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4"/>
  </p:notesMasterIdLst>
  <p:sldIdLst>
    <p:sldId id="316" r:id="rId2"/>
    <p:sldId id="323" r:id="rId3"/>
    <p:sldId id="366" r:id="rId4"/>
    <p:sldId id="349" r:id="rId5"/>
    <p:sldId id="367" r:id="rId6"/>
    <p:sldId id="350" r:id="rId7"/>
    <p:sldId id="352" r:id="rId8"/>
    <p:sldId id="353" r:id="rId9"/>
    <p:sldId id="357" r:id="rId10"/>
    <p:sldId id="358" r:id="rId11"/>
    <p:sldId id="346" r:id="rId12"/>
    <p:sldId id="354" r:id="rId13"/>
    <p:sldId id="355" r:id="rId14"/>
    <p:sldId id="359" r:id="rId15"/>
    <p:sldId id="360" r:id="rId16"/>
    <p:sldId id="347" r:id="rId17"/>
    <p:sldId id="356" r:id="rId18"/>
    <p:sldId id="362" r:id="rId19"/>
    <p:sldId id="363" r:id="rId20"/>
    <p:sldId id="364" r:id="rId21"/>
    <p:sldId id="365" r:id="rId22"/>
    <p:sldId id="344" r:id="rId23"/>
  </p:sldIdLst>
  <p:sldSz cx="9144000" cy="6858000" type="screen4x3"/>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454545"/>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65" autoAdjust="0"/>
    <p:restoredTop sz="94660"/>
  </p:normalViewPr>
  <p:slideViewPr>
    <p:cSldViewPr>
      <p:cViewPr varScale="1">
        <p:scale>
          <a:sx n="90" d="100"/>
          <a:sy n="90" d="100"/>
        </p:scale>
        <p:origin x="90" y="474"/>
      </p:cViewPr>
      <p:guideLst>
        <p:guide orient="horz" pos="2160"/>
        <p:guide pos="2880"/>
      </p:guideLst>
    </p:cSldViewPr>
  </p:slideViewPr>
  <p:notesTextViewPr>
    <p:cViewPr>
      <p:scale>
        <a:sx n="1" d="1"/>
        <a:sy n="1" d="1"/>
      </p:scale>
      <p:origin x="0" y="0"/>
    </p:cViewPr>
  </p:notesTextViewPr>
  <p:sorterViewPr>
    <p:cViewPr>
      <p:scale>
        <a:sx n="100" d="100"/>
        <a:sy n="100" d="100"/>
      </p:scale>
      <p:origin x="0" y="5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83A6E7-60DE-4005-B552-9C8674E4BA66}" type="datetimeFigureOut">
              <a:rPr lang="en-US" smtClean="0"/>
              <a:t>7/27/2016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C46B63-F3D0-4FCB-B9C7-2DF26E8BCAD2}" type="slidenum">
              <a:rPr lang="en-US" smtClean="0"/>
              <a:t>‹#›</a:t>
            </a:fld>
            <a:endParaRPr lang="en-US"/>
          </a:p>
        </p:txBody>
      </p:sp>
    </p:spTree>
    <p:extLst>
      <p:ext uri="{BB962C8B-B14F-4D97-AF65-F5344CB8AC3E}">
        <p14:creationId xmlns:p14="http://schemas.microsoft.com/office/powerpoint/2010/main" val="414803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a:t>
            </a:fld>
            <a:endParaRPr lang="en-US"/>
          </a:p>
        </p:txBody>
      </p:sp>
    </p:spTree>
    <p:extLst>
      <p:ext uri="{BB962C8B-B14F-4D97-AF65-F5344CB8AC3E}">
        <p14:creationId xmlns:p14="http://schemas.microsoft.com/office/powerpoint/2010/main" val="2156922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10</a:t>
            </a:fld>
            <a:endParaRPr lang="en-US"/>
          </a:p>
        </p:txBody>
      </p:sp>
    </p:spTree>
    <p:extLst>
      <p:ext uri="{BB962C8B-B14F-4D97-AF65-F5344CB8AC3E}">
        <p14:creationId xmlns:p14="http://schemas.microsoft.com/office/powerpoint/2010/main" val="2878971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11</a:t>
            </a:fld>
            <a:endParaRPr lang="en-US"/>
          </a:p>
        </p:txBody>
      </p:sp>
    </p:spTree>
    <p:extLst>
      <p:ext uri="{BB962C8B-B14F-4D97-AF65-F5344CB8AC3E}">
        <p14:creationId xmlns:p14="http://schemas.microsoft.com/office/powerpoint/2010/main" val="1061299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12</a:t>
            </a:fld>
            <a:endParaRPr lang="en-US"/>
          </a:p>
        </p:txBody>
      </p:sp>
    </p:spTree>
    <p:extLst>
      <p:ext uri="{BB962C8B-B14F-4D97-AF65-F5344CB8AC3E}">
        <p14:creationId xmlns:p14="http://schemas.microsoft.com/office/powerpoint/2010/main" val="1633813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13</a:t>
            </a:fld>
            <a:endParaRPr lang="en-US"/>
          </a:p>
        </p:txBody>
      </p:sp>
    </p:spTree>
    <p:extLst>
      <p:ext uri="{BB962C8B-B14F-4D97-AF65-F5344CB8AC3E}">
        <p14:creationId xmlns:p14="http://schemas.microsoft.com/office/powerpoint/2010/main" val="229325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14</a:t>
            </a:fld>
            <a:endParaRPr lang="en-US"/>
          </a:p>
        </p:txBody>
      </p:sp>
    </p:spTree>
    <p:extLst>
      <p:ext uri="{BB962C8B-B14F-4D97-AF65-F5344CB8AC3E}">
        <p14:creationId xmlns:p14="http://schemas.microsoft.com/office/powerpoint/2010/main" val="2121223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15</a:t>
            </a:fld>
            <a:endParaRPr lang="en-US"/>
          </a:p>
        </p:txBody>
      </p:sp>
    </p:spTree>
    <p:extLst>
      <p:ext uri="{BB962C8B-B14F-4D97-AF65-F5344CB8AC3E}">
        <p14:creationId xmlns:p14="http://schemas.microsoft.com/office/powerpoint/2010/main" val="1625285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16</a:t>
            </a:fld>
            <a:endParaRPr lang="en-US"/>
          </a:p>
        </p:txBody>
      </p:sp>
    </p:spTree>
    <p:extLst>
      <p:ext uri="{BB962C8B-B14F-4D97-AF65-F5344CB8AC3E}">
        <p14:creationId xmlns:p14="http://schemas.microsoft.com/office/powerpoint/2010/main" val="2933379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17</a:t>
            </a:fld>
            <a:endParaRPr lang="en-US"/>
          </a:p>
        </p:txBody>
      </p:sp>
    </p:spTree>
    <p:extLst>
      <p:ext uri="{BB962C8B-B14F-4D97-AF65-F5344CB8AC3E}">
        <p14:creationId xmlns:p14="http://schemas.microsoft.com/office/powerpoint/2010/main" val="2301957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18</a:t>
            </a:fld>
            <a:endParaRPr lang="en-US"/>
          </a:p>
        </p:txBody>
      </p:sp>
    </p:spTree>
    <p:extLst>
      <p:ext uri="{BB962C8B-B14F-4D97-AF65-F5344CB8AC3E}">
        <p14:creationId xmlns:p14="http://schemas.microsoft.com/office/powerpoint/2010/main" val="2208742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19</a:t>
            </a:fld>
            <a:endParaRPr lang="en-US"/>
          </a:p>
        </p:txBody>
      </p:sp>
    </p:spTree>
    <p:extLst>
      <p:ext uri="{BB962C8B-B14F-4D97-AF65-F5344CB8AC3E}">
        <p14:creationId xmlns:p14="http://schemas.microsoft.com/office/powerpoint/2010/main" val="4206646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2</a:t>
            </a:fld>
            <a:endParaRPr lang="en-US"/>
          </a:p>
        </p:txBody>
      </p:sp>
    </p:spTree>
    <p:extLst>
      <p:ext uri="{BB962C8B-B14F-4D97-AF65-F5344CB8AC3E}">
        <p14:creationId xmlns:p14="http://schemas.microsoft.com/office/powerpoint/2010/main" val="2652588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20</a:t>
            </a:fld>
            <a:endParaRPr lang="en-US"/>
          </a:p>
        </p:txBody>
      </p:sp>
    </p:spTree>
    <p:extLst>
      <p:ext uri="{BB962C8B-B14F-4D97-AF65-F5344CB8AC3E}">
        <p14:creationId xmlns:p14="http://schemas.microsoft.com/office/powerpoint/2010/main" val="3436590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21</a:t>
            </a:fld>
            <a:endParaRPr lang="en-US"/>
          </a:p>
        </p:txBody>
      </p:sp>
    </p:spTree>
    <p:extLst>
      <p:ext uri="{BB962C8B-B14F-4D97-AF65-F5344CB8AC3E}">
        <p14:creationId xmlns:p14="http://schemas.microsoft.com/office/powerpoint/2010/main" val="433126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22</a:t>
            </a:fld>
            <a:endParaRPr lang="en-US"/>
          </a:p>
        </p:txBody>
      </p:sp>
    </p:spTree>
    <p:extLst>
      <p:ext uri="{BB962C8B-B14F-4D97-AF65-F5344CB8AC3E}">
        <p14:creationId xmlns:p14="http://schemas.microsoft.com/office/powerpoint/2010/main" val="359508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3</a:t>
            </a:fld>
            <a:endParaRPr lang="en-US"/>
          </a:p>
        </p:txBody>
      </p:sp>
    </p:spTree>
    <p:extLst>
      <p:ext uri="{BB962C8B-B14F-4D97-AF65-F5344CB8AC3E}">
        <p14:creationId xmlns:p14="http://schemas.microsoft.com/office/powerpoint/2010/main" val="2958653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4</a:t>
            </a:fld>
            <a:endParaRPr lang="en-US"/>
          </a:p>
        </p:txBody>
      </p:sp>
    </p:spTree>
    <p:extLst>
      <p:ext uri="{BB962C8B-B14F-4D97-AF65-F5344CB8AC3E}">
        <p14:creationId xmlns:p14="http://schemas.microsoft.com/office/powerpoint/2010/main" val="191104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5</a:t>
            </a:fld>
            <a:endParaRPr lang="en-US"/>
          </a:p>
        </p:txBody>
      </p:sp>
    </p:spTree>
    <p:extLst>
      <p:ext uri="{BB962C8B-B14F-4D97-AF65-F5344CB8AC3E}">
        <p14:creationId xmlns:p14="http://schemas.microsoft.com/office/powerpoint/2010/main" val="231325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6</a:t>
            </a:fld>
            <a:endParaRPr lang="en-US"/>
          </a:p>
        </p:txBody>
      </p:sp>
    </p:spTree>
    <p:extLst>
      <p:ext uri="{BB962C8B-B14F-4D97-AF65-F5344CB8AC3E}">
        <p14:creationId xmlns:p14="http://schemas.microsoft.com/office/powerpoint/2010/main" val="3623005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7</a:t>
            </a:fld>
            <a:endParaRPr lang="en-US"/>
          </a:p>
        </p:txBody>
      </p:sp>
    </p:spTree>
    <p:extLst>
      <p:ext uri="{BB962C8B-B14F-4D97-AF65-F5344CB8AC3E}">
        <p14:creationId xmlns:p14="http://schemas.microsoft.com/office/powerpoint/2010/main" val="84870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8</a:t>
            </a:fld>
            <a:endParaRPr lang="en-US"/>
          </a:p>
        </p:txBody>
      </p:sp>
    </p:spTree>
    <p:extLst>
      <p:ext uri="{BB962C8B-B14F-4D97-AF65-F5344CB8AC3E}">
        <p14:creationId xmlns:p14="http://schemas.microsoft.com/office/powerpoint/2010/main" val="2066388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9</a:t>
            </a:fld>
            <a:endParaRPr lang="en-US"/>
          </a:p>
        </p:txBody>
      </p:sp>
    </p:spTree>
    <p:extLst>
      <p:ext uri="{BB962C8B-B14F-4D97-AF65-F5344CB8AC3E}">
        <p14:creationId xmlns:p14="http://schemas.microsoft.com/office/powerpoint/2010/main" val="3966143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3584609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47172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97334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6583231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AA4F02-61AA-4C81-BD1C-511DDA14D550}"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5875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AA4F02-61AA-4C81-BD1C-511DDA14D550}"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528733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AA4F02-61AA-4C81-BD1C-511DDA14D550}" type="datetimeFigureOut">
              <a:rPr lang="en-US" smtClean="0"/>
              <a:t>7/27/2016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06039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AA4F02-61AA-4C81-BD1C-511DDA14D550}" type="datetimeFigureOut">
              <a:rPr lang="en-US" smtClean="0"/>
              <a:t>7/27/2016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406635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A4F02-61AA-4C81-BD1C-511DDA14D550}" type="datetimeFigureOut">
              <a:rPr lang="en-US" smtClean="0"/>
              <a:t>7/27/2016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2494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87909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52750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A4F02-61AA-4C81-BD1C-511DDA14D550}" type="datetimeFigureOut">
              <a:rPr lang="en-US" smtClean="0"/>
              <a:t>7/27/2016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8CEC8-CAE7-4B68-B1B1-EDF19F9D4EC2}" type="slidenum">
              <a:rPr lang="en-US" smtClean="0"/>
              <a:t>‹#›</a:t>
            </a:fld>
            <a:endParaRPr lang="en-US"/>
          </a:p>
        </p:txBody>
      </p:sp>
    </p:spTree>
    <p:extLst>
      <p:ext uri="{BB962C8B-B14F-4D97-AF65-F5344CB8AC3E}">
        <p14:creationId xmlns:p14="http://schemas.microsoft.com/office/powerpoint/2010/main" val="375582938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0.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17.xml"/><Relationship Id="rId7"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18.emf"/><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20.jpe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0.jpeg"/><Relationship Id="rId5" Type="http://schemas.openxmlformats.org/officeDocument/2006/relationships/image" Target="../media/image21.jpe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9144000" cy="609600"/>
          </a:xfrm>
        </p:spPr>
        <p:txBody>
          <a:bodyPr>
            <a:normAutofit fontScale="90000"/>
          </a:bodyPr>
          <a:lstStyle/>
          <a:p>
            <a:r>
              <a:rPr lang="en-US" dirty="0" smtClean="0">
                <a:solidFill>
                  <a:srgbClr val="FF00FF"/>
                </a:solidFill>
              </a:rPr>
              <a:t/>
            </a:r>
            <a:br>
              <a:rPr lang="en-US" dirty="0" smtClean="0">
                <a:solidFill>
                  <a:srgbClr val="FF00FF"/>
                </a:solidFill>
              </a:rPr>
            </a:br>
            <a:r>
              <a:rPr lang="en-US" dirty="0">
                <a:solidFill>
                  <a:srgbClr val="FF00FF"/>
                </a:solidFill>
              </a:rPr>
              <a:t/>
            </a:r>
            <a:br>
              <a:rPr lang="en-US" dirty="0">
                <a:solidFill>
                  <a:srgbClr val="FF00FF"/>
                </a:solidFill>
              </a:rPr>
            </a:br>
            <a:r>
              <a:rPr lang="en-US" dirty="0" smtClean="0"/>
              <a:t>Technician’s Guide &amp; Workbook for</a:t>
            </a:r>
            <a:r>
              <a:rPr lang="en-US" dirty="0" smtClean="0">
                <a:solidFill>
                  <a:srgbClr val="FF00FF"/>
                </a:solidFill>
              </a:rPr>
              <a:t/>
            </a:r>
            <a:br>
              <a:rPr lang="en-US" dirty="0" smtClean="0">
                <a:solidFill>
                  <a:srgbClr val="FF00FF"/>
                </a:solidFill>
              </a:rPr>
            </a:br>
            <a:r>
              <a:rPr lang="en-US" dirty="0" smtClean="0"/>
              <a:t>Duct Diagnostics and Repair</a:t>
            </a:r>
            <a:r>
              <a:rPr lang="en-US" dirty="0">
                <a:solidFill>
                  <a:srgbClr val="FF00FF"/>
                </a:solidFill>
              </a:rPr>
              <a:t/>
            </a:r>
            <a:br>
              <a:rPr lang="en-US" dirty="0">
                <a:solidFill>
                  <a:srgbClr val="FF00FF"/>
                </a:solidFill>
              </a:rPr>
            </a:br>
            <a:r>
              <a:rPr lang="en-US" dirty="0" smtClean="0">
                <a:solidFill>
                  <a:srgbClr val="FF00FF"/>
                </a:solidFill>
              </a:rPr>
              <a:t/>
            </a:r>
            <a:br>
              <a:rPr lang="en-US" dirty="0" smtClean="0">
                <a:solidFill>
                  <a:srgbClr val="FF00FF"/>
                </a:solidFill>
              </a:rPr>
            </a:br>
            <a:endParaRPr lang="en-US" dirty="0">
              <a:solidFill>
                <a:srgbClr val="FF00FF"/>
              </a:solidFill>
            </a:endParaRPr>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21402771"/>
      </p:ext>
    </p:extLst>
  </p:cSld>
  <p:clrMapOvr>
    <a:masterClrMapping/>
  </p:clrMapOvr>
  <mc:AlternateContent xmlns:mc="http://schemas.openxmlformats.org/markup-compatibility/2006" xmlns:p14="http://schemas.microsoft.com/office/powerpoint/2010/main">
    <mc:Choice Requires="p14">
      <p:transition spd="slow" p14:dur="2000" advTm="21453"/>
    </mc:Choice>
    <mc:Fallback xmlns="">
      <p:transition spd="slow" advTm="2145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Installing New Sheet Metal ducts</a:t>
            </a:r>
            <a:endParaRPr lang="en-US" dirty="0"/>
          </a:p>
        </p:txBody>
      </p:sp>
      <p:sp>
        <p:nvSpPr>
          <p:cNvPr id="3" name="Content Placeholder 2"/>
          <p:cNvSpPr>
            <a:spLocks noGrp="1"/>
          </p:cNvSpPr>
          <p:nvPr>
            <p:ph idx="1"/>
          </p:nvPr>
        </p:nvSpPr>
        <p:spPr>
          <a:xfrm>
            <a:off x="152400" y="1439634"/>
            <a:ext cx="8839200" cy="1990725"/>
          </a:xfrm>
        </p:spPr>
        <p:txBody>
          <a:bodyPr>
            <a:noAutofit/>
          </a:bodyPr>
          <a:lstStyle/>
          <a:p>
            <a:pPr lvl="0"/>
            <a:r>
              <a:rPr lang="en-US" dirty="0" smtClean="0">
                <a:solidFill>
                  <a:srgbClr val="FFFF00"/>
                </a:solidFill>
              </a:rPr>
              <a:t>Make </a:t>
            </a:r>
            <a:r>
              <a:rPr lang="en-US" dirty="0">
                <a:solidFill>
                  <a:srgbClr val="FFFF00"/>
                </a:solidFill>
              </a:rPr>
              <a:t>sure seams and joints are properly sealed;</a:t>
            </a:r>
          </a:p>
          <a:p>
            <a:pPr lvl="0"/>
            <a:r>
              <a:rPr lang="en-US" dirty="0">
                <a:solidFill>
                  <a:srgbClr val="FFFF00"/>
                </a:solidFill>
              </a:rPr>
              <a:t>Support the duct sections properly. </a:t>
            </a:r>
          </a:p>
          <a:p>
            <a:pPr lvl="0"/>
            <a:r>
              <a:rPr lang="en-US" dirty="0">
                <a:solidFill>
                  <a:srgbClr val="FFFF00"/>
                </a:solidFill>
              </a:rPr>
              <a:t>Insulate the duct internally or externally, and make sure the insulation is properly sealed.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14650" y="3333750"/>
            <a:ext cx="2857500" cy="3810000"/>
          </a:xfrm>
          <a:prstGeom prst="rect">
            <a:avLst/>
          </a:prstGeom>
        </p:spPr>
      </p:pic>
    </p:spTree>
    <p:custDataLst>
      <p:tags r:id="rId1"/>
    </p:custDataLst>
    <p:extLst>
      <p:ext uri="{BB962C8B-B14F-4D97-AF65-F5344CB8AC3E}">
        <p14:creationId xmlns:p14="http://schemas.microsoft.com/office/powerpoint/2010/main" val="3649361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Ducts</a:t>
            </a:r>
            <a:endParaRPr lang="en-US" dirty="0"/>
          </a:p>
        </p:txBody>
      </p:sp>
      <p:sp>
        <p:nvSpPr>
          <p:cNvPr id="3" name="Content Placeholder 2"/>
          <p:cNvSpPr>
            <a:spLocks noGrp="1"/>
          </p:cNvSpPr>
          <p:nvPr>
            <p:ph idx="1"/>
          </p:nvPr>
        </p:nvSpPr>
        <p:spPr>
          <a:xfrm>
            <a:off x="381000" y="1295400"/>
            <a:ext cx="8229600" cy="4495800"/>
          </a:xfrm>
        </p:spPr>
        <p:txBody>
          <a:bodyPr>
            <a:normAutofit/>
          </a:bodyPr>
          <a:lstStyle/>
          <a:p>
            <a:pPr marL="0" indent="0">
              <a:buNone/>
            </a:pPr>
            <a:r>
              <a:rPr lang="en-US" dirty="0" smtClean="0">
                <a:solidFill>
                  <a:srgbClr val="FFFF00"/>
                </a:solidFill>
              </a:rPr>
              <a:t>Repair </a:t>
            </a:r>
            <a:r>
              <a:rPr lang="en-US" dirty="0">
                <a:solidFill>
                  <a:srgbClr val="FFFF00"/>
                </a:solidFill>
              </a:rPr>
              <a:t>of flexible ducts generally involves the following activities:</a:t>
            </a:r>
          </a:p>
          <a:p>
            <a:pPr lvl="1">
              <a:buFont typeface="Arial" panose="020B0604020202020204" pitchFamily="34" charset="0"/>
              <a:buChar char="•"/>
            </a:pPr>
            <a:r>
              <a:rPr lang="en-US" dirty="0">
                <a:solidFill>
                  <a:srgbClr val="FFFF00"/>
                </a:solidFill>
              </a:rPr>
              <a:t>Removing excessive lengths of duct;</a:t>
            </a:r>
          </a:p>
          <a:p>
            <a:pPr lvl="1">
              <a:buFont typeface="Arial" panose="020B0604020202020204" pitchFamily="34" charset="0"/>
              <a:buChar char="•"/>
            </a:pPr>
            <a:r>
              <a:rPr lang="en-US" dirty="0">
                <a:solidFill>
                  <a:srgbClr val="FFFF00"/>
                </a:solidFill>
              </a:rPr>
              <a:t>Correcting drooping </a:t>
            </a:r>
            <a:r>
              <a:rPr lang="en-US" dirty="0" smtClean="0">
                <a:solidFill>
                  <a:srgbClr val="FFFF00"/>
                </a:solidFill>
              </a:rPr>
              <a:t>sections;</a:t>
            </a:r>
            <a:endParaRPr lang="en-US" dirty="0">
              <a:solidFill>
                <a:srgbClr val="FFFF00"/>
              </a:solidFill>
            </a:endParaRPr>
          </a:p>
          <a:p>
            <a:pPr lvl="1">
              <a:buFont typeface="Arial" panose="020B0604020202020204" pitchFamily="34" charset="0"/>
              <a:buChar char="•"/>
            </a:pPr>
            <a:r>
              <a:rPr lang="en-US" dirty="0">
                <a:solidFill>
                  <a:srgbClr val="FFFF00"/>
                </a:solidFill>
              </a:rPr>
              <a:t>Improper support </a:t>
            </a:r>
            <a:r>
              <a:rPr lang="en-US" dirty="0" smtClean="0">
                <a:solidFill>
                  <a:srgbClr val="FFFF00"/>
                </a:solidFill>
              </a:rPr>
              <a:t>systems;</a:t>
            </a:r>
            <a:endParaRPr lang="en-US" dirty="0">
              <a:solidFill>
                <a:srgbClr val="FFFF00"/>
              </a:solidFill>
            </a:endParaRPr>
          </a:p>
        </p:txBody>
      </p:sp>
      <p:pic>
        <p:nvPicPr>
          <p:cNvPr id="1027" name="Picture 1"/>
          <p:cNvPicPr>
            <a:picLocks noChangeAspect="1" noChangeArrowheads="1"/>
          </p:cNvPicPr>
          <p:nvPr/>
        </p:nvPicPr>
        <p:blipFill>
          <a:blip r:embed="rId4">
            <a:extLst>
              <a:ext uri="{28A0092B-C50C-407E-A947-70E740481C1C}">
                <a14:useLocalDpi xmlns:a14="http://schemas.microsoft.com/office/drawing/2010/main" val="0"/>
              </a:ext>
            </a:extLst>
          </a:blip>
          <a:srcRect l="11209" t="1709" r="20018"/>
          <a:stretch>
            <a:fillRect/>
          </a:stretch>
        </p:blipFill>
        <p:spPr bwMode="auto">
          <a:xfrm>
            <a:off x="4495800" y="4038600"/>
            <a:ext cx="342589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4038600"/>
            <a:ext cx="3657600" cy="2743200"/>
          </a:xfrm>
          <a:prstGeom prst="rect">
            <a:avLst/>
          </a:prstGeom>
        </p:spPr>
      </p:pic>
    </p:spTree>
    <p:custDataLst>
      <p:tags r:id="rId1"/>
    </p:custDataLst>
    <p:extLst>
      <p:ext uri="{BB962C8B-B14F-4D97-AF65-F5344CB8AC3E}">
        <p14:creationId xmlns:p14="http://schemas.microsoft.com/office/powerpoint/2010/main" val="29711446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Ducts</a:t>
            </a:r>
            <a:endParaRPr lang="en-US" dirty="0"/>
          </a:p>
        </p:txBody>
      </p:sp>
      <p:sp>
        <p:nvSpPr>
          <p:cNvPr id="3" name="Content Placeholder 2"/>
          <p:cNvSpPr>
            <a:spLocks noGrp="1"/>
          </p:cNvSpPr>
          <p:nvPr>
            <p:ph idx="1"/>
          </p:nvPr>
        </p:nvSpPr>
        <p:spPr>
          <a:xfrm>
            <a:off x="381000" y="1295400"/>
            <a:ext cx="8229600" cy="3962400"/>
          </a:xfrm>
        </p:spPr>
        <p:txBody>
          <a:bodyPr>
            <a:normAutofit/>
          </a:bodyPr>
          <a:lstStyle/>
          <a:p>
            <a:pPr lvl="0"/>
            <a:r>
              <a:rPr lang="en-US" sz="3800" dirty="0" smtClean="0">
                <a:solidFill>
                  <a:srgbClr val="FFFF00"/>
                </a:solidFill>
              </a:rPr>
              <a:t>Replacing </a:t>
            </a:r>
            <a:r>
              <a:rPr lang="en-US" sz="3800" dirty="0">
                <a:solidFill>
                  <a:srgbClr val="FFFF00"/>
                </a:solidFill>
              </a:rPr>
              <a:t>damaged/torn lengths of flex duct; and</a:t>
            </a:r>
          </a:p>
          <a:p>
            <a:pPr lvl="0"/>
            <a:r>
              <a:rPr lang="en-US" sz="3800" dirty="0">
                <a:solidFill>
                  <a:srgbClr val="FFFF00"/>
                </a:solidFill>
              </a:rPr>
              <a:t>Securing and sealing end clamps.</a:t>
            </a:r>
          </a:p>
          <a:p>
            <a:pPr lvl="0"/>
            <a:r>
              <a:rPr lang="en-US" sz="3800" dirty="0">
                <a:solidFill>
                  <a:srgbClr val="FFFF00"/>
                </a:solidFill>
              </a:rPr>
              <a:t>Mastics and tapes used must be approved for the usage. </a:t>
            </a:r>
          </a:p>
          <a:p>
            <a:pPr marL="0" indent="0">
              <a:buNone/>
            </a:pPr>
            <a:endParaRPr lang="en-US" dirty="0">
              <a:solidFill>
                <a:srgbClr val="FFFF00"/>
              </a:solidFill>
            </a:endParaRPr>
          </a:p>
        </p:txBody>
      </p:sp>
    </p:spTree>
    <p:custDataLst>
      <p:tags r:id="rId1"/>
    </p:custDataLst>
    <p:extLst>
      <p:ext uri="{BB962C8B-B14F-4D97-AF65-F5344CB8AC3E}">
        <p14:creationId xmlns:p14="http://schemas.microsoft.com/office/powerpoint/2010/main" val="306076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Ducts</a:t>
            </a:r>
            <a:endParaRPr lang="en-US" dirty="0"/>
          </a:p>
        </p:txBody>
      </p:sp>
      <p:pic>
        <p:nvPicPr>
          <p:cNvPr id="5" name="Picture 4"/>
          <p:cNvPicPr>
            <a:picLocks noChangeAspect="1"/>
          </p:cNvPicPr>
          <p:nvPr/>
        </p:nvPicPr>
        <p:blipFill rotWithShape="1">
          <a:blip r:embed="rId4"/>
          <a:srcRect l="13441" t="7630" r="12129" b="56378"/>
          <a:stretch/>
        </p:blipFill>
        <p:spPr>
          <a:xfrm>
            <a:off x="228600" y="1219200"/>
            <a:ext cx="5265850" cy="3295403"/>
          </a:xfrm>
          <a:prstGeom prst="rect">
            <a:avLst/>
          </a:prstGeom>
        </p:spPr>
      </p:pic>
      <p:pic>
        <p:nvPicPr>
          <p:cNvPr id="6" name="Picture 5"/>
          <p:cNvPicPr>
            <a:picLocks noChangeAspect="1"/>
          </p:cNvPicPr>
          <p:nvPr/>
        </p:nvPicPr>
        <p:blipFill rotWithShape="1">
          <a:blip r:embed="rId4"/>
          <a:srcRect l="11280" t="44735" r="13090" b="19458"/>
          <a:stretch/>
        </p:blipFill>
        <p:spPr>
          <a:xfrm>
            <a:off x="3124200" y="3200400"/>
            <a:ext cx="5791200" cy="3548259"/>
          </a:xfrm>
          <a:prstGeom prst="rect">
            <a:avLst/>
          </a:prstGeom>
        </p:spPr>
      </p:pic>
    </p:spTree>
    <p:custDataLst>
      <p:tags r:id="rId1"/>
    </p:custDataLst>
    <p:extLst>
      <p:ext uri="{BB962C8B-B14F-4D97-AF65-F5344CB8AC3E}">
        <p14:creationId xmlns:p14="http://schemas.microsoft.com/office/powerpoint/2010/main" val="425773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Installing New Flexible Ducts</a:t>
            </a:r>
            <a:endParaRPr lang="en-US" dirty="0"/>
          </a:p>
        </p:txBody>
      </p:sp>
      <p:sp>
        <p:nvSpPr>
          <p:cNvPr id="4" name="Content Placeholder 3"/>
          <p:cNvSpPr>
            <a:spLocks noGrp="1"/>
          </p:cNvSpPr>
          <p:nvPr>
            <p:ph idx="1"/>
          </p:nvPr>
        </p:nvSpPr>
        <p:spPr>
          <a:xfrm>
            <a:off x="457200" y="1455019"/>
            <a:ext cx="8229600" cy="5257800"/>
          </a:xfrm>
        </p:spPr>
        <p:txBody>
          <a:bodyPr>
            <a:normAutofit fontScale="92500" lnSpcReduction="10000"/>
          </a:bodyPr>
          <a:lstStyle/>
          <a:p>
            <a:pPr marL="0" indent="0">
              <a:buNone/>
            </a:pPr>
            <a:r>
              <a:rPr lang="en-US" dirty="0">
                <a:solidFill>
                  <a:srgbClr val="FFFF00"/>
                </a:solidFill>
              </a:rPr>
              <a:t>The greatest advantage of flexible ducting (flex-duct), as far as efficiency is concerned, is that they don’t leak between ends unless torn. Suggestions for working with flexible ducts would include:</a:t>
            </a:r>
          </a:p>
          <a:p>
            <a:pPr lvl="0"/>
            <a:r>
              <a:rPr lang="en-US" dirty="0">
                <a:solidFill>
                  <a:srgbClr val="FFFF00"/>
                </a:solidFill>
              </a:rPr>
              <a:t>Follow SMACNA HVAC Duct Construction Standards-Metal Flexible requirements or Air Diffusion Council, and manufacturer directions.</a:t>
            </a:r>
          </a:p>
          <a:p>
            <a:pPr lvl="0"/>
            <a:r>
              <a:rPr lang="en-US" dirty="0">
                <a:solidFill>
                  <a:srgbClr val="FFFF00"/>
                </a:solidFill>
              </a:rPr>
              <a:t>Support the sections properly.  Leaving too much space between supports will result in excess sag, which increases pressure drops and cuts air flow by increasing the total effective/equivalent length of the system.</a:t>
            </a:r>
          </a:p>
          <a:p>
            <a:endParaRPr lang="en-US" dirty="0"/>
          </a:p>
        </p:txBody>
      </p:sp>
    </p:spTree>
    <p:custDataLst>
      <p:tags r:id="rId1"/>
    </p:custDataLst>
    <p:extLst>
      <p:ext uri="{BB962C8B-B14F-4D97-AF65-F5344CB8AC3E}">
        <p14:creationId xmlns:p14="http://schemas.microsoft.com/office/powerpoint/2010/main" val="22685177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Installing New Flexible Ducts</a:t>
            </a:r>
            <a:endParaRPr lang="en-US" dirty="0"/>
          </a:p>
        </p:txBody>
      </p:sp>
      <p:sp>
        <p:nvSpPr>
          <p:cNvPr id="4" name="Content Placeholder 3"/>
          <p:cNvSpPr>
            <a:spLocks noGrp="1"/>
          </p:cNvSpPr>
          <p:nvPr>
            <p:ph idx="1"/>
          </p:nvPr>
        </p:nvSpPr>
        <p:spPr>
          <a:xfrm>
            <a:off x="457200" y="1420513"/>
            <a:ext cx="8229600" cy="5105400"/>
          </a:xfrm>
        </p:spPr>
        <p:txBody>
          <a:bodyPr>
            <a:normAutofit fontScale="92500"/>
          </a:bodyPr>
          <a:lstStyle/>
          <a:p>
            <a:pPr lvl="0"/>
            <a:r>
              <a:rPr lang="en-US" dirty="0">
                <a:solidFill>
                  <a:srgbClr val="FFFF00"/>
                </a:solidFill>
              </a:rPr>
              <a:t>Cut the duct sections to the proper length before installing.  Serpentine bends in excess length has the same effect in the horizontal dimension that poor supporting practice does in the vertical.  </a:t>
            </a:r>
          </a:p>
          <a:p>
            <a:pPr lvl="0"/>
            <a:r>
              <a:rPr lang="en-US" dirty="0">
                <a:solidFill>
                  <a:srgbClr val="FFFF00"/>
                </a:solidFill>
              </a:rPr>
              <a:t>Make sure all end connections are tight and sealed with mastic, to ensure long-lived, leak- free joints.</a:t>
            </a:r>
          </a:p>
          <a:p>
            <a:pPr lvl="0"/>
            <a:r>
              <a:rPr lang="en-US" dirty="0">
                <a:solidFill>
                  <a:srgbClr val="FFFF00"/>
                </a:solidFill>
              </a:rPr>
              <a:t>The use of metal </a:t>
            </a:r>
            <a:r>
              <a:rPr lang="en-US" dirty="0" err="1">
                <a:solidFill>
                  <a:srgbClr val="FFFF00"/>
                </a:solidFill>
              </a:rPr>
              <a:t>Ts</a:t>
            </a:r>
            <a:r>
              <a:rPr lang="en-US" dirty="0">
                <a:solidFill>
                  <a:srgbClr val="FFFF00"/>
                </a:solidFill>
              </a:rPr>
              <a:t>, and elbows can reduce the friction loss where bends and takeoffs are required. </a:t>
            </a:r>
          </a:p>
          <a:p>
            <a:endParaRPr lang="en-US" dirty="0"/>
          </a:p>
        </p:txBody>
      </p:sp>
    </p:spTree>
    <p:custDataLst>
      <p:tags r:id="rId1"/>
    </p:custDataLst>
    <p:extLst>
      <p:ext uri="{BB962C8B-B14F-4D97-AF65-F5344CB8AC3E}">
        <p14:creationId xmlns:p14="http://schemas.microsoft.com/office/powerpoint/2010/main" val="3462197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Board (Fibrous Glass Ducts)</a:t>
            </a:r>
            <a:endParaRPr lang="en-US" dirty="0"/>
          </a:p>
        </p:txBody>
      </p:sp>
      <p:sp>
        <p:nvSpPr>
          <p:cNvPr id="3" name="Content Placeholder 2"/>
          <p:cNvSpPr>
            <a:spLocks noGrp="1"/>
          </p:cNvSpPr>
          <p:nvPr>
            <p:ph idx="1"/>
          </p:nvPr>
        </p:nvSpPr>
        <p:spPr>
          <a:xfrm>
            <a:off x="457200" y="1600200"/>
            <a:ext cx="8229600" cy="3733800"/>
          </a:xfrm>
        </p:spPr>
        <p:txBody>
          <a:bodyPr>
            <a:normAutofit fontScale="92500" lnSpcReduction="10000"/>
          </a:bodyPr>
          <a:lstStyle/>
          <a:p>
            <a:pPr marL="0" indent="0">
              <a:buNone/>
            </a:pPr>
            <a:r>
              <a:rPr lang="en-US" dirty="0" smtClean="0">
                <a:solidFill>
                  <a:srgbClr val="FFFF00"/>
                </a:solidFill>
              </a:rPr>
              <a:t>Repair </a:t>
            </a:r>
            <a:r>
              <a:rPr lang="en-US" dirty="0">
                <a:solidFill>
                  <a:srgbClr val="FFFF00"/>
                </a:solidFill>
              </a:rPr>
              <a:t>of fibrous glass duct-board systems should generally follow the same procedures as installation of a new system.  For existing system repairs, the system design is already laid out. Thus, all that needs to be done is to reattach/reseal the seams and joints.  For any sections where the duct-board itself is severely damaged, a new section should be fabricated to replace it.</a:t>
            </a:r>
          </a:p>
        </p:txBody>
      </p:sp>
    </p:spTree>
    <p:custDataLst>
      <p:tags r:id="rId1"/>
    </p:custDataLst>
    <p:extLst>
      <p:ext uri="{BB962C8B-B14F-4D97-AF65-F5344CB8AC3E}">
        <p14:creationId xmlns:p14="http://schemas.microsoft.com/office/powerpoint/2010/main" val="1312603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Board</a:t>
            </a:r>
            <a:endParaRPr lang="en-US" dirty="0"/>
          </a:p>
        </p:txBody>
      </p:sp>
      <p:sp>
        <p:nvSpPr>
          <p:cNvPr id="3" name="Content Placeholder 2"/>
          <p:cNvSpPr>
            <a:spLocks noGrp="1"/>
          </p:cNvSpPr>
          <p:nvPr>
            <p:ph idx="1"/>
          </p:nvPr>
        </p:nvSpPr>
        <p:spPr>
          <a:xfrm>
            <a:off x="457200" y="1446393"/>
            <a:ext cx="8229600" cy="2439807"/>
          </a:xfrm>
        </p:spPr>
        <p:txBody>
          <a:bodyPr>
            <a:normAutofit/>
          </a:bodyPr>
          <a:lstStyle/>
          <a:p>
            <a:r>
              <a:rPr lang="en-US" dirty="0" smtClean="0">
                <a:solidFill>
                  <a:srgbClr val="FFFF00"/>
                </a:solidFill>
              </a:rPr>
              <a:t>Use proper sized duct cutting tool  </a:t>
            </a:r>
            <a:endParaRPr lang="en-US" dirty="0">
              <a:solidFill>
                <a:srgbClr val="FFFF00"/>
              </a:solidFill>
            </a:endParaRPr>
          </a:p>
          <a:p>
            <a:r>
              <a:rPr lang="en-US" dirty="0" smtClean="0">
                <a:solidFill>
                  <a:srgbClr val="FFFF00"/>
                </a:solidFill>
              </a:rPr>
              <a:t>Staple flaps</a:t>
            </a:r>
          </a:p>
          <a:p>
            <a:r>
              <a:rPr lang="en-US" dirty="0" smtClean="0">
                <a:solidFill>
                  <a:srgbClr val="FFFF00"/>
                </a:solidFill>
              </a:rPr>
              <a:t>Use UL 181 tapes</a:t>
            </a:r>
          </a:p>
          <a:p>
            <a:r>
              <a:rPr lang="en-US" dirty="0" smtClean="0">
                <a:solidFill>
                  <a:srgbClr val="FFFF00"/>
                </a:solidFill>
              </a:rPr>
              <a:t>Use mastic</a:t>
            </a:r>
          </a:p>
          <a:p>
            <a:endParaRPr lang="en-US" dirty="0" smtClean="0">
              <a:solidFill>
                <a:srgbClr val="FFFF00"/>
              </a:solidFill>
            </a:endParaRPr>
          </a:p>
          <a:p>
            <a:endParaRPr lang="en-US" dirty="0">
              <a:solidFill>
                <a:srgbClr val="FFFF00"/>
              </a:solidFill>
            </a:endParaRPr>
          </a:p>
        </p:txBody>
      </p:sp>
      <p:pic>
        <p:nvPicPr>
          <p:cNvPr id="1026" name="Picture 1"/>
          <p:cNvPicPr>
            <a:picLocks noChangeAspect="1" noChangeArrowheads="1"/>
          </p:cNvPicPr>
          <p:nvPr/>
        </p:nvPicPr>
        <p:blipFill>
          <a:blip r:embed="rId4">
            <a:extLst>
              <a:ext uri="{28A0092B-C50C-407E-A947-70E740481C1C}">
                <a14:useLocalDpi xmlns:a14="http://schemas.microsoft.com/office/drawing/2010/main" val="0"/>
              </a:ext>
            </a:extLst>
          </a:blip>
          <a:srcRect l="10001" t="13309" r="14323" b="26996"/>
          <a:stretch>
            <a:fillRect/>
          </a:stretch>
        </p:blipFill>
        <p:spPr bwMode="auto">
          <a:xfrm>
            <a:off x="4191000" y="2133600"/>
            <a:ext cx="28860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detailImg" descr="http://ecx.images-amazon.com/images/I/7161DThuIiL._SL1500_.jpg"/>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7077075" y="2133600"/>
            <a:ext cx="15811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1667" t="5000" b="32500"/>
          <a:stretch/>
        </p:blipFill>
        <p:spPr>
          <a:xfrm>
            <a:off x="838200" y="3886200"/>
            <a:ext cx="4038600" cy="1905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400" y="3871823"/>
            <a:ext cx="3391025" cy="1906725"/>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23333" t="28889" r="24444" b="27777"/>
          <a:stretch/>
        </p:blipFill>
        <p:spPr>
          <a:xfrm>
            <a:off x="6915150" y="209251"/>
            <a:ext cx="1905000" cy="1580745"/>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41667" t="12500" r="28333" b="80000"/>
          <a:stretch/>
        </p:blipFill>
        <p:spPr>
          <a:xfrm>
            <a:off x="2286000" y="3879286"/>
            <a:ext cx="1371600" cy="228600"/>
          </a:xfrm>
          <a:prstGeom prst="rect">
            <a:avLst/>
          </a:prstGeom>
        </p:spPr>
      </p:pic>
    </p:spTree>
    <p:custDataLst>
      <p:tags r:id="rId1"/>
    </p:custDataLst>
    <p:extLst>
      <p:ext uri="{BB962C8B-B14F-4D97-AF65-F5344CB8AC3E}">
        <p14:creationId xmlns:p14="http://schemas.microsoft.com/office/powerpoint/2010/main" val="2034619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Installing New Duct Board</a:t>
            </a:r>
            <a:endParaRPr lang="en-US" dirty="0"/>
          </a:p>
        </p:txBody>
      </p:sp>
      <p:sp>
        <p:nvSpPr>
          <p:cNvPr id="3" name="Content Placeholder 2"/>
          <p:cNvSpPr>
            <a:spLocks noGrp="1"/>
          </p:cNvSpPr>
          <p:nvPr>
            <p:ph idx="1"/>
          </p:nvPr>
        </p:nvSpPr>
        <p:spPr>
          <a:xfrm>
            <a:off x="457200" y="1446393"/>
            <a:ext cx="8229600" cy="5105400"/>
          </a:xfrm>
        </p:spPr>
        <p:txBody>
          <a:bodyPr>
            <a:normAutofit fontScale="92500" lnSpcReduction="10000"/>
          </a:bodyPr>
          <a:lstStyle/>
          <a:p>
            <a:pPr marL="0" indent="0">
              <a:buNone/>
            </a:pPr>
            <a:r>
              <a:rPr lang="en-US" dirty="0">
                <a:solidFill>
                  <a:srgbClr val="FFFF00"/>
                </a:solidFill>
              </a:rPr>
              <a:t>Fibrous glass duct-board has the advantage of always being insulated.  Some suggestions for working with this material are:</a:t>
            </a:r>
          </a:p>
          <a:p>
            <a:pPr lvl="0"/>
            <a:r>
              <a:rPr lang="en-US" dirty="0">
                <a:solidFill>
                  <a:srgbClr val="FFFF00"/>
                </a:solidFill>
              </a:rPr>
              <a:t>Follow SMACNA Fibrous Glass Duct Construction Standards or NAIMA, and manufacturer directions;</a:t>
            </a:r>
          </a:p>
          <a:p>
            <a:pPr lvl="0"/>
            <a:r>
              <a:rPr lang="en-US" dirty="0">
                <a:solidFill>
                  <a:srgbClr val="FFFF00"/>
                </a:solidFill>
              </a:rPr>
              <a:t>Fabricate the duct sections carefully, use a hand tool specifically designed for use with duct board so that they will fit together tightly;</a:t>
            </a:r>
          </a:p>
          <a:p>
            <a:pPr lvl="0"/>
            <a:r>
              <a:rPr lang="en-US" dirty="0">
                <a:solidFill>
                  <a:srgbClr val="FFFF00"/>
                </a:solidFill>
              </a:rPr>
              <a:t>Make sure the duct board tool is sized for the duct-board’s </a:t>
            </a:r>
            <a:r>
              <a:rPr lang="en-US" dirty="0" smtClean="0">
                <a:solidFill>
                  <a:srgbClr val="FFFF00"/>
                </a:solidFill>
              </a:rPr>
              <a:t>thickness;</a:t>
            </a:r>
            <a:endParaRPr lang="en-US" dirty="0">
              <a:solidFill>
                <a:srgbClr val="FFFF00"/>
              </a:solidFill>
            </a:endParaRPr>
          </a:p>
        </p:txBody>
      </p:sp>
    </p:spTree>
    <p:custDataLst>
      <p:tags r:id="rId1"/>
    </p:custDataLst>
    <p:extLst>
      <p:ext uri="{BB962C8B-B14F-4D97-AF65-F5344CB8AC3E}">
        <p14:creationId xmlns:p14="http://schemas.microsoft.com/office/powerpoint/2010/main" val="6004269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Installing New Duct Board</a:t>
            </a:r>
            <a:endParaRPr lang="en-US" dirty="0"/>
          </a:p>
        </p:txBody>
      </p:sp>
      <p:sp>
        <p:nvSpPr>
          <p:cNvPr id="3" name="Content Placeholder 2"/>
          <p:cNvSpPr>
            <a:spLocks noGrp="1"/>
          </p:cNvSpPr>
          <p:nvPr>
            <p:ph idx="1"/>
          </p:nvPr>
        </p:nvSpPr>
        <p:spPr>
          <a:xfrm>
            <a:off x="465826" y="1455019"/>
            <a:ext cx="8229600" cy="3733800"/>
          </a:xfrm>
        </p:spPr>
        <p:txBody>
          <a:bodyPr>
            <a:normAutofit fontScale="85000" lnSpcReduction="10000"/>
          </a:bodyPr>
          <a:lstStyle/>
          <a:p>
            <a:pPr lvl="0"/>
            <a:r>
              <a:rPr lang="en-US" dirty="0" smtClean="0">
                <a:solidFill>
                  <a:srgbClr val="FFFF00"/>
                </a:solidFill>
              </a:rPr>
              <a:t>Make </a:t>
            </a:r>
            <a:r>
              <a:rPr lang="en-US" dirty="0">
                <a:solidFill>
                  <a:srgbClr val="FFFF00"/>
                </a:solidFill>
              </a:rPr>
              <a:t>sure surfaces are clean before applying closures. Only use UL 181 rated tape that is specified for use with duct-board. When pressure-sensitive tape is used rub firmly with a plastic </a:t>
            </a:r>
            <a:r>
              <a:rPr lang="en-US" dirty="0" smtClean="0">
                <a:solidFill>
                  <a:srgbClr val="FFFF00"/>
                </a:solidFill>
              </a:rPr>
              <a:t>squeegee. Heat-activated </a:t>
            </a:r>
            <a:r>
              <a:rPr lang="en-US" dirty="0">
                <a:solidFill>
                  <a:srgbClr val="FFFF00"/>
                </a:solidFill>
              </a:rPr>
              <a:t>tape must be stored at 70</a:t>
            </a:r>
            <a:r>
              <a:rPr lang="en-US" baseline="30000" dirty="0">
                <a:solidFill>
                  <a:srgbClr val="FFFF00"/>
                </a:solidFill>
              </a:rPr>
              <a:t>O</a:t>
            </a:r>
            <a:r>
              <a:rPr lang="en-US" dirty="0">
                <a:solidFill>
                  <a:srgbClr val="FFFF00"/>
                </a:solidFill>
              </a:rPr>
              <a:t>F before usage and the seam should be sealed with a heating iron set at 400</a:t>
            </a:r>
            <a:r>
              <a:rPr lang="en-US" baseline="30000" dirty="0">
                <a:solidFill>
                  <a:srgbClr val="FFFF00"/>
                </a:solidFill>
              </a:rPr>
              <a:t>O</a:t>
            </a:r>
            <a:r>
              <a:rPr lang="en-US" dirty="0">
                <a:solidFill>
                  <a:srgbClr val="FFFF00"/>
                </a:solidFill>
              </a:rPr>
              <a:t>F </a:t>
            </a:r>
            <a:r>
              <a:rPr lang="en-US" u="sng" dirty="0">
                <a:solidFill>
                  <a:srgbClr val="FFFF00"/>
                </a:solidFill>
              </a:rPr>
              <a:t>+</a:t>
            </a:r>
            <a:r>
              <a:rPr lang="en-US" dirty="0">
                <a:solidFill>
                  <a:srgbClr val="FFFF00"/>
                </a:solidFill>
              </a:rPr>
              <a:t>25</a:t>
            </a:r>
            <a:r>
              <a:rPr lang="en-US" baseline="30000" dirty="0">
                <a:solidFill>
                  <a:srgbClr val="FFFF00"/>
                </a:solidFill>
              </a:rPr>
              <a:t>O</a:t>
            </a:r>
            <a:r>
              <a:rPr lang="en-US" dirty="0">
                <a:solidFill>
                  <a:srgbClr val="FFFF00"/>
                </a:solidFill>
              </a:rPr>
              <a:t>F. </a:t>
            </a:r>
          </a:p>
          <a:p>
            <a:pPr lvl="0"/>
            <a:r>
              <a:rPr lang="en-US" dirty="0">
                <a:solidFill>
                  <a:srgbClr val="FFFF00"/>
                </a:solidFill>
              </a:rPr>
              <a:t>Support the duct sections properly.  Fibrous glass duct-board is not a structural or load-bearing material!</a:t>
            </a:r>
          </a:p>
        </p:txBody>
      </p:sp>
      <p:pic>
        <p:nvPicPr>
          <p:cNvPr id="2050" name="productImgZoom" descr="Vee-Groove Hand Tool (Red)"/>
          <p:cNvPicPr>
            <a:picLocks noChangeAspect="1" noChangeArrowheads="1"/>
          </p:cNvPicPr>
          <p:nvPr/>
        </p:nvPicPr>
        <p:blipFill>
          <a:blip r:embed="rId4">
            <a:grayscl/>
            <a:extLst>
              <a:ext uri="{28A0092B-C50C-407E-A947-70E740481C1C}">
                <a14:useLocalDpi xmlns:a14="http://schemas.microsoft.com/office/drawing/2010/main" val="0"/>
              </a:ext>
            </a:extLst>
          </a:blip>
          <a:srcRect t="13400" b="13800"/>
          <a:stretch>
            <a:fillRect/>
          </a:stretch>
        </p:blipFill>
        <p:spPr bwMode="auto">
          <a:xfrm>
            <a:off x="1724025" y="5007634"/>
            <a:ext cx="2543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267200" y="5029200"/>
            <a:ext cx="25431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rot="18384902">
            <a:off x="3220864" y="6402387"/>
            <a:ext cx="231739" cy="167878"/>
          </a:xfrm>
          <a:prstGeom prst="ellipse">
            <a:avLst/>
          </a:prstGeom>
          <a:solidFill>
            <a:schemeClr val="tx1">
              <a:lumMod val="8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8882484">
            <a:off x="5155249" y="6033671"/>
            <a:ext cx="280252" cy="45719"/>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8882484">
            <a:off x="5087670" y="6055238"/>
            <a:ext cx="280252" cy="45719"/>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p:cNvPicPr>
            <a:picLocks noChangeAspect="1" noChangeArrowheads="1"/>
          </p:cNvPicPr>
          <p:nvPr/>
        </p:nvPicPr>
        <p:blipFill rotWithShape="1">
          <a:blip r:embed="rId5" cstate="print">
            <a:grayscl/>
            <a:extLst>
              <a:ext uri="{28A0092B-C50C-407E-A947-70E740481C1C}">
                <a14:useLocalDpi xmlns:a14="http://schemas.microsoft.com/office/drawing/2010/main" val="0"/>
              </a:ext>
            </a:extLst>
          </a:blip>
          <a:srcRect l="80349" t="45880" r="12451" b="52460"/>
          <a:stretch/>
        </p:blipFill>
        <p:spPr bwMode="auto">
          <a:xfrm>
            <a:off x="6298433" y="5674595"/>
            <a:ext cx="18288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rotWithShape="1">
          <a:blip r:embed="rId5" cstate="print">
            <a:grayscl/>
            <a:extLst>
              <a:ext uri="{28A0092B-C50C-407E-A947-70E740481C1C}">
                <a14:useLocalDpi xmlns:a14="http://schemas.microsoft.com/office/drawing/2010/main" val="0"/>
              </a:ext>
            </a:extLst>
          </a:blip>
          <a:srcRect l="80349" t="45880" r="12451" b="52460"/>
          <a:stretch/>
        </p:blipFill>
        <p:spPr bwMode="auto">
          <a:xfrm rot="10583337">
            <a:off x="6158216" y="5671694"/>
            <a:ext cx="143691" cy="14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rotWithShape="1">
          <a:blip r:embed="rId5" cstate="print">
            <a:grayscl/>
            <a:extLst>
              <a:ext uri="{28A0092B-C50C-407E-A947-70E740481C1C}">
                <a14:useLocalDpi xmlns:a14="http://schemas.microsoft.com/office/drawing/2010/main" val="0"/>
              </a:ext>
            </a:extLst>
          </a:blip>
          <a:srcRect l="82399" t="95147"/>
          <a:stretch/>
        </p:blipFill>
        <p:spPr bwMode="auto">
          <a:xfrm>
            <a:off x="6330704" y="6187838"/>
            <a:ext cx="447631" cy="8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951361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8991600" cy="609600"/>
          </a:xfrm>
        </p:spPr>
        <p:txBody>
          <a:bodyPr>
            <a:normAutofit fontScale="90000"/>
          </a:bodyPr>
          <a:lstStyle/>
          <a:p>
            <a:r>
              <a:rPr lang="en-US" dirty="0" smtClean="0">
                <a:solidFill>
                  <a:srgbClr val="FF00FF"/>
                </a:solidFill>
              </a:rPr>
              <a:t/>
            </a:r>
            <a:br>
              <a:rPr lang="en-US" dirty="0" smtClean="0">
                <a:solidFill>
                  <a:srgbClr val="FF00FF"/>
                </a:solidFill>
              </a:rPr>
            </a:br>
            <a:r>
              <a:rPr lang="en-US" dirty="0">
                <a:solidFill>
                  <a:srgbClr val="FF00FF"/>
                </a:solidFill>
              </a:rPr>
              <a:t/>
            </a:r>
            <a:br>
              <a:rPr lang="en-US" dirty="0">
                <a:solidFill>
                  <a:srgbClr val="FF00FF"/>
                </a:solidFill>
              </a:rPr>
            </a:br>
            <a:r>
              <a:rPr lang="en-US" dirty="0" smtClean="0"/>
              <a:t>Part 6</a:t>
            </a:r>
            <a:r>
              <a:rPr lang="en-US" dirty="0" smtClean="0">
                <a:solidFill>
                  <a:srgbClr val="FF00FF"/>
                </a:solidFill>
              </a:rPr>
              <a:t/>
            </a:r>
            <a:br>
              <a:rPr lang="en-US" dirty="0" smtClean="0">
                <a:solidFill>
                  <a:srgbClr val="FF00FF"/>
                </a:solidFill>
              </a:rPr>
            </a:br>
            <a:r>
              <a:rPr lang="en-US" dirty="0" smtClean="0"/>
              <a:t>Section </a:t>
            </a:r>
            <a:r>
              <a:rPr lang="en-US" dirty="0" smtClean="0"/>
              <a:t>2.3: Special Repair Tips</a:t>
            </a:r>
            <a:r>
              <a:rPr lang="en-US" dirty="0">
                <a:solidFill>
                  <a:srgbClr val="FF00FF"/>
                </a:solidFill>
              </a:rPr>
              <a:t/>
            </a:r>
            <a:br>
              <a:rPr lang="en-US" dirty="0">
                <a:solidFill>
                  <a:srgbClr val="FF00FF"/>
                </a:solidFill>
              </a:rPr>
            </a:br>
            <a:r>
              <a:rPr lang="en-US" dirty="0" smtClean="0">
                <a:solidFill>
                  <a:srgbClr val="FF00FF"/>
                </a:solidFill>
              </a:rPr>
              <a:t/>
            </a:r>
            <a:br>
              <a:rPr lang="en-US" dirty="0" smtClean="0">
                <a:solidFill>
                  <a:srgbClr val="FF00FF"/>
                </a:solidFill>
              </a:rPr>
            </a:br>
            <a:endParaRPr lang="en-US" dirty="0">
              <a:solidFill>
                <a:srgbClr val="FF00FF"/>
              </a:solidFill>
            </a:endParaRPr>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4280251"/>
      </p:ext>
    </p:extLst>
  </p:cSld>
  <p:clrMapOvr>
    <a:masterClrMapping/>
  </p:clrMapOvr>
  <mc:AlternateContent xmlns:mc="http://schemas.openxmlformats.org/markup-compatibility/2006" xmlns:p14="http://schemas.microsoft.com/office/powerpoint/2010/main">
    <mc:Choice Requires="p14">
      <p:transition spd="slow" p14:dur="2000" advTm="21453"/>
    </mc:Choice>
    <mc:Fallback xmlns="">
      <p:transition spd="slow" advTm="2145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PVC Duct</a:t>
            </a:r>
            <a:endParaRPr lang="en-US" dirty="0"/>
          </a:p>
        </p:txBody>
      </p:sp>
      <p:sp>
        <p:nvSpPr>
          <p:cNvPr id="3" name="Content Placeholder 2"/>
          <p:cNvSpPr>
            <a:spLocks noGrp="1"/>
          </p:cNvSpPr>
          <p:nvPr>
            <p:ph idx="1"/>
          </p:nvPr>
        </p:nvSpPr>
        <p:spPr>
          <a:xfrm>
            <a:off x="457200" y="1446393"/>
            <a:ext cx="8229600" cy="2973207"/>
          </a:xfrm>
        </p:spPr>
        <p:txBody>
          <a:bodyPr>
            <a:normAutofit fontScale="85000" lnSpcReduction="10000"/>
          </a:bodyPr>
          <a:lstStyle/>
          <a:p>
            <a:pPr marL="0" indent="0">
              <a:buNone/>
            </a:pPr>
            <a:r>
              <a:rPr lang="en-US" dirty="0">
                <a:solidFill>
                  <a:srgbClr val="FFFF00"/>
                </a:solidFill>
              </a:rPr>
              <a:t>Repair of PLASTIC/PVC/CPVC ducts generally involves the following activities:</a:t>
            </a:r>
          </a:p>
          <a:p>
            <a:pPr lvl="0"/>
            <a:r>
              <a:rPr lang="en-US" dirty="0">
                <a:solidFill>
                  <a:srgbClr val="FFFF00"/>
                </a:solidFill>
              </a:rPr>
              <a:t>Removing excessive lengths of duct;</a:t>
            </a:r>
          </a:p>
          <a:p>
            <a:pPr lvl="0"/>
            <a:r>
              <a:rPr lang="en-US" dirty="0">
                <a:solidFill>
                  <a:srgbClr val="FFFF00"/>
                </a:solidFill>
              </a:rPr>
              <a:t>Replacing cracked lengths or fittings; and</a:t>
            </a:r>
          </a:p>
          <a:p>
            <a:pPr lvl="0"/>
            <a:r>
              <a:rPr lang="en-US" dirty="0">
                <a:solidFill>
                  <a:srgbClr val="FFFF00"/>
                </a:solidFill>
              </a:rPr>
              <a:t>Securing and sealing joints.</a:t>
            </a:r>
          </a:p>
          <a:p>
            <a:r>
              <a:rPr lang="en-US" dirty="0">
                <a:solidFill>
                  <a:srgbClr val="FFFF00"/>
                </a:solidFill>
              </a:rPr>
              <a:t>Glue and mastic used must be approved for the usage.</a:t>
            </a:r>
            <a:endParaRPr lang="en-US" dirty="0" smtClean="0">
              <a:solidFill>
                <a:srgbClr val="FFFF00"/>
              </a:solidFill>
            </a:endParaRPr>
          </a:p>
          <a:p>
            <a:endParaRPr lang="en-US" dirty="0">
              <a:solidFill>
                <a:srgbClr val="FFFF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4267200"/>
            <a:ext cx="3682576" cy="2448561"/>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3728" t="10057" r="23729" b="11978"/>
          <a:stretch/>
        </p:blipFill>
        <p:spPr>
          <a:xfrm>
            <a:off x="5638800" y="4472797"/>
            <a:ext cx="1386509" cy="20574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1172" t="30796" r="65850" b="58783"/>
          <a:stretch/>
        </p:blipFill>
        <p:spPr>
          <a:xfrm rot="16200000">
            <a:off x="6230188" y="4919877"/>
            <a:ext cx="289891" cy="508536"/>
          </a:xfrm>
          <a:prstGeom prst="rect">
            <a:avLst/>
          </a:prstGeom>
        </p:spPr>
      </p:pic>
      <p:sp>
        <p:nvSpPr>
          <p:cNvPr id="5" name="TextBox 4"/>
          <p:cNvSpPr txBox="1"/>
          <p:nvPr/>
        </p:nvSpPr>
        <p:spPr>
          <a:xfrm>
            <a:off x="6055462" y="4967515"/>
            <a:ext cx="639342" cy="400110"/>
          </a:xfrm>
          <a:prstGeom prst="rect">
            <a:avLst/>
          </a:prstGeom>
          <a:noFill/>
        </p:spPr>
        <p:txBody>
          <a:bodyPr wrap="none" rtlCol="0">
            <a:spAutoFit/>
          </a:bodyPr>
          <a:lstStyle/>
          <a:p>
            <a:r>
              <a:rPr lang="en-US" sz="2000" b="1" dirty="0" smtClean="0">
                <a:solidFill>
                  <a:srgbClr val="FF0000"/>
                </a:solidFill>
              </a:rPr>
              <a:t>PVC</a:t>
            </a:r>
            <a:r>
              <a:rPr lang="en-US" sz="1200" b="1" dirty="0" smtClean="0">
                <a:solidFill>
                  <a:srgbClr val="FF0000"/>
                </a:solidFill>
              </a:rPr>
              <a:t> </a:t>
            </a:r>
          </a:p>
        </p:txBody>
      </p:sp>
    </p:spTree>
    <p:custDataLst>
      <p:tags r:id="rId1"/>
    </p:custDataLst>
    <p:extLst>
      <p:ext uri="{BB962C8B-B14F-4D97-AF65-F5344CB8AC3E}">
        <p14:creationId xmlns:p14="http://schemas.microsoft.com/office/powerpoint/2010/main" val="1112202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543800" cy="1143000"/>
          </a:xfrm>
        </p:spPr>
        <p:txBody>
          <a:bodyPr/>
          <a:lstStyle/>
          <a:p>
            <a:r>
              <a:rPr lang="en-US" dirty="0" smtClean="0"/>
              <a:t>Installing New PVC Duct</a:t>
            </a:r>
            <a:endParaRPr lang="en-US" dirty="0"/>
          </a:p>
        </p:txBody>
      </p:sp>
      <p:sp>
        <p:nvSpPr>
          <p:cNvPr id="3" name="Content Placeholder 2"/>
          <p:cNvSpPr>
            <a:spLocks noGrp="1"/>
          </p:cNvSpPr>
          <p:nvPr>
            <p:ph idx="1"/>
          </p:nvPr>
        </p:nvSpPr>
        <p:spPr>
          <a:xfrm>
            <a:off x="457200" y="1446393"/>
            <a:ext cx="8229600" cy="5030607"/>
          </a:xfrm>
        </p:spPr>
        <p:txBody>
          <a:bodyPr>
            <a:normAutofit fontScale="92500" lnSpcReduction="10000"/>
          </a:bodyPr>
          <a:lstStyle/>
          <a:p>
            <a:pPr marL="0" indent="0">
              <a:buNone/>
            </a:pPr>
            <a:r>
              <a:rPr lang="en-US" dirty="0">
                <a:solidFill>
                  <a:srgbClr val="FFFF00"/>
                </a:solidFill>
              </a:rPr>
              <a:t>Plastic/PVC/CPVC duct has the advantage of durability and will not rust in harsh environments. Thus, it is often used for direct ground contact, and slab applications.   Suggestions for working with Plastic/PVC/CPVC ducting would include:</a:t>
            </a:r>
          </a:p>
          <a:p>
            <a:pPr lvl="0"/>
            <a:r>
              <a:rPr lang="en-US" dirty="0">
                <a:solidFill>
                  <a:srgbClr val="FFFF00"/>
                </a:solidFill>
              </a:rPr>
              <a:t>Follow SMACNA and/or OEM installation directions.</a:t>
            </a:r>
          </a:p>
          <a:p>
            <a:pPr lvl="0"/>
            <a:r>
              <a:rPr lang="en-US" dirty="0">
                <a:solidFill>
                  <a:srgbClr val="FFFF00"/>
                </a:solidFill>
              </a:rPr>
              <a:t>Support the sections properly.  </a:t>
            </a:r>
          </a:p>
          <a:p>
            <a:pPr lvl="0"/>
            <a:r>
              <a:rPr lang="en-US" dirty="0">
                <a:solidFill>
                  <a:srgbClr val="FFFF00"/>
                </a:solidFill>
              </a:rPr>
              <a:t>Follow OEM directions for gluing, welding, and fastening/connecting sections. </a:t>
            </a:r>
          </a:p>
          <a:p>
            <a:pPr lvl="0"/>
            <a:r>
              <a:rPr lang="en-US" dirty="0">
                <a:solidFill>
                  <a:srgbClr val="FFFF00"/>
                </a:solidFill>
              </a:rPr>
              <a:t>Insulate all duct not in conditioned space. </a:t>
            </a:r>
          </a:p>
          <a:p>
            <a:pPr marL="0" indent="0">
              <a:buNone/>
            </a:pPr>
            <a:endParaRPr lang="en-US" dirty="0" smtClean="0">
              <a:solidFill>
                <a:srgbClr val="FFFF00"/>
              </a:solidFill>
            </a:endParaRPr>
          </a:p>
          <a:p>
            <a:endParaRPr lang="en-US" dirty="0">
              <a:solidFill>
                <a:srgbClr val="FFFF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29976" cy="128325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3728" t="10057" r="23729" b="11978"/>
          <a:stretch/>
        </p:blipFill>
        <p:spPr>
          <a:xfrm>
            <a:off x="8286515" y="10853"/>
            <a:ext cx="857485" cy="1272397"/>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31172" t="30796" r="65850" b="58783"/>
          <a:stretch/>
        </p:blipFill>
        <p:spPr>
          <a:xfrm rot="16200000">
            <a:off x="8637069" y="322028"/>
            <a:ext cx="156376" cy="27432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31172" t="30796" r="65850" b="58783"/>
          <a:stretch/>
        </p:blipFill>
        <p:spPr>
          <a:xfrm rot="16200000">
            <a:off x="8691421" y="295706"/>
            <a:ext cx="156376" cy="27432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1172" t="30796" r="65850" b="58783"/>
          <a:stretch/>
        </p:blipFill>
        <p:spPr>
          <a:xfrm rot="16200000" flipH="1">
            <a:off x="8620513" y="287637"/>
            <a:ext cx="152400" cy="274320"/>
          </a:xfrm>
          <a:prstGeom prst="rect">
            <a:avLst/>
          </a:prstGeom>
        </p:spPr>
      </p:pic>
      <p:sp>
        <p:nvSpPr>
          <p:cNvPr id="10" name="TextBox 9"/>
          <p:cNvSpPr txBox="1"/>
          <p:nvPr/>
        </p:nvSpPr>
        <p:spPr>
          <a:xfrm>
            <a:off x="8484772" y="305299"/>
            <a:ext cx="517514" cy="307777"/>
          </a:xfrm>
          <a:prstGeom prst="rect">
            <a:avLst/>
          </a:prstGeom>
          <a:noFill/>
        </p:spPr>
        <p:txBody>
          <a:bodyPr wrap="none" rtlCol="0">
            <a:spAutoFit/>
          </a:bodyPr>
          <a:lstStyle/>
          <a:p>
            <a:r>
              <a:rPr lang="en-US" sz="1400" b="1" dirty="0" smtClean="0">
                <a:solidFill>
                  <a:srgbClr val="FF0000"/>
                </a:solidFill>
              </a:rPr>
              <a:t>PVC </a:t>
            </a:r>
          </a:p>
        </p:txBody>
      </p:sp>
    </p:spTree>
    <p:custDataLst>
      <p:tags r:id="rId1"/>
    </p:custDataLst>
    <p:extLst>
      <p:ext uri="{BB962C8B-B14F-4D97-AF65-F5344CB8AC3E}">
        <p14:creationId xmlns:p14="http://schemas.microsoft.com/office/powerpoint/2010/main" val="24805821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a:xfrm>
            <a:off x="426720" y="1417638"/>
            <a:ext cx="8229600" cy="5257800"/>
          </a:xfrm>
        </p:spPr>
        <p:txBody>
          <a:bodyPr>
            <a:normAutofit/>
          </a:bodyPr>
          <a:lstStyle/>
          <a:p>
            <a:pPr marL="0" indent="0">
              <a:buNone/>
            </a:pPr>
            <a:r>
              <a:rPr lang="en-US" dirty="0" smtClean="0">
                <a:solidFill>
                  <a:srgbClr val="FFFF00"/>
                </a:solidFill>
              </a:rPr>
              <a:t>You should now be able to explain what types of tape and mastic is required.</a:t>
            </a:r>
          </a:p>
          <a:p>
            <a:pPr marL="0" indent="0">
              <a:buNone/>
            </a:pPr>
            <a:endParaRPr lang="en-US" sz="1000" dirty="0">
              <a:solidFill>
                <a:srgbClr val="FFFF00"/>
              </a:solidFill>
            </a:endParaRPr>
          </a:p>
          <a:p>
            <a:pPr marL="0" indent="0">
              <a:buNone/>
            </a:pPr>
            <a:r>
              <a:rPr lang="en-US" dirty="0" smtClean="0">
                <a:solidFill>
                  <a:srgbClr val="FFFF00"/>
                </a:solidFill>
              </a:rPr>
              <a:t>You should now be able to explain basic steps for repairing different duct types.</a:t>
            </a:r>
            <a:endParaRPr lang="en-US" sz="1100" dirty="0" smtClean="0">
              <a:solidFill>
                <a:srgbClr val="FFFF00"/>
              </a:solidFill>
            </a:endParaRPr>
          </a:p>
          <a:p>
            <a:pPr marL="0" indent="0">
              <a:buNone/>
            </a:pPr>
            <a:endParaRPr lang="en-US" sz="1000" dirty="0">
              <a:solidFill>
                <a:srgbClr val="FFFF00"/>
              </a:solidFill>
            </a:endParaRPr>
          </a:p>
          <a:p>
            <a:pPr marL="0" indent="0">
              <a:buNone/>
            </a:pPr>
            <a:r>
              <a:rPr lang="en-US" dirty="0" smtClean="0">
                <a:solidFill>
                  <a:srgbClr val="FFFF00"/>
                </a:solidFill>
              </a:rPr>
              <a:t>You should now be able to identify different types of duct materials.</a:t>
            </a:r>
          </a:p>
          <a:p>
            <a:pPr marL="0" indent="0">
              <a:buNone/>
            </a:pPr>
            <a:r>
              <a:rPr lang="en-US" dirty="0" smtClean="0">
                <a:solidFill>
                  <a:srgbClr val="FFFF00"/>
                </a:solidFill>
              </a:rPr>
              <a:t>You should be able to explain why replacing and sealing insulation is important. </a:t>
            </a:r>
            <a:endParaRPr lang="en-US" dirty="0">
              <a:solidFill>
                <a:srgbClr val="FFFF00"/>
              </a:solidFill>
            </a:endParaRPr>
          </a:p>
        </p:txBody>
      </p:sp>
    </p:spTree>
    <p:custDataLst>
      <p:tags r:id="rId1"/>
    </p:custDataLst>
    <p:extLst>
      <p:ext uri="{BB962C8B-B14F-4D97-AF65-F5344CB8AC3E}">
        <p14:creationId xmlns:p14="http://schemas.microsoft.com/office/powerpoint/2010/main" val="3324458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Wall Cavities Used As Ducting</a:t>
            </a:r>
            <a:endParaRPr lang="en-US" dirty="0"/>
          </a:p>
        </p:txBody>
      </p:sp>
      <p:sp>
        <p:nvSpPr>
          <p:cNvPr id="3" name="Content Placeholder 2"/>
          <p:cNvSpPr>
            <a:spLocks noGrp="1"/>
          </p:cNvSpPr>
          <p:nvPr>
            <p:ph idx="1"/>
          </p:nvPr>
        </p:nvSpPr>
        <p:spPr>
          <a:xfrm>
            <a:off x="457200" y="1600201"/>
            <a:ext cx="8229600" cy="990600"/>
          </a:xfrm>
        </p:spPr>
        <p:txBody>
          <a:bodyPr/>
          <a:lstStyle/>
          <a:p>
            <a:pPr marL="0" indent="0">
              <a:buNone/>
            </a:pPr>
            <a:r>
              <a:rPr lang="en-US" dirty="0" smtClean="0">
                <a:solidFill>
                  <a:srgbClr val="FFFF00"/>
                </a:solidFill>
              </a:rPr>
              <a:t>Simply stated try to replace them </a:t>
            </a:r>
            <a:endParaRPr lang="en-US" dirty="0">
              <a:solidFill>
                <a:srgbClr val="FFFF00"/>
              </a:solidFill>
            </a:endParaRPr>
          </a:p>
        </p:txBody>
      </p:sp>
      <p:pic>
        <p:nvPicPr>
          <p:cNvPr id="3074" name="Picture 2" descr="IMG_20160222_144839_203"/>
          <p:cNvPicPr>
            <a:picLocks noChangeAspect="1" noChangeArrowheads="1"/>
          </p:cNvPicPr>
          <p:nvPr/>
        </p:nvPicPr>
        <p:blipFill>
          <a:blip r:embed="rId4" cstate="print">
            <a:extLst>
              <a:ext uri="{28A0092B-C50C-407E-A947-70E740481C1C}">
                <a14:useLocalDpi xmlns:a14="http://schemas.microsoft.com/office/drawing/2010/main" val="0"/>
              </a:ext>
            </a:extLst>
          </a:blip>
          <a:srcRect t="10695" b="26738"/>
          <a:stretch>
            <a:fillRect/>
          </a:stretch>
        </p:blipFill>
        <p:spPr bwMode="auto">
          <a:xfrm>
            <a:off x="685800" y="2286000"/>
            <a:ext cx="3429000" cy="375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
          <p:cNvPicPr>
            <a:picLocks noChangeAspect="1" noChangeArrowheads="1"/>
          </p:cNvPicPr>
          <p:nvPr/>
        </p:nvPicPr>
        <p:blipFill>
          <a:blip r:embed="rId5">
            <a:extLst>
              <a:ext uri="{28A0092B-C50C-407E-A947-70E740481C1C}">
                <a14:useLocalDpi xmlns:a14="http://schemas.microsoft.com/office/drawing/2010/main" val="0"/>
              </a:ext>
            </a:extLst>
          </a:blip>
          <a:srcRect l="10001" t="21938" r="11230" b="2849"/>
          <a:stretch>
            <a:fillRect/>
          </a:stretch>
        </p:blipFill>
        <p:spPr bwMode="auto">
          <a:xfrm>
            <a:off x="4191000" y="2773364"/>
            <a:ext cx="4731083" cy="255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14300" y="1876076"/>
            <a:ext cx="4343400" cy="434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533900" y="1801100"/>
            <a:ext cx="4343400" cy="434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endCxn id="5" idx="5"/>
          </p:cNvCxnSpPr>
          <p:nvPr/>
        </p:nvCxnSpPr>
        <p:spPr>
          <a:xfrm>
            <a:off x="838200" y="2362200"/>
            <a:ext cx="2983424" cy="3221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34000" y="2286000"/>
            <a:ext cx="2983424" cy="3221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0195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Sheet Metal Ducts</a:t>
            </a:r>
            <a:endParaRPr lang="en-US" dirty="0"/>
          </a:p>
        </p:txBody>
      </p:sp>
      <p:sp>
        <p:nvSpPr>
          <p:cNvPr id="3" name="Content Placeholder 2"/>
          <p:cNvSpPr>
            <a:spLocks noGrp="1"/>
          </p:cNvSpPr>
          <p:nvPr>
            <p:ph idx="1"/>
          </p:nvPr>
        </p:nvSpPr>
        <p:spPr>
          <a:xfrm>
            <a:off x="152400" y="1600200"/>
            <a:ext cx="8839200" cy="1990725"/>
          </a:xfrm>
        </p:spPr>
        <p:txBody>
          <a:bodyPr>
            <a:noAutofit/>
          </a:bodyPr>
          <a:lstStyle/>
          <a:p>
            <a:pPr marL="0" indent="0">
              <a:buNone/>
            </a:pPr>
            <a:r>
              <a:rPr lang="en-US" dirty="0">
                <a:solidFill>
                  <a:srgbClr val="FFFF00"/>
                </a:solidFill>
              </a:rPr>
              <a:t>When sealing sheet metal ductwork, the places to emphasize are:</a:t>
            </a:r>
          </a:p>
          <a:p>
            <a:pPr lvl="0"/>
            <a:r>
              <a:rPr lang="en-US" dirty="0">
                <a:solidFill>
                  <a:srgbClr val="FFFF00"/>
                </a:solidFill>
              </a:rPr>
              <a:t>Joints between trunks and run-outs.  These are usually fairly easy to get at because insulation, if present, usually has to be joined here also.</a:t>
            </a:r>
          </a:p>
          <a:p>
            <a:pPr lvl="0"/>
            <a:r>
              <a:rPr lang="en-US" dirty="0">
                <a:solidFill>
                  <a:srgbClr val="FFFF00"/>
                </a:solidFill>
              </a:rPr>
              <a:t>Leaks around register boots, both at the interface between the boot and the floor or wall and at the joint between the boot and the run-out.  These leakage zones are best reached by removing the register grille and working from the inside.</a:t>
            </a:r>
          </a:p>
          <a:p>
            <a:r>
              <a:rPr lang="en-US" dirty="0"/>
              <a:t>Transverse seams in trunks and run-outs.  These may be more difficult to reach if covered by insulation.  Do the best you can here and hope that in this system transverse seam leaks are minor.  Fortunately this is often the case. </a:t>
            </a:r>
            <a:endParaRPr lang="en-US" dirty="0">
              <a:solidFill>
                <a:srgbClr val="FFFF00"/>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1111" t="25555" r="21111" b="27778"/>
          <a:stretch/>
        </p:blipFill>
        <p:spPr>
          <a:xfrm>
            <a:off x="0" y="0"/>
            <a:ext cx="1905000" cy="1538654"/>
          </a:xfrm>
          <a:prstGeom prst="rect">
            <a:avLst/>
          </a:prstGeom>
        </p:spPr>
      </p:pic>
    </p:spTree>
    <p:custDataLst>
      <p:tags r:id="rId1"/>
    </p:custDataLst>
    <p:extLst>
      <p:ext uri="{BB962C8B-B14F-4D97-AF65-F5344CB8AC3E}">
        <p14:creationId xmlns:p14="http://schemas.microsoft.com/office/powerpoint/2010/main" val="932080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By Duct Type </a:t>
            </a:r>
            <a:endParaRPr lang="en-US" dirty="0"/>
          </a:p>
        </p:txBody>
      </p:sp>
      <p:sp>
        <p:nvSpPr>
          <p:cNvPr id="3" name="Content Placeholder 2"/>
          <p:cNvSpPr>
            <a:spLocks noGrp="1"/>
          </p:cNvSpPr>
          <p:nvPr>
            <p:ph idx="1"/>
          </p:nvPr>
        </p:nvSpPr>
        <p:spPr>
          <a:xfrm>
            <a:off x="457200" y="1600200"/>
            <a:ext cx="8229600" cy="1990725"/>
          </a:xfrm>
        </p:spPr>
        <p:txBody>
          <a:bodyPr>
            <a:normAutofit lnSpcReduction="10000"/>
          </a:bodyPr>
          <a:lstStyle/>
          <a:p>
            <a:pPr marL="0" indent="0">
              <a:buNone/>
            </a:pPr>
            <a:r>
              <a:rPr lang="en-US" dirty="0" smtClean="0">
                <a:solidFill>
                  <a:srgbClr val="FFFF00"/>
                </a:solidFill>
              </a:rPr>
              <a:t>Sheet Metal Ducts:</a:t>
            </a:r>
          </a:p>
          <a:p>
            <a:pPr marL="0" indent="0">
              <a:buNone/>
            </a:pPr>
            <a:r>
              <a:rPr lang="en-US" dirty="0">
                <a:solidFill>
                  <a:srgbClr val="FFFF00"/>
                </a:solidFill>
              </a:rPr>
              <a:t>Sheet metal ducts should be sealed with an approved mastic along the seams and where connecting fittings </a:t>
            </a:r>
            <a:r>
              <a:rPr lang="en-US" dirty="0" smtClean="0">
                <a:solidFill>
                  <a:srgbClr val="FFFF00"/>
                </a:solidFill>
              </a:rPr>
              <a:t>meet.</a:t>
            </a:r>
            <a:endParaRPr lang="en-US" dirty="0">
              <a:solidFill>
                <a:srgbClr val="FFFF00"/>
              </a:solidFill>
            </a:endParaRPr>
          </a:p>
        </p:txBody>
      </p:sp>
      <p:pic>
        <p:nvPicPr>
          <p:cNvPr id="1026" name="Picture 1"/>
          <p:cNvPicPr>
            <a:picLocks noChangeAspect="1" noChangeArrowheads="1"/>
          </p:cNvPicPr>
          <p:nvPr/>
        </p:nvPicPr>
        <p:blipFill>
          <a:blip r:embed="rId4">
            <a:extLst>
              <a:ext uri="{28A0092B-C50C-407E-A947-70E740481C1C}">
                <a14:useLocalDpi xmlns:a14="http://schemas.microsoft.com/office/drawing/2010/main" val="0"/>
              </a:ext>
            </a:extLst>
          </a:blip>
          <a:srcRect l="4007" t="8832" r="3526" b="26781"/>
          <a:stretch>
            <a:fillRect/>
          </a:stretch>
        </p:blipFill>
        <p:spPr bwMode="auto">
          <a:xfrm>
            <a:off x="336117" y="3590926"/>
            <a:ext cx="8341158" cy="326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7507" t="74750" r="14259" b="913"/>
          <a:stretch/>
        </p:blipFill>
        <p:spPr>
          <a:xfrm>
            <a:off x="457200" y="1663699"/>
            <a:ext cx="7987393" cy="1863725"/>
          </a:xfrm>
          <a:prstGeom prst="rect">
            <a:avLst/>
          </a:prstGeom>
        </p:spPr>
      </p:pic>
    </p:spTree>
    <p:custDataLst>
      <p:tags r:id="rId1"/>
    </p:custDataLst>
    <p:extLst>
      <p:ext uri="{BB962C8B-B14F-4D97-AF65-F5344CB8AC3E}">
        <p14:creationId xmlns:p14="http://schemas.microsoft.com/office/powerpoint/2010/main" val="256063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Sheet Metal ducts</a:t>
            </a:r>
            <a:endParaRPr lang="en-US" dirty="0"/>
          </a:p>
        </p:txBody>
      </p:sp>
      <p:sp>
        <p:nvSpPr>
          <p:cNvPr id="3" name="Content Placeholder 2"/>
          <p:cNvSpPr>
            <a:spLocks noGrp="1"/>
          </p:cNvSpPr>
          <p:nvPr>
            <p:ph idx="1"/>
          </p:nvPr>
        </p:nvSpPr>
        <p:spPr>
          <a:xfrm>
            <a:off x="152400" y="1600200"/>
            <a:ext cx="8839200" cy="1990725"/>
          </a:xfrm>
        </p:spPr>
        <p:txBody>
          <a:bodyPr>
            <a:noAutofit/>
          </a:bodyPr>
          <a:lstStyle/>
          <a:p>
            <a:r>
              <a:rPr lang="en-US" dirty="0" smtClean="0">
                <a:solidFill>
                  <a:srgbClr val="FFFF00"/>
                </a:solidFill>
              </a:rPr>
              <a:t>Transverse </a:t>
            </a:r>
            <a:r>
              <a:rPr lang="en-US" dirty="0">
                <a:solidFill>
                  <a:srgbClr val="FFFF00"/>
                </a:solidFill>
              </a:rPr>
              <a:t>seams in trunks and run-outs.  These may be more difficult to reach if covered by insulation.  Do the best you can here and hope that in this system transverse seam leaks are minor.  Fortunately this is often the case. </a:t>
            </a:r>
          </a:p>
        </p:txBody>
      </p:sp>
      <p:pic>
        <p:nvPicPr>
          <p:cNvPr id="4" name="Picture 3"/>
          <p:cNvPicPr>
            <a:picLocks noChangeAspect="1"/>
          </p:cNvPicPr>
          <p:nvPr/>
        </p:nvPicPr>
        <p:blipFill>
          <a:blip r:embed="rId4"/>
          <a:stretch>
            <a:fillRect/>
          </a:stretch>
        </p:blipFill>
        <p:spPr>
          <a:xfrm>
            <a:off x="2819400" y="4191000"/>
            <a:ext cx="2657475" cy="2346902"/>
          </a:xfrm>
          <a:prstGeom prst="rect">
            <a:avLst/>
          </a:prstGeom>
        </p:spPr>
      </p:pic>
    </p:spTree>
    <p:custDataLst>
      <p:tags r:id="rId1"/>
    </p:custDataLst>
    <p:extLst>
      <p:ext uri="{BB962C8B-B14F-4D97-AF65-F5344CB8AC3E}">
        <p14:creationId xmlns:p14="http://schemas.microsoft.com/office/powerpoint/2010/main" val="2477072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Sheet Metal ducts</a:t>
            </a:r>
            <a:endParaRPr lang="en-US" dirty="0"/>
          </a:p>
        </p:txBody>
      </p:sp>
      <p:sp>
        <p:nvSpPr>
          <p:cNvPr id="3" name="Content Placeholder 2"/>
          <p:cNvSpPr>
            <a:spLocks noGrp="1"/>
          </p:cNvSpPr>
          <p:nvPr>
            <p:ph idx="1"/>
          </p:nvPr>
        </p:nvSpPr>
        <p:spPr>
          <a:xfrm>
            <a:off x="152400" y="1417638"/>
            <a:ext cx="8839200" cy="1990725"/>
          </a:xfrm>
        </p:spPr>
        <p:txBody>
          <a:bodyPr>
            <a:noAutofit/>
          </a:bodyPr>
          <a:lstStyle/>
          <a:p>
            <a:pPr marL="0" indent="0">
              <a:buNone/>
            </a:pPr>
            <a:r>
              <a:rPr lang="en-US" dirty="0">
                <a:solidFill>
                  <a:srgbClr val="FFFF00"/>
                </a:solidFill>
              </a:rPr>
              <a:t>When sealing or making repairs, using the right sealing materials correctly is important:</a:t>
            </a:r>
          </a:p>
          <a:p>
            <a:pPr lvl="0"/>
            <a:r>
              <a:rPr lang="en-US" dirty="0">
                <a:solidFill>
                  <a:srgbClr val="FFFF00"/>
                </a:solidFill>
              </a:rPr>
              <a:t>In order to fill the small space between overlapping pieces of metal, liquid sealants are recommended for slip-type joints. </a:t>
            </a:r>
          </a:p>
          <a:p>
            <a:pPr lvl="0"/>
            <a:r>
              <a:rPr lang="en-US" dirty="0">
                <a:solidFill>
                  <a:srgbClr val="FFFF00"/>
                </a:solidFill>
              </a:rPr>
              <a:t>For openings greater than 1/16 of an inch, several applications may be needed with the manufacturer’s recommended drying time being allowed in between applications</a:t>
            </a:r>
            <a:r>
              <a:rPr lang="en-US" dirty="0" smtClean="0">
                <a:solidFill>
                  <a:srgbClr val="FFFF00"/>
                </a:solidFill>
              </a:rPr>
              <a:t>.</a:t>
            </a:r>
            <a:endParaRPr lang="en-US" dirty="0">
              <a:solidFill>
                <a:srgbClr val="FFFF00"/>
              </a:solidFill>
            </a:endParaRPr>
          </a:p>
        </p:txBody>
      </p:sp>
    </p:spTree>
    <p:custDataLst>
      <p:tags r:id="rId1"/>
    </p:custDataLst>
    <p:extLst>
      <p:ext uri="{BB962C8B-B14F-4D97-AF65-F5344CB8AC3E}">
        <p14:creationId xmlns:p14="http://schemas.microsoft.com/office/powerpoint/2010/main" val="1543262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Sheet Metal ducts</a:t>
            </a:r>
            <a:endParaRPr lang="en-US" dirty="0"/>
          </a:p>
        </p:txBody>
      </p:sp>
      <p:sp>
        <p:nvSpPr>
          <p:cNvPr id="3" name="Content Placeholder 2"/>
          <p:cNvSpPr>
            <a:spLocks noGrp="1"/>
          </p:cNvSpPr>
          <p:nvPr>
            <p:ph idx="1"/>
          </p:nvPr>
        </p:nvSpPr>
        <p:spPr>
          <a:xfrm>
            <a:off x="152400" y="1600200"/>
            <a:ext cx="8839200" cy="1990725"/>
          </a:xfrm>
        </p:spPr>
        <p:txBody>
          <a:bodyPr>
            <a:noAutofit/>
          </a:bodyPr>
          <a:lstStyle/>
          <a:p>
            <a:pPr lvl="0"/>
            <a:r>
              <a:rPr lang="en-US" dirty="0" smtClean="0">
                <a:solidFill>
                  <a:srgbClr val="FFFF00"/>
                </a:solidFill>
              </a:rPr>
              <a:t>Mastics </a:t>
            </a:r>
            <a:r>
              <a:rPr lang="en-US" dirty="0">
                <a:solidFill>
                  <a:srgbClr val="FFFF00"/>
                </a:solidFill>
              </a:rPr>
              <a:t>are generally used for grooves or between flanges.  </a:t>
            </a:r>
          </a:p>
          <a:p>
            <a:pPr lvl="0"/>
            <a:r>
              <a:rPr lang="en-US" dirty="0">
                <a:solidFill>
                  <a:srgbClr val="FFFF00"/>
                </a:solidFill>
              </a:rPr>
              <a:t>Gaskets may also be used for flange joints. They generally have an adhesive backing and are made of a soft elastomer Butyl or Extruded form. </a:t>
            </a:r>
          </a:p>
          <a:p>
            <a:pPr lvl="0"/>
            <a:r>
              <a:rPr lang="en-US" dirty="0">
                <a:solidFill>
                  <a:srgbClr val="FFFF00"/>
                </a:solidFill>
              </a:rPr>
              <a:t>All sealants have a shelf life and the technician should check the label to make sure the product is still usable.  </a:t>
            </a:r>
          </a:p>
        </p:txBody>
      </p:sp>
    </p:spTree>
    <p:custDataLst>
      <p:tags r:id="rId1"/>
    </p:custDataLst>
    <p:extLst>
      <p:ext uri="{BB962C8B-B14F-4D97-AF65-F5344CB8AC3E}">
        <p14:creationId xmlns:p14="http://schemas.microsoft.com/office/powerpoint/2010/main" val="40226348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Installing New Sheet Metal ducts</a:t>
            </a:r>
            <a:endParaRPr lang="en-US" dirty="0"/>
          </a:p>
        </p:txBody>
      </p:sp>
      <p:sp>
        <p:nvSpPr>
          <p:cNvPr id="3" name="Content Placeholder 2"/>
          <p:cNvSpPr>
            <a:spLocks noGrp="1"/>
          </p:cNvSpPr>
          <p:nvPr>
            <p:ph idx="1"/>
          </p:nvPr>
        </p:nvSpPr>
        <p:spPr>
          <a:xfrm>
            <a:off x="152400" y="1600200"/>
            <a:ext cx="8839200" cy="1990725"/>
          </a:xfrm>
        </p:spPr>
        <p:txBody>
          <a:bodyPr>
            <a:noAutofit/>
          </a:bodyPr>
          <a:lstStyle/>
          <a:p>
            <a:pPr lvl="0"/>
            <a:r>
              <a:rPr lang="en-US" dirty="0">
                <a:solidFill>
                  <a:srgbClr val="FFFF00"/>
                </a:solidFill>
              </a:rPr>
              <a:t>Follow SMACNA HVAC Duct Construction Standards-Metal Flexible requirements;</a:t>
            </a:r>
          </a:p>
          <a:p>
            <a:pPr lvl="0"/>
            <a:r>
              <a:rPr lang="en-US" dirty="0">
                <a:solidFill>
                  <a:srgbClr val="FFFF00"/>
                </a:solidFill>
              </a:rPr>
              <a:t>Fabricate the duct sections carefully, so that they will fit together tightly;</a:t>
            </a:r>
          </a:p>
          <a:p>
            <a:pPr lvl="0"/>
            <a:r>
              <a:rPr lang="en-US" dirty="0">
                <a:solidFill>
                  <a:srgbClr val="FFFF00"/>
                </a:solidFill>
              </a:rPr>
              <a:t>Make sure slips fit properly;</a:t>
            </a:r>
          </a:p>
          <a:p>
            <a:pPr lvl="0"/>
            <a:r>
              <a:rPr lang="en-US" dirty="0">
                <a:solidFill>
                  <a:srgbClr val="FFFF00"/>
                </a:solidFill>
              </a:rPr>
              <a:t>Make sure mechanical fasteners are properly installed;</a:t>
            </a:r>
          </a:p>
          <a:p>
            <a:pPr lvl="0"/>
            <a:r>
              <a:rPr lang="en-US" dirty="0">
                <a:solidFill>
                  <a:srgbClr val="FFFF00"/>
                </a:solidFill>
              </a:rPr>
              <a:t>Make sure surfaces are clean before applying closures</a:t>
            </a:r>
            <a:r>
              <a:rPr lang="en-US" dirty="0" smtClean="0">
                <a:solidFill>
                  <a:srgbClr val="FFFF00"/>
                </a:solidFill>
              </a:rPr>
              <a:t>;</a:t>
            </a:r>
            <a:endParaRPr lang="en-US" dirty="0">
              <a:solidFill>
                <a:srgbClr val="FFFF00"/>
              </a:solidFill>
            </a:endParaRPr>
          </a:p>
        </p:txBody>
      </p:sp>
    </p:spTree>
    <p:custDataLst>
      <p:tags r:id="rId1"/>
    </p:custDataLst>
    <p:extLst>
      <p:ext uri="{BB962C8B-B14F-4D97-AF65-F5344CB8AC3E}">
        <p14:creationId xmlns:p14="http://schemas.microsoft.com/office/powerpoint/2010/main" val="34875445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LOGO" val="ComfortU_Logo.jpg"/>
  <p:tag name="ARTICULATE_PRESENTER" val="Donald Prather"/>
  <p:tag name="ARTICULATE_PRESENTER_GUID" val="0067420A16B5"/>
  <p:tag name="ARTICULATE_LMS" val="0"/>
  <p:tag name="ARTICULATE_TEMPLATE" val="Corporate Communications"/>
  <p:tag name="ARTICULATE_TEMPLATE_GUID" val="1a000000-6000-0000-b000-000000000001"/>
  <p:tag name="PRESENTER_PREVIEW_MODE" val="0"/>
  <p:tag name="PRESENTER_PREVIEW_START" val="1"/>
  <p:tag name="PLAYERLOGOHEIGHT" val="162"/>
  <p:tag name="PLAYERLOGOWIDTH" val="351"/>
  <p:tag name="LAUNCHINNEWWINDOW" val="0"/>
  <p:tag name="LASTPUBLISHED" val="C:\Users\Craig\Documents\My Articulate Projects\2.1 Why Balance a House\player.html"/>
  <p:tag name="ARTICULATE_META_COURSE_VERSION" val="1.0"/>
  <p:tag name="ARTICULATE_META_COURSE_VERSION_SET" val="True"/>
  <p:tag name="ARTICULATE_SLIDE_COUNT" val="22"/>
  <p:tag name="TAG_BACKING_FORM_KEY" val="985522-c:\users\don\desktop\power points\2.3 special repair tips .pptx"/>
  <p:tag name="ARTICULATE_PRESENTER_VERSION" val="7"/>
  <p:tag name="ARTICULATE_USED_PAGE_ORIENTATION" val="1"/>
  <p:tag name="ARTICULATE_USED_PAGE_SIZE" val="1"/>
  <p:tag name="ARTICULATE_REFERENCE_ID" val="84617cdc-0b6f-4325-bd9c-5d9a1fe1be25"/>
  <p:tag name="ARTICULATE_REFERENCE_COUNT" val="0"/>
  <p:tag name="ARTICULATE_PLAYER_GLOSSARY_XML" val="&lt;?xml version=&quot;1.0&quot; encoding=&quot;utf-16&quot;?&gt;&lt;glossary xmlns:xsi=&quot;http://www.w3.org/2001/XMLSchema-instance&quot; xmlns:xsd=&quot;http://www.w3.org/2001/XMLSchema&quot;&gt;&lt;terms /&gt;&lt;/glossary&gt;"/>
  <p:tag name="ARTICULATE_META_DESCRIPTION" val="Repair tips for sheet metal, flex and pvc duct"/>
  <p:tag name="ARTICULATE_META_COURSE_ID" val="2_1_Why_Balance_a_House"/>
  <p:tag name="ARTICULATE_META_NAME_SET" val="True"/>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UDIO_ID" val="352"/>
  <p:tag name="ARTICULATE_AUDIO_RECORDED" val="1"/>
  <p:tag name="ELAPSEDTIME" val="53.1"/>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353"/>
  <p:tag name="ARTICULATE_AUDIO_RECORDED" val="1"/>
  <p:tag name="ELAPSEDTIME" val="37.8"/>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UDIO_ID" val="357"/>
  <p:tag name="ARTICULATE_AUDIO_RECORDED" val="1"/>
  <p:tag name="ELAPSEDTIME" val="19.5"/>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UDIO_ID" val="358"/>
  <p:tag name="ARTICULATE_AUDIO_RECORDED" val="1"/>
  <p:tag name="ELAPSEDTIME" val="24.4"/>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346"/>
  <p:tag name="ARTICULATE_AUDIO_RECORDED" val="1"/>
  <p:tag name="ELAPSEDTIME" val="41.7"/>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UDIO_ID" val="354"/>
  <p:tag name="ARTICULATE_AUDIO_RECORDED" val="1"/>
  <p:tag name="ELAPSEDTIME" val="24.3"/>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Lst>
</file>

<file path=ppt/tags/tag16.xml><?xml version="1.0" encoding="utf-8"?>
<p:tagLst xmlns:a="http://schemas.openxmlformats.org/drawingml/2006/main" xmlns:r="http://schemas.openxmlformats.org/officeDocument/2006/relationships" xmlns:p="http://schemas.openxmlformats.org/presentationml/2006/main">
  <p:tag name="AUDIO_ID" val="355"/>
  <p:tag name="ARTICULATE_AUDIO_RECORDED" val="1"/>
  <p:tag name="TIMELINE" val="25.0"/>
  <p:tag name="ELAPSEDTIME" val="37.3"/>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Lst>
</file>

<file path=ppt/tags/tag17.xml><?xml version="1.0" encoding="utf-8"?>
<p:tagLst xmlns:a="http://schemas.openxmlformats.org/drawingml/2006/main" xmlns:r="http://schemas.openxmlformats.org/officeDocument/2006/relationships" xmlns:p="http://schemas.openxmlformats.org/presentationml/2006/main">
  <p:tag name="AUDIO_ID" val="359"/>
  <p:tag name="ARTICULATE_AUDIO_RECORDED" val="1"/>
  <p:tag name="ELAPSEDTIME" val="32.6"/>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360"/>
  <p:tag name="ARTICULATE_AUDIO_RECORDED" val="1"/>
  <p:tag name="ELAPSEDTIME" val="40.2"/>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347"/>
  <p:tag name="ARTICULATE_AUDIO_RECORDED" val="1"/>
  <p:tag name="ELAPSEDTIME" val="22.9"/>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NAV" val="1"/>
  <p:tag name="ARTICULATE_SLIDE_GUID" val="6aac7893-bf6d-4d34-9e8a-5d85bbcdb0ad"/>
  <p:tag name="AUDIO_ID" val="316"/>
  <p:tag name="ARTICULATE_AUDIO_RECORDED" val="1"/>
  <p:tag name="ELAPSEDTIME" val="5.5"/>
  <p:tag name="ANNOTATION_COUNT" val="0"/>
  <p:tag name="ARTICULATE_USED_LAYOUT" val="1"/>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356"/>
  <p:tag name="ARTICULATE_AUDIO_RECORDED" val="1"/>
  <p:tag name="ELAPSEDTIME" val="14.2"/>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UDIO_ID" val="362"/>
  <p:tag name="ARTICULATE_AUDIO_RECORDED" val="1"/>
  <p:tag name="ELAPSEDTIME" val="57.8"/>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363"/>
  <p:tag name="ARTICULATE_AUDIO_RECORDED" val="1"/>
  <p:tag name="ELAPSEDTIME" val="63.6"/>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364"/>
  <p:tag name="ARTICULATE_AUDIO_RECORDED" val="1"/>
  <p:tag name="ELAPSEDTIME" val="76.3"/>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365"/>
  <p:tag name="ARTICULATE_AUDIO_RECORDED" val="1"/>
  <p:tag name="ELAPSEDTIME" val="49.7"/>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344"/>
  <p:tag name="ARTICULATE_AUDIO_RECORDED" val="1"/>
  <p:tag name="ELAPSEDTIME" val="18.8"/>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raig\AppData\Local\Temp\articulate\presenter\imgtemp\tODGD1uj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SLIDE_NAV" val="1"/>
  <p:tag name="ARTICULATE_SLIDE_GUID" val="6aac7893-bf6d-4d34-9e8a-5d85bbcdb0ad"/>
  <p:tag name="AUDIO_ID" val="323"/>
  <p:tag name="ARTICULATE_AUDIO_RECORDED" val="1"/>
  <p:tag name="ELAPSEDTIME" val="3.3"/>
  <p:tag name="ANNOTATION_COUNT" val="0"/>
  <p:tag name="ARTICULATE_USED_LAYOUT" val="1"/>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raig\AppData\Local\Temp\articulate\presenter\imgtemp\tODGD1uj_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AUDIO_ID" val="366"/>
  <p:tag name="ARTICULATE_AUDIO_RECORDED" val="1"/>
  <p:tag name="TIMELINE" val="15.0"/>
  <p:tag name="ELAPSEDTIME" val="17.5"/>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349"/>
  <p:tag name="ARTICULATE_AUDIO_RECORDED" val="1"/>
  <p:tag name="ELAPSEDTIME" val="28.7"/>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UDIO_ID" val="367"/>
  <p:tag name="ARTICULATE_AUDIO_RECORDED" val="1"/>
  <p:tag name="TIMELINE" val="9.1"/>
  <p:tag name="ELAPSEDTIME" val="22.3"/>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Lst>
</file>

<file path=ppt/tags/tag9.xml><?xml version="1.0" encoding="utf-8"?>
<p:tagLst xmlns:a="http://schemas.openxmlformats.org/drawingml/2006/main" xmlns:r="http://schemas.openxmlformats.org/officeDocument/2006/relationships" xmlns:p="http://schemas.openxmlformats.org/presentationml/2006/main">
  <p:tag name="AUDIO_ID" val="350"/>
  <p:tag name="ARTICULATE_AUDIO_RECORDED" val="1"/>
  <p:tag name="ELAPSEDTIME" val="29.6"/>
  <p:tag name="ANNOTATION_COUNT" val="0"/>
  <p:tag name="ARTICULATE_USED_LAYOUT" val="2"/>
  <p:tag name="ARTICULATE_NAV_LEVEL" val="1"/>
  <p:tag name="ARTICULATE_SLIDE_PRESENTER_GUID" val="2941965a-7337-41ef-bf7d-1530c7a295c6"/>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2094</TotalTime>
  <Words>1103</Words>
  <Application>Microsoft Office PowerPoint</Application>
  <PresentationFormat>On-screen Show (4:3)</PresentationFormat>
  <Paragraphs>108</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  Technician’s Guide &amp; Workbook for Duct Diagnostics and Repair  </vt:lpstr>
      <vt:lpstr>  Part 6 Section 2.3: Special Repair Tips  </vt:lpstr>
      <vt:lpstr>Wall Cavities Used As Ducting</vt:lpstr>
      <vt:lpstr>Sheet Metal Ducts</vt:lpstr>
      <vt:lpstr>Tips By Duct Type </vt:lpstr>
      <vt:lpstr>Sheet Metal ducts</vt:lpstr>
      <vt:lpstr>Sheet Metal ducts</vt:lpstr>
      <vt:lpstr>Sheet Metal ducts</vt:lpstr>
      <vt:lpstr>Installing New Sheet Metal ducts</vt:lpstr>
      <vt:lpstr>Installing New Sheet Metal ducts</vt:lpstr>
      <vt:lpstr>Flexible Ducts</vt:lpstr>
      <vt:lpstr>Flexible Ducts</vt:lpstr>
      <vt:lpstr>Flexible Ducts</vt:lpstr>
      <vt:lpstr>Installing New Flexible Ducts</vt:lpstr>
      <vt:lpstr>Installing New Flexible Ducts</vt:lpstr>
      <vt:lpstr>Duct Board (Fibrous Glass Ducts)</vt:lpstr>
      <vt:lpstr>Duct Board</vt:lpstr>
      <vt:lpstr>Installing New Duct Board</vt:lpstr>
      <vt:lpstr>Installing New Duct Board</vt:lpstr>
      <vt:lpstr>PVC Duct</vt:lpstr>
      <vt:lpstr>Installing New PVC Duct</vt:lpstr>
      <vt:lpstr>Lessons Learned</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dc:creator>
  <cp:lastModifiedBy>Don</cp:lastModifiedBy>
  <cp:revision>266</cp:revision>
  <dcterms:created xsi:type="dcterms:W3CDTF">2013-05-23T13:04:32Z</dcterms:created>
  <dcterms:modified xsi:type="dcterms:W3CDTF">2016-07-27T12:28:50Z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2.1 Why Balance a House  </vt:lpwstr>
  </property>
  <property fmtid="{D5CDD505-2E9C-101B-9397-08002B2CF9AE}" pid="4" name="ArticulateProjectVersion">
    <vt:lpwstr>7</vt:lpwstr>
  </property>
  <property fmtid="{D5CDD505-2E9C-101B-9397-08002B2CF9AE}" pid="5" name="ArticulateGUID">
    <vt:lpwstr>7D09F89E-1134-4B65-9777-1EDB17527D25</vt:lpwstr>
  </property>
  <property fmtid="{D5CDD505-2E9C-101B-9397-08002B2CF9AE}" pid="6" name="ArticulateProjectFull">
    <vt:lpwstr>C:\Users\Don\Desktop\Power Points\2.3 Special Repair Tips .ppta</vt:lpwstr>
  </property>
</Properties>
</file>