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4"/>
  </p:notesMasterIdLst>
  <p:sldIdLst>
    <p:sldId id="316" r:id="rId2"/>
    <p:sldId id="417" r:id="rId3"/>
    <p:sldId id="447" r:id="rId4"/>
    <p:sldId id="410" r:id="rId5"/>
    <p:sldId id="411" r:id="rId6"/>
    <p:sldId id="412" r:id="rId7"/>
    <p:sldId id="452" r:id="rId8"/>
    <p:sldId id="453" r:id="rId9"/>
    <p:sldId id="413" r:id="rId10"/>
    <p:sldId id="414" r:id="rId11"/>
    <p:sldId id="415" r:id="rId12"/>
    <p:sldId id="454" r:id="rId13"/>
    <p:sldId id="455" r:id="rId14"/>
    <p:sldId id="456" r:id="rId15"/>
    <p:sldId id="443" r:id="rId16"/>
    <p:sldId id="435" r:id="rId17"/>
    <p:sldId id="442" r:id="rId18"/>
    <p:sldId id="445" r:id="rId19"/>
    <p:sldId id="449" r:id="rId20"/>
    <p:sldId id="444" r:id="rId21"/>
    <p:sldId id="450" r:id="rId22"/>
    <p:sldId id="448"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CC9900"/>
    <a:srgbClr val="D6367B"/>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0" autoAdjust="0"/>
    <p:restoredTop sz="94660"/>
  </p:normalViewPr>
  <p:slideViewPr>
    <p:cSldViewPr>
      <p:cViewPr varScale="1">
        <p:scale>
          <a:sx n="82" d="100"/>
          <a:sy n="82" d="100"/>
        </p:scale>
        <p:origin x="270" y="84"/>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8/23/2017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46B63-F3D0-4FCB-B9C7-2DF26E8BCAD2}" type="slidenum">
              <a:rPr lang="en-US" smtClean="0"/>
              <a:t>3</a:t>
            </a:fld>
            <a:endParaRPr lang="en-US"/>
          </a:p>
        </p:txBody>
      </p:sp>
    </p:spTree>
    <p:extLst>
      <p:ext uri="{BB962C8B-B14F-4D97-AF65-F5344CB8AC3E}">
        <p14:creationId xmlns:p14="http://schemas.microsoft.com/office/powerpoint/2010/main" val="185420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A4F02-61AA-4C81-BD1C-511DDA14D550}"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AA4F02-61AA-4C81-BD1C-511DDA14D550}" type="datetimeFigureOut">
              <a:rPr lang="en-US" smtClean="0"/>
              <a:t>8/23/2017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A4F02-61AA-4C81-BD1C-511DDA14D550}" type="datetimeFigureOut">
              <a:rPr lang="en-US" smtClean="0"/>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8/23/2017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8/23/2017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w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24400"/>
            <a:ext cx="9144000" cy="609600"/>
          </a:xfrm>
        </p:spPr>
        <p:txBody>
          <a:bodyPr>
            <a:normAutofit fontScale="90000"/>
          </a:bodyPr>
          <a:lstStyle/>
          <a:p>
            <a:r>
              <a:rPr lang="en-US" dirty="0" smtClean="0">
                <a:solidFill>
                  <a:srgbClr val="FF00FF"/>
                </a:solidFill>
              </a:rPr>
              <a:t/>
            </a:r>
            <a:br>
              <a:rPr lang="en-US" dirty="0" smtClean="0">
                <a:solidFill>
                  <a:srgbClr val="FF00FF"/>
                </a:solidFill>
              </a:rPr>
            </a:br>
            <a:r>
              <a:rPr lang="en-US" dirty="0" smtClean="0">
                <a:solidFill>
                  <a:srgbClr val="FFFF00"/>
                </a:solidFill>
              </a:rPr>
              <a:t>Maria’s Restaurant Lesson 17</a:t>
            </a:r>
            <a:br>
              <a:rPr lang="en-US" dirty="0" smtClean="0">
                <a:solidFill>
                  <a:srgbClr val="FFFF00"/>
                </a:solidFill>
              </a:rPr>
            </a:br>
            <a:r>
              <a:rPr lang="en-US" dirty="0" smtClean="0">
                <a:solidFill>
                  <a:srgbClr val="FFFF00"/>
                </a:solidFill>
              </a:rPr>
              <a:t>Appendix A Zone 1 Equipment Loads</a:t>
            </a:r>
            <a:r>
              <a:rPr lang="en-US" dirty="0" smtClean="0">
                <a:solidFill>
                  <a:srgbClr val="FF00FF"/>
                </a:solidFill>
              </a:rPr>
              <a:t/>
            </a:r>
            <a:br>
              <a:rPr lang="en-US" dirty="0" smtClean="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2-308 </a:t>
            </a:r>
            <a:r>
              <a:rPr lang="en-US" dirty="0" err="1" smtClean="0"/>
              <a:t>lb</a:t>
            </a:r>
            <a:r>
              <a:rPr lang="en-US" dirty="0" smtClean="0"/>
              <a:t> Ice Makers/ Drink Servers</a:t>
            </a:r>
            <a:br>
              <a:rPr lang="en-US" dirty="0" smtClean="0"/>
            </a:br>
            <a:r>
              <a:rPr lang="en-US" sz="3600" dirty="0" smtClean="0"/>
              <a:t>(Remote Condenser Air Cooled)</a:t>
            </a:r>
            <a:endParaRPr lang="en-US" sz="3600" dirty="0"/>
          </a:p>
        </p:txBody>
      </p:sp>
      <p:sp>
        <p:nvSpPr>
          <p:cNvPr id="21" name="TextBox 20"/>
          <p:cNvSpPr txBox="1"/>
          <p:nvPr/>
        </p:nvSpPr>
        <p:spPr>
          <a:xfrm>
            <a:off x="2933700" y="3352800"/>
            <a:ext cx="1317990" cy="923330"/>
          </a:xfrm>
          <a:prstGeom prst="rect">
            <a:avLst/>
          </a:prstGeom>
          <a:noFill/>
        </p:spPr>
        <p:txBody>
          <a:bodyPr wrap="none" rtlCol="0">
            <a:spAutoFit/>
          </a:bodyPr>
          <a:lstStyle/>
          <a:p>
            <a:r>
              <a:rPr lang="en-US" dirty="0" smtClean="0"/>
              <a:t>Dimensions</a:t>
            </a:r>
          </a:p>
          <a:p>
            <a:r>
              <a:rPr lang="en-US" dirty="0" smtClean="0"/>
              <a:t>W X D X H</a:t>
            </a:r>
          </a:p>
          <a:p>
            <a:r>
              <a:rPr lang="en-US" dirty="0" smtClean="0"/>
              <a:t>22 X 24 x 24</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6" y="1925276"/>
            <a:ext cx="4281616" cy="4281616"/>
          </a:xfrm>
          <a:prstGeom prst="rect">
            <a:avLst/>
          </a:prstGeom>
        </p:spPr>
      </p:pic>
      <p:pic>
        <p:nvPicPr>
          <p:cNvPr id="5" name="Picture 4"/>
          <p:cNvPicPr>
            <a:picLocks noChangeAspect="1"/>
          </p:cNvPicPr>
          <p:nvPr/>
        </p:nvPicPr>
        <p:blipFill>
          <a:blip r:embed="rId4"/>
          <a:stretch>
            <a:fillRect/>
          </a:stretch>
        </p:blipFill>
        <p:spPr>
          <a:xfrm>
            <a:off x="3457575" y="3056930"/>
            <a:ext cx="5686425" cy="2438400"/>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45208" t="6252" r="47674" b="90189"/>
          <a:stretch/>
        </p:blipFill>
        <p:spPr>
          <a:xfrm>
            <a:off x="2148428" y="1849076"/>
            <a:ext cx="304800" cy="152400"/>
          </a:xfrm>
          <a:prstGeom prst="rect">
            <a:avLst/>
          </a:prstGeom>
        </p:spPr>
      </p:pic>
      <p:sp>
        <p:nvSpPr>
          <p:cNvPr id="18" name="TextBox 17"/>
          <p:cNvSpPr txBox="1"/>
          <p:nvPr/>
        </p:nvSpPr>
        <p:spPr>
          <a:xfrm>
            <a:off x="4873582" y="2124767"/>
            <a:ext cx="3591240" cy="584775"/>
          </a:xfrm>
          <a:prstGeom prst="rect">
            <a:avLst/>
          </a:prstGeom>
          <a:solidFill>
            <a:schemeClr val="tx1"/>
          </a:solidFill>
          <a:ln>
            <a:noFill/>
          </a:ln>
        </p:spPr>
        <p:txBody>
          <a:bodyPr wrap="none" rtlCol="0">
            <a:spAutoFit/>
          </a:bodyPr>
          <a:lstStyle/>
          <a:p>
            <a:r>
              <a:rPr lang="en-US" sz="3200" dirty="0" smtClean="0">
                <a:solidFill>
                  <a:srgbClr val="FF0000"/>
                </a:solidFill>
              </a:rPr>
              <a:t>No appreciable Btuh</a:t>
            </a:r>
            <a:endParaRPr lang="en-US" sz="3200" dirty="0">
              <a:solidFill>
                <a:srgbClr val="FF0000"/>
              </a:solidFill>
            </a:endParaRPr>
          </a:p>
        </p:txBody>
      </p:sp>
    </p:spTree>
    <p:custDataLst>
      <p:tags r:id="rId1"/>
    </p:custDataLst>
    <p:extLst>
      <p:ext uri="{BB962C8B-B14F-4D97-AF65-F5344CB8AC3E}">
        <p14:creationId xmlns:p14="http://schemas.microsoft.com/office/powerpoint/2010/main" val="7930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10600" cy="1143000"/>
          </a:xfrm>
        </p:spPr>
        <p:txBody>
          <a:bodyPr>
            <a:normAutofit fontScale="90000"/>
          </a:bodyPr>
          <a:lstStyle/>
          <a:p>
            <a:r>
              <a:rPr lang="en-US" dirty="0" smtClean="0"/>
              <a:t>Some Other Small Electronic Equipment </a:t>
            </a:r>
            <a:endParaRPr lang="en-US" dirty="0"/>
          </a:p>
        </p:txBody>
      </p:sp>
      <p:sp>
        <p:nvSpPr>
          <p:cNvPr id="3" name="TextBox 2"/>
          <p:cNvSpPr txBox="1"/>
          <p:nvPr/>
        </p:nvSpPr>
        <p:spPr>
          <a:xfrm>
            <a:off x="152400" y="1676400"/>
            <a:ext cx="8984704" cy="4893647"/>
          </a:xfrm>
          <a:prstGeom prst="rect">
            <a:avLst/>
          </a:prstGeom>
          <a:noFill/>
        </p:spPr>
        <p:txBody>
          <a:bodyPr wrap="none" rtlCol="0">
            <a:spAutoFit/>
          </a:bodyPr>
          <a:lstStyle/>
          <a:p>
            <a:r>
              <a:rPr lang="en-US" sz="3200" dirty="0" smtClean="0">
                <a:solidFill>
                  <a:srgbClr val="FFFF00"/>
                </a:solidFill>
              </a:rPr>
              <a:t>Manual N Table 6 C, All without hood in Btuh:</a:t>
            </a:r>
          </a:p>
          <a:p>
            <a:r>
              <a:rPr lang="en-US" sz="2400" dirty="0" smtClean="0">
                <a:solidFill>
                  <a:srgbClr val="FFFF00"/>
                </a:solidFill>
              </a:rPr>
              <a:t>(sensible + latent where applicable)</a:t>
            </a:r>
          </a:p>
          <a:p>
            <a:pPr marL="457200" indent="-457200">
              <a:buFont typeface="Arial" panose="020B0604020202020204" pitchFamily="34" charset="0"/>
              <a:buChar char="•"/>
            </a:pPr>
            <a:r>
              <a:rPr lang="en-US" sz="3200" dirty="0" smtClean="0">
                <a:solidFill>
                  <a:srgbClr val="FFFF00"/>
                </a:solidFill>
              </a:rPr>
              <a:t>2 Cash </a:t>
            </a:r>
            <a:r>
              <a:rPr lang="en-US" sz="3200" dirty="0">
                <a:solidFill>
                  <a:srgbClr val="FFFF00"/>
                </a:solidFill>
              </a:rPr>
              <a:t>R</a:t>
            </a:r>
            <a:r>
              <a:rPr lang="en-US" sz="3200" dirty="0" smtClean="0">
                <a:solidFill>
                  <a:srgbClr val="FFFF00"/>
                </a:solidFill>
              </a:rPr>
              <a:t>egisters = 400 Btuh</a:t>
            </a:r>
          </a:p>
          <a:p>
            <a:pPr marL="457200" indent="-457200">
              <a:buFont typeface="Arial" panose="020B0604020202020204" pitchFamily="34" charset="0"/>
              <a:buChar char="•"/>
            </a:pPr>
            <a:r>
              <a:rPr lang="en-US" sz="3200" dirty="0" smtClean="0">
                <a:solidFill>
                  <a:srgbClr val="FFFF00"/>
                </a:solidFill>
              </a:rPr>
              <a:t>1 </a:t>
            </a:r>
            <a:r>
              <a:rPr lang="en-US" sz="3200" dirty="0">
                <a:solidFill>
                  <a:srgbClr val="FFFF00"/>
                </a:solidFill>
              </a:rPr>
              <a:t>Small </a:t>
            </a:r>
            <a:r>
              <a:rPr lang="en-US" sz="3200" dirty="0" smtClean="0">
                <a:solidFill>
                  <a:srgbClr val="FFFF00"/>
                </a:solidFill>
              </a:rPr>
              <a:t>Desktop Printer Idle = 35 Watts (119 Btuh)</a:t>
            </a:r>
          </a:p>
          <a:p>
            <a:pPr marL="457200" indent="-457200">
              <a:buFont typeface="Arial" panose="020B0604020202020204" pitchFamily="34" charset="0"/>
              <a:buChar char="•"/>
            </a:pPr>
            <a:r>
              <a:rPr lang="en-US" sz="3200" dirty="0">
                <a:solidFill>
                  <a:srgbClr val="FFFF00"/>
                </a:solidFill>
              </a:rPr>
              <a:t>1 </a:t>
            </a:r>
            <a:r>
              <a:rPr lang="en-US" sz="3200" dirty="0" smtClean="0">
                <a:solidFill>
                  <a:srgbClr val="FFFF00"/>
                </a:solidFill>
              </a:rPr>
              <a:t>Desktop Copier </a:t>
            </a:r>
            <a:r>
              <a:rPr lang="en-US" sz="3200" dirty="0">
                <a:solidFill>
                  <a:srgbClr val="FFFF00"/>
                </a:solidFill>
              </a:rPr>
              <a:t>Idle = </a:t>
            </a:r>
            <a:r>
              <a:rPr lang="en-US" sz="3200" dirty="0" smtClean="0">
                <a:solidFill>
                  <a:srgbClr val="FFFF00"/>
                </a:solidFill>
              </a:rPr>
              <a:t>20 Watts (68 Btuh)</a:t>
            </a:r>
          </a:p>
          <a:p>
            <a:pPr marL="457200" indent="-457200">
              <a:buFont typeface="Arial" panose="020B0604020202020204" pitchFamily="34" charset="0"/>
              <a:buChar char="•"/>
            </a:pPr>
            <a:r>
              <a:rPr lang="en-US" sz="3200" dirty="0" smtClean="0">
                <a:solidFill>
                  <a:srgbClr val="FFFF00"/>
                </a:solidFill>
              </a:rPr>
              <a:t>9 Customer computers/devices = 495 watts</a:t>
            </a:r>
          </a:p>
          <a:p>
            <a:r>
              <a:rPr lang="en-US" sz="3200" dirty="0" smtClean="0">
                <a:solidFill>
                  <a:srgbClr val="FFFF00"/>
                </a:solidFill>
              </a:rPr>
              <a:t>     1,689 Btuh (Continuous Usage/ Customers)</a:t>
            </a:r>
          </a:p>
          <a:p>
            <a:endParaRPr lang="en-US" sz="3200" dirty="0" smtClean="0">
              <a:solidFill>
                <a:srgbClr val="FFFF00"/>
              </a:solidFill>
            </a:endParaRPr>
          </a:p>
          <a:p>
            <a:r>
              <a:rPr lang="en-US" sz="3200" dirty="0" smtClean="0">
                <a:solidFill>
                  <a:srgbClr val="FFFF00"/>
                </a:solidFill>
              </a:rPr>
              <a:t>Total Small Appliance in Bar Load = 2,276 Btuh</a:t>
            </a:r>
          </a:p>
          <a:p>
            <a:pPr algn="ctr"/>
            <a:r>
              <a:rPr lang="en-US" sz="2800" dirty="0" smtClean="0">
                <a:solidFill>
                  <a:srgbClr val="FFFF00"/>
                </a:solidFill>
              </a:rPr>
              <a:t>Note: Watts X 3.412 = Btuh</a:t>
            </a:r>
            <a:endParaRPr lang="en-US" sz="2800" dirty="0">
              <a:solidFill>
                <a:srgbClr val="FFFF00"/>
              </a:solidFill>
            </a:endParaRPr>
          </a:p>
        </p:txBody>
      </p:sp>
    </p:spTree>
    <p:custDataLst>
      <p:tags r:id="rId1"/>
    </p:custDataLst>
    <p:extLst>
      <p:ext uri="{BB962C8B-B14F-4D97-AF65-F5344CB8AC3E}">
        <p14:creationId xmlns:p14="http://schemas.microsoft.com/office/powerpoint/2010/main" val="3530052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Watts to Btuh</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FFFF00"/>
                </a:solidFill>
              </a:rPr>
              <a:t>How many Btuh will be equivalent to six 300 watt incandescent light bulbs?</a:t>
            </a:r>
          </a:p>
          <a:p>
            <a:pPr marL="0" indent="0">
              <a:buNone/>
            </a:pPr>
            <a:endParaRPr lang="en-US" dirty="0" smtClean="0">
              <a:solidFill>
                <a:srgbClr val="FFFF00"/>
              </a:solidFill>
            </a:endParaRPr>
          </a:p>
          <a:p>
            <a:pPr marL="0" indent="0">
              <a:buNone/>
            </a:pPr>
            <a:r>
              <a:rPr lang="en-US" dirty="0" smtClean="0">
                <a:solidFill>
                  <a:srgbClr val="FFFF00"/>
                </a:solidFill>
              </a:rPr>
              <a:t>Watts </a:t>
            </a:r>
            <a:r>
              <a:rPr lang="en-US" dirty="0">
                <a:solidFill>
                  <a:srgbClr val="FFFF00"/>
                </a:solidFill>
              </a:rPr>
              <a:t>= 6 × 300 = 1,800</a:t>
            </a:r>
          </a:p>
          <a:p>
            <a:pPr marL="0" indent="0">
              <a:buNone/>
            </a:pPr>
            <a:endParaRPr lang="en-US" dirty="0" smtClean="0">
              <a:solidFill>
                <a:srgbClr val="FFFF00"/>
              </a:solidFill>
            </a:endParaRPr>
          </a:p>
          <a:p>
            <a:pPr marL="0" indent="0">
              <a:buNone/>
            </a:pPr>
            <a:r>
              <a:rPr lang="en-US" dirty="0" smtClean="0">
                <a:solidFill>
                  <a:srgbClr val="FFFF00"/>
                </a:solidFill>
              </a:rPr>
              <a:t>Watts × </a:t>
            </a:r>
            <a:r>
              <a:rPr lang="en-US" dirty="0">
                <a:solidFill>
                  <a:srgbClr val="FFFF00"/>
                </a:solidFill>
              </a:rPr>
              <a:t>3.412 = </a:t>
            </a:r>
            <a:r>
              <a:rPr lang="en-US" dirty="0" smtClean="0">
                <a:solidFill>
                  <a:srgbClr val="FFFF00"/>
                </a:solidFill>
              </a:rPr>
              <a:t>Btuh</a:t>
            </a:r>
          </a:p>
          <a:p>
            <a:pPr marL="0" indent="0">
              <a:buNone/>
            </a:pPr>
            <a:endParaRPr lang="en-US" dirty="0">
              <a:solidFill>
                <a:srgbClr val="FFFF00"/>
              </a:solidFill>
            </a:endParaRPr>
          </a:p>
          <a:p>
            <a:pPr marL="0" indent="0">
              <a:buNone/>
            </a:pPr>
            <a:r>
              <a:rPr lang="en-US" dirty="0" smtClean="0">
                <a:solidFill>
                  <a:srgbClr val="FFFF00"/>
                </a:solidFill>
              </a:rPr>
              <a:t>Btuh = 1,800 </a:t>
            </a:r>
            <a:r>
              <a:rPr lang="en-US" dirty="0">
                <a:solidFill>
                  <a:srgbClr val="FFFF00"/>
                </a:solidFill>
              </a:rPr>
              <a:t>× </a:t>
            </a:r>
            <a:r>
              <a:rPr lang="en-US" dirty="0" smtClean="0">
                <a:solidFill>
                  <a:srgbClr val="FFFF00"/>
                </a:solidFill>
              </a:rPr>
              <a:t>3.412 = 6,142 Btuh</a:t>
            </a:r>
            <a:endParaRPr lang="en-US" dirty="0">
              <a:solidFill>
                <a:srgbClr val="FFFF00"/>
              </a:solidFill>
            </a:endParaRPr>
          </a:p>
          <a:p>
            <a:endParaRPr lang="en-US" dirty="0"/>
          </a:p>
        </p:txBody>
      </p:sp>
    </p:spTree>
    <p:custDataLst>
      <p:tags r:id="rId1"/>
    </p:custDataLst>
    <p:extLst>
      <p:ext uri="{BB962C8B-B14F-4D97-AF65-F5344CB8AC3E}">
        <p14:creationId xmlns:p14="http://schemas.microsoft.com/office/powerpoint/2010/main" val="2554455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Amps &amp; Volts to Watts &amp; Btuh 1</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solidFill>
                  <a:srgbClr val="FFFF00"/>
                </a:solidFill>
              </a:rPr>
              <a:t>For single-phase equipment:</a:t>
            </a:r>
          </a:p>
          <a:p>
            <a:pPr marL="0" indent="0">
              <a:buNone/>
            </a:pPr>
            <a:r>
              <a:rPr lang="en-US" dirty="0" smtClean="0">
                <a:solidFill>
                  <a:srgbClr val="FFFF00"/>
                </a:solidFill>
              </a:rPr>
              <a:t>Watts = Amps </a:t>
            </a:r>
            <a:r>
              <a:rPr lang="en-US" dirty="0">
                <a:solidFill>
                  <a:srgbClr val="FFFF00"/>
                </a:solidFill>
              </a:rPr>
              <a:t>×</a:t>
            </a:r>
            <a:r>
              <a:rPr lang="en-US" dirty="0" smtClean="0">
                <a:solidFill>
                  <a:srgbClr val="FFFF00"/>
                </a:solidFill>
              </a:rPr>
              <a:t> Power Factor × Voltage</a:t>
            </a:r>
          </a:p>
          <a:p>
            <a:pPr marL="0" indent="0">
              <a:buNone/>
            </a:pPr>
            <a:endParaRPr lang="en-US" dirty="0">
              <a:solidFill>
                <a:srgbClr val="FFFF00"/>
              </a:solidFill>
            </a:endParaRPr>
          </a:p>
          <a:p>
            <a:pPr marL="0" indent="0">
              <a:buNone/>
            </a:pPr>
            <a:r>
              <a:rPr lang="en-US" dirty="0" smtClean="0">
                <a:solidFill>
                  <a:srgbClr val="FFFF00"/>
                </a:solidFill>
              </a:rPr>
              <a:t>Find the Watts for a 10 </a:t>
            </a:r>
            <a:r>
              <a:rPr lang="en-US" dirty="0" err="1" smtClean="0">
                <a:solidFill>
                  <a:srgbClr val="FFFF00"/>
                </a:solidFill>
              </a:rPr>
              <a:t>h.p</a:t>
            </a:r>
            <a:r>
              <a:rPr lang="en-US" dirty="0" smtClean="0">
                <a:solidFill>
                  <a:srgbClr val="FFFF00"/>
                </a:solidFill>
              </a:rPr>
              <a:t>. single phase motor operating at 230 Volts and 50 amps (use PF of 0.85)</a:t>
            </a:r>
          </a:p>
          <a:p>
            <a:pPr marL="0" indent="0">
              <a:buNone/>
            </a:pPr>
            <a:endParaRPr lang="en-US" dirty="0" smtClean="0">
              <a:solidFill>
                <a:srgbClr val="FFFF00"/>
              </a:solidFill>
            </a:endParaRPr>
          </a:p>
          <a:p>
            <a:pPr marL="0" indent="0">
              <a:buNone/>
            </a:pPr>
            <a:r>
              <a:rPr lang="en-US" dirty="0" smtClean="0">
                <a:solidFill>
                  <a:srgbClr val="FFFF00"/>
                </a:solidFill>
              </a:rPr>
              <a:t>Watts </a:t>
            </a:r>
            <a:r>
              <a:rPr lang="en-US" dirty="0">
                <a:solidFill>
                  <a:srgbClr val="FFFF00"/>
                </a:solidFill>
              </a:rPr>
              <a:t>= Amps × Power Factor × </a:t>
            </a:r>
            <a:r>
              <a:rPr lang="en-US" dirty="0" smtClean="0">
                <a:solidFill>
                  <a:srgbClr val="FFFF00"/>
                </a:solidFill>
              </a:rPr>
              <a:t>Voltage</a:t>
            </a:r>
          </a:p>
          <a:p>
            <a:pPr marL="0" indent="0">
              <a:buNone/>
            </a:pPr>
            <a:r>
              <a:rPr lang="en-US" dirty="0">
                <a:solidFill>
                  <a:srgbClr val="FFFF00"/>
                </a:solidFill>
              </a:rPr>
              <a:t>Watts = </a:t>
            </a:r>
            <a:r>
              <a:rPr lang="en-US" dirty="0" smtClean="0">
                <a:solidFill>
                  <a:srgbClr val="FFFF00"/>
                </a:solidFill>
              </a:rPr>
              <a:t>50 </a:t>
            </a:r>
            <a:r>
              <a:rPr lang="en-US" dirty="0">
                <a:solidFill>
                  <a:srgbClr val="FFFF00"/>
                </a:solidFill>
              </a:rPr>
              <a:t>× </a:t>
            </a:r>
            <a:r>
              <a:rPr lang="en-US" dirty="0" smtClean="0">
                <a:solidFill>
                  <a:srgbClr val="FFFF00"/>
                </a:solidFill>
              </a:rPr>
              <a:t>0.85 × 230 = 9,775 Btuh</a:t>
            </a: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smtClean="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887161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Amps &amp; Volts to Watts &amp; Btuh 2</a:t>
            </a:r>
            <a:endParaRPr lang="en-US" dirty="0"/>
          </a:p>
        </p:txBody>
      </p:sp>
      <p:sp>
        <p:nvSpPr>
          <p:cNvPr id="3" name="Content Placeholder 2"/>
          <p:cNvSpPr>
            <a:spLocks noGrp="1"/>
          </p:cNvSpPr>
          <p:nvPr>
            <p:ph idx="1"/>
          </p:nvPr>
        </p:nvSpPr>
        <p:spPr>
          <a:xfrm>
            <a:off x="457200" y="1600201"/>
            <a:ext cx="8229600" cy="2895600"/>
          </a:xfrm>
        </p:spPr>
        <p:txBody>
          <a:bodyPr>
            <a:normAutofit/>
          </a:bodyPr>
          <a:lstStyle/>
          <a:p>
            <a:pPr marL="0" indent="0">
              <a:buNone/>
            </a:pPr>
            <a:r>
              <a:rPr lang="en-US" dirty="0" smtClean="0">
                <a:solidFill>
                  <a:srgbClr val="FFFF00"/>
                </a:solidFill>
              </a:rPr>
              <a:t>For three-phase  equipment:</a:t>
            </a:r>
          </a:p>
          <a:p>
            <a:pPr marL="0" indent="0">
              <a:buNone/>
            </a:pPr>
            <a:r>
              <a:rPr lang="en-US" dirty="0">
                <a:solidFill>
                  <a:srgbClr val="FFFF00"/>
                </a:solidFill>
              </a:rPr>
              <a:t>Watts = Amps ×</a:t>
            </a:r>
            <a:r>
              <a:rPr lang="en-US" dirty="0" smtClean="0">
                <a:solidFill>
                  <a:srgbClr val="FFFF00"/>
                </a:solidFill>
              </a:rPr>
              <a:t> </a:t>
            </a:r>
            <a:r>
              <a:rPr lang="en-US" dirty="0">
                <a:solidFill>
                  <a:srgbClr val="FFFF00"/>
                </a:solidFill>
              </a:rPr>
              <a:t>Power Factor </a:t>
            </a:r>
            <a:r>
              <a:rPr lang="en-US" dirty="0" smtClean="0">
                <a:solidFill>
                  <a:srgbClr val="FFFF00"/>
                </a:solidFill>
              </a:rPr>
              <a:t>× Voltage × 1.732</a:t>
            </a:r>
          </a:p>
          <a:p>
            <a:pPr marL="0" indent="0">
              <a:buNone/>
            </a:pPr>
            <a:endParaRPr lang="en-US" dirty="0">
              <a:solidFill>
                <a:srgbClr val="FFFF00"/>
              </a:solidFill>
            </a:endParaRPr>
          </a:p>
          <a:p>
            <a:pPr marL="0" indent="0">
              <a:buNone/>
            </a:pPr>
            <a:r>
              <a:rPr lang="en-US" dirty="0" smtClean="0">
                <a:solidFill>
                  <a:srgbClr val="FFFF00"/>
                </a:solidFill>
              </a:rPr>
              <a:t>Find the Watts for a 10 </a:t>
            </a:r>
            <a:r>
              <a:rPr lang="en-US" dirty="0" err="1" smtClean="0">
                <a:solidFill>
                  <a:srgbClr val="FFFF00"/>
                </a:solidFill>
              </a:rPr>
              <a:t>h.p</a:t>
            </a:r>
            <a:r>
              <a:rPr lang="en-US" dirty="0" smtClean="0">
                <a:solidFill>
                  <a:srgbClr val="FFFF00"/>
                </a:solidFill>
              </a:rPr>
              <a:t>. 3 phase motor operating at 460V and 14 amps (use PF of .85)</a:t>
            </a:r>
          </a:p>
          <a:p>
            <a:pPr marL="0" indent="0">
              <a:buNone/>
            </a:pPr>
            <a:endParaRPr lang="en-US" dirty="0">
              <a:solidFill>
                <a:srgbClr val="FFFF00"/>
              </a:solidFill>
            </a:endParaRPr>
          </a:p>
          <a:p>
            <a:pPr marL="0" indent="0">
              <a:buNone/>
            </a:pPr>
            <a:endParaRPr lang="en-US" dirty="0">
              <a:solidFill>
                <a:srgbClr val="FFFF00"/>
              </a:solidFill>
            </a:endParaRPr>
          </a:p>
        </p:txBody>
      </p:sp>
      <p:sp>
        <p:nvSpPr>
          <p:cNvPr id="4" name="Content Placeholder 2"/>
          <p:cNvSpPr txBox="1">
            <a:spLocks/>
          </p:cNvSpPr>
          <p:nvPr/>
        </p:nvSpPr>
        <p:spPr>
          <a:xfrm>
            <a:off x="304800" y="4554039"/>
            <a:ext cx="8229600" cy="1828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rgbClr val="FFFF00"/>
                </a:solidFill>
              </a:rPr>
              <a:t>Watts = Amps </a:t>
            </a:r>
            <a:r>
              <a:rPr lang="en-US" dirty="0">
                <a:solidFill>
                  <a:srgbClr val="FFFF00"/>
                </a:solidFill>
              </a:rPr>
              <a:t>×</a:t>
            </a:r>
            <a:r>
              <a:rPr lang="en-US" dirty="0" smtClean="0">
                <a:solidFill>
                  <a:srgbClr val="FFFF00"/>
                </a:solidFill>
              </a:rPr>
              <a:t> Power Factor × Voltage × 1.732</a:t>
            </a:r>
          </a:p>
          <a:p>
            <a:pPr marL="0" indent="0">
              <a:buNone/>
            </a:pPr>
            <a:r>
              <a:rPr lang="en-US" dirty="0" smtClean="0">
                <a:solidFill>
                  <a:srgbClr val="FFFF00"/>
                </a:solidFill>
              </a:rPr>
              <a:t>Watts = 14 </a:t>
            </a:r>
            <a:r>
              <a:rPr lang="en-US" dirty="0">
                <a:solidFill>
                  <a:srgbClr val="FFFF00"/>
                </a:solidFill>
              </a:rPr>
              <a:t>×</a:t>
            </a:r>
            <a:r>
              <a:rPr lang="en-US" dirty="0" smtClean="0">
                <a:solidFill>
                  <a:srgbClr val="FFFF00"/>
                </a:solidFill>
              </a:rPr>
              <a:t> 0.85 </a:t>
            </a:r>
            <a:r>
              <a:rPr lang="en-US" dirty="0">
                <a:solidFill>
                  <a:srgbClr val="FFFF00"/>
                </a:solidFill>
              </a:rPr>
              <a:t>× </a:t>
            </a:r>
            <a:r>
              <a:rPr lang="en-US" dirty="0" smtClean="0">
                <a:solidFill>
                  <a:srgbClr val="FFFF00"/>
                </a:solidFill>
              </a:rPr>
              <a:t>460 </a:t>
            </a:r>
            <a:r>
              <a:rPr lang="en-US" dirty="0">
                <a:solidFill>
                  <a:srgbClr val="FFFF00"/>
                </a:solidFill>
              </a:rPr>
              <a:t>× </a:t>
            </a:r>
            <a:r>
              <a:rPr lang="en-US" dirty="0" smtClean="0">
                <a:solidFill>
                  <a:srgbClr val="FFFF00"/>
                </a:solidFill>
              </a:rPr>
              <a:t>1.732 = 9,480 Watts</a:t>
            </a:r>
            <a:endParaRPr lang="en-US" dirty="0">
              <a:solidFill>
                <a:srgbClr val="FFFF00"/>
              </a:solidFill>
            </a:endParaRPr>
          </a:p>
          <a:p>
            <a:pPr marL="0" indent="0">
              <a:buNone/>
            </a:pPr>
            <a:endParaRPr lang="en-US" dirty="0" smtClean="0">
              <a:solidFill>
                <a:srgbClr val="FFFF00"/>
              </a:solidFill>
            </a:endParaRPr>
          </a:p>
          <a:p>
            <a:pPr marL="0" indent="0">
              <a:buFont typeface="Arial" pitchFamily="34" charset="0"/>
              <a:buNone/>
            </a:pPr>
            <a:endParaRPr lang="en-US" dirty="0" smtClean="0">
              <a:solidFill>
                <a:srgbClr val="FFFF00"/>
              </a:solidFill>
            </a:endParaRPr>
          </a:p>
          <a:p>
            <a:pPr marL="0" indent="0">
              <a:buFont typeface="Arial" pitchFamily="34" charse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4197243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Other Small Food Equipment </a:t>
            </a:r>
            <a:br>
              <a:rPr lang="en-US" dirty="0" smtClean="0"/>
            </a:br>
            <a:r>
              <a:rPr lang="en-US" sz="2400" dirty="0" smtClean="0"/>
              <a:t>(Bar Area)</a:t>
            </a:r>
            <a:endParaRPr lang="en-US" dirty="0"/>
          </a:p>
        </p:txBody>
      </p:sp>
      <p:sp>
        <p:nvSpPr>
          <p:cNvPr id="3" name="TextBox 2"/>
          <p:cNvSpPr txBox="1"/>
          <p:nvPr/>
        </p:nvSpPr>
        <p:spPr>
          <a:xfrm>
            <a:off x="152400" y="1676400"/>
            <a:ext cx="8612614" cy="4401205"/>
          </a:xfrm>
          <a:prstGeom prst="rect">
            <a:avLst/>
          </a:prstGeom>
          <a:noFill/>
        </p:spPr>
        <p:txBody>
          <a:bodyPr wrap="none" rtlCol="0">
            <a:spAutoFit/>
          </a:bodyPr>
          <a:lstStyle/>
          <a:p>
            <a:r>
              <a:rPr lang="en-US" sz="3200" dirty="0" smtClean="0">
                <a:solidFill>
                  <a:srgbClr val="FFFF00"/>
                </a:solidFill>
              </a:rPr>
              <a:t>Manual N Table 6, All without hood in Btuh:</a:t>
            </a:r>
          </a:p>
          <a:p>
            <a:r>
              <a:rPr lang="en-US" sz="2400" dirty="0" smtClean="0">
                <a:solidFill>
                  <a:srgbClr val="FFFF00"/>
                </a:solidFill>
              </a:rPr>
              <a:t>(sensible + latent where applicable)</a:t>
            </a:r>
          </a:p>
          <a:p>
            <a:pPr marL="457200" indent="-457200">
              <a:buFont typeface="Arial" panose="020B0604020202020204" pitchFamily="34" charset="0"/>
              <a:buChar char="•"/>
            </a:pPr>
            <a:r>
              <a:rPr lang="en-US" sz="3200" dirty="0" smtClean="0">
                <a:solidFill>
                  <a:srgbClr val="FFFF00"/>
                </a:solidFill>
              </a:rPr>
              <a:t>2 Coffee Brewers 12 cup 2 B</a:t>
            </a:r>
            <a:r>
              <a:rPr lang="en-US" sz="3200" dirty="0">
                <a:solidFill>
                  <a:srgbClr val="FFFF00"/>
                </a:solidFill>
              </a:rPr>
              <a:t>urners </a:t>
            </a:r>
            <a:r>
              <a:rPr lang="en-US" sz="3200" dirty="0" smtClean="0">
                <a:solidFill>
                  <a:srgbClr val="FFFF00"/>
                </a:solidFill>
              </a:rPr>
              <a:t>(6E</a:t>
            </a:r>
            <a:r>
              <a:rPr lang="en-US" sz="3200" dirty="0">
                <a:solidFill>
                  <a:srgbClr val="FFFF00"/>
                </a:solidFill>
              </a:rPr>
              <a:t>) = </a:t>
            </a:r>
            <a:endParaRPr lang="en-US" sz="3200" dirty="0" smtClean="0">
              <a:solidFill>
                <a:srgbClr val="FFFF00"/>
              </a:solidFill>
            </a:endParaRPr>
          </a:p>
          <a:p>
            <a:r>
              <a:rPr lang="en-US" sz="3200" dirty="0">
                <a:solidFill>
                  <a:srgbClr val="FFFF00"/>
                </a:solidFill>
              </a:rPr>
              <a:t>	</a:t>
            </a:r>
            <a:r>
              <a:rPr lang="en-US" sz="3200" dirty="0" smtClean="0">
                <a:solidFill>
                  <a:srgbClr val="FFFF00"/>
                </a:solidFill>
              </a:rPr>
              <a:t>2 X (1,910 + 1,810) = 7,440 Btuh</a:t>
            </a:r>
          </a:p>
          <a:p>
            <a:pPr marL="457200" indent="-457200">
              <a:buFont typeface="Arial" panose="020B0604020202020204" pitchFamily="34" charset="0"/>
              <a:buChar char="•"/>
            </a:pPr>
            <a:r>
              <a:rPr lang="en-US" sz="3200" dirty="0" smtClean="0">
                <a:solidFill>
                  <a:srgbClr val="FFFF00"/>
                </a:solidFill>
              </a:rPr>
              <a:t>Food Processor 2-3 </a:t>
            </a:r>
            <a:r>
              <a:rPr lang="en-US" sz="3200" dirty="0" err="1" smtClean="0">
                <a:solidFill>
                  <a:srgbClr val="FFFF00"/>
                </a:solidFill>
              </a:rPr>
              <a:t>Qt</a:t>
            </a:r>
            <a:r>
              <a:rPr lang="en-US" sz="3200" dirty="0" smtClean="0">
                <a:solidFill>
                  <a:srgbClr val="FFFF00"/>
                </a:solidFill>
              </a:rPr>
              <a:t> (6E) = 1,770 Btuh</a:t>
            </a:r>
          </a:p>
          <a:p>
            <a:pPr marL="457200" indent="-457200">
              <a:buFont typeface="Arial" panose="020B0604020202020204" pitchFamily="34" charset="0"/>
              <a:buChar char="•"/>
            </a:pPr>
            <a:r>
              <a:rPr lang="en-US" sz="3200" dirty="0" smtClean="0">
                <a:solidFill>
                  <a:srgbClr val="FFFF00"/>
                </a:solidFill>
              </a:rPr>
              <a:t>Blender 2-6 </a:t>
            </a:r>
            <a:r>
              <a:rPr lang="en-US" sz="3200" dirty="0" err="1" smtClean="0">
                <a:solidFill>
                  <a:srgbClr val="FFFF00"/>
                </a:solidFill>
              </a:rPr>
              <a:t>Qt</a:t>
            </a:r>
            <a:r>
              <a:rPr lang="en-US" sz="3200" dirty="0" smtClean="0">
                <a:solidFill>
                  <a:srgbClr val="FFFF00"/>
                </a:solidFill>
              </a:rPr>
              <a:t> (6E) = 1,000 + 500 = 1,500Btuh</a:t>
            </a:r>
          </a:p>
          <a:p>
            <a:endParaRPr lang="en-US" sz="3200" dirty="0" smtClean="0">
              <a:solidFill>
                <a:srgbClr val="FFFF00"/>
              </a:solidFill>
            </a:endParaRPr>
          </a:p>
          <a:p>
            <a:r>
              <a:rPr lang="en-US" sz="3200" dirty="0" smtClean="0">
                <a:solidFill>
                  <a:srgbClr val="FFFF00"/>
                </a:solidFill>
              </a:rPr>
              <a:t>Total Bar Small Appliance Load = 5530 + 5180 Btuh</a:t>
            </a:r>
          </a:p>
          <a:p>
            <a:r>
              <a:rPr lang="en-US" sz="3200" dirty="0" smtClean="0">
                <a:solidFill>
                  <a:srgbClr val="FFFF00"/>
                </a:solidFill>
              </a:rPr>
              <a:t>(10,710 Btuh)</a:t>
            </a:r>
            <a:endParaRPr lang="en-US" sz="3200" dirty="0">
              <a:solidFill>
                <a:srgbClr val="FFFF00"/>
              </a:solidFill>
            </a:endParaRPr>
          </a:p>
        </p:txBody>
      </p:sp>
    </p:spTree>
    <p:custDataLst>
      <p:tags r:id="rId1"/>
    </p:custDataLst>
    <p:extLst>
      <p:ext uri="{BB962C8B-B14F-4D97-AF65-F5344CB8AC3E}">
        <p14:creationId xmlns:p14="http://schemas.microsoft.com/office/powerpoint/2010/main" val="3569541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Total Bar/Entrance Equipment Load</a:t>
            </a:r>
            <a:br>
              <a:rPr lang="en-US" dirty="0" smtClean="0"/>
            </a:br>
            <a:r>
              <a:rPr lang="en-US" sz="2400" dirty="0" smtClean="0"/>
              <a:t>(Zone 1)</a:t>
            </a:r>
            <a:endParaRPr lang="en-US" dirty="0"/>
          </a:p>
        </p:txBody>
      </p:sp>
      <p:sp>
        <p:nvSpPr>
          <p:cNvPr id="3" name="Content Placeholder 2"/>
          <p:cNvSpPr>
            <a:spLocks noGrp="1"/>
          </p:cNvSpPr>
          <p:nvPr>
            <p:ph idx="1"/>
          </p:nvPr>
        </p:nvSpPr>
        <p:spPr>
          <a:xfrm>
            <a:off x="228600" y="1600200"/>
            <a:ext cx="8458200" cy="4525963"/>
          </a:xfrm>
        </p:spPr>
        <p:txBody>
          <a:bodyPr>
            <a:normAutofit lnSpcReduction="10000"/>
          </a:bodyPr>
          <a:lstStyle/>
          <a:p>
            <a:pPr marL="0" indent="0">
              <a:buNone/>
            </a:pPr>
            <a:r>
              <a:rPr lang="en-US" dirty="0" smtClean="0">
                <a:solidFill>
                  <a:srgbClr val="FFFF00"/>
                </a:solidFill>
              </a:rPr>
              <a:t>Refrigeration:		    	    3,975 Btuh</a:t>
            </a:r>
          </a:p>
          <a:p>
            <a:pPr marL="0" indent="0">
              <a:buNone/>
            </a:pPr>
            <a:r>
              <a:rPr lang="en-US" dirty="0">
                <a:solidFill>
                  <a:srgbClr val="FFFF00"/>
                </a:solidFill>
              </a:rPr>
              <a:t>Refrigeration: </a:t>
            </a:r>
            <a:r>
              <a:rPr lang="en-US" dirty="0" smtClean="0">
                <a:solidFill>
                  <a:srgbClr val="FFFF00"/>
                </a:solidFill>
              </a:rPr>
              <a:t>			    3,307 Btuh</a:t>
            </a:r>
          </a:p>
          <a:p>
            <a:pPr marL="0" indent="0">
              <a:buNone/>
            </a:pPr>
            <a:r>
              <a:rPr lang="en-US" dirty="0" smtClean="0">
                <a:solidFill>
                  <a:srgbClr val="FFFF00"/>
                </a:solidFill>
              </a:rPr>
              <a:t>Ice Making: 			     3,794 Btuh</a:t>
            </a:r>
          </a:p>
          <a:p>
            <a:pPr marL="0" indent="0">
              <a:buNone/>
            </a:pPr>
            <a:r>
              <a:rPr lang="en-US" dirty="0" smtClean="0">
                <a:solidFill>
                  <a:srgbClr val="FFFF00"/>
                </a:solidFill>
              </a:rPr>
              <a:t>Small Appl.: 5,530 + 5180       10,710 Btuh</a:t>
            </a:r>
          </a:p>
          <a:p>
            <a:pPr marL="0" indent="0">
              <a:buNone/>
            </a:pPr>
            <a:r>
              <a:rPr lang="en-US" dirty="0">
                <a:solidFill>
                  <a:srgbClr val="FFFF00"/>
                </a:solidFill>
              </a:rPr>
              <a:t>Small </a:t>
            </a:r>
            <a:r>
              <a:rPr lang="en-US" dirty="0" smtClean="0">
                <a:solidFill>
                  <a:srgbClr val="FFFF00"/>
                </a:solidFill>
              </a:rPr>
              <a:t>Electronic </a:t>
            </a:r>
            <a:r>
              <a:rPr lang="en-US" dirty="0">
                <a:solidFill>
                  <a:srgbClr val="FFFF00"/>
                </a:solidFill>
              </a:rPr>
              <a:t>Appliances:  </a:t>
            </a:r>
            <a:r>
              <a:rPr lang="en-US" dirty="0" smtClean="0">
                <a:solidFill>
                  <a:srgbClr val="FFFF00"/>
                </a:solidFill>
              </a:rPr>
              <a:t>   2,276 Btuh</a:t>
            </a:r>
          </a:p>
          <a:p>
            <a:pPr marL="0" indent="0">
              <a:buNone/>
            </a:pPr>
            <a:endParaRPr lang="en-US" dirty="0" smtClean="0">
              <a:solidFill>
                <a:srgbClr val="FFFF00"/>
              </a:solidFill>
            </a:endParaRPr>
          </a:p>
          <a:p>
            <a:pPr marL="0" indent="0">
              <a:buNone/>
            </a:pPr>
            <a:r>
              <a:rPr lang="en-US" dirty="0" smtClean="0">
                <a:solidFill>
                  <a:srgbClr val="FFFF00"/>
                </a:solidFill>
              </a:rPr>
              <a:t>Total:					   24,062 Btuh</a:t>
            </a:r>
          </a:p>
          <a:p>
            <a:pPr marL="0" indent="0">
              <a:buNone/>
            </a:pPr>
            <a:r>
              <a:rPr lang="en-US" dirty="0" smtClean="0">
                <a:solidFill>
                  <a:srgbClr val="FFFF00"/>
                </a:solidFill>
              </a:rPr>
              <a:t>Total latent Load:		      5,530 Btuh</a:t>
            </a:r>
          </a:p>
          <a:p>
            <a:pPr marL="0" indent="0">
              <a:buNone/>
            </a:pPr>
            <a:endParaRPr lang="en-US" dirty="0">
              <a:solidFill>
                <a:srgbClr val="FFFF00"/>
              </a:solidFill>
            </a:endParaRPr>
          </a:p>
          <a:p>
            <a:pPr marL="0" inden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1381770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 Specifications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ASHRAE 90.1 2010</a:t>
            </a:r>
          </a:p>
          <a:p>
            <a:pPr marL="0" indent="0">
              <a:buNone/>
            </a:pPr>
            <a:r>
              <a:rPr lang="en-US" dirty="0" smtClean="0">
                <a:solidFill>
                  <a:srgbClr val="FFFF00"/>
                </a:solidFill>
              </a:rPr>
              <a:t>Zone 1</a:t>
            </a:r>
          </a:p>
          <a:p>
            <a:pPr marL="0" indent="0">
              <a:buNone/>
            </a:pPr>
            <a:r>
              <a:rPr lang="en-US" dirty="0" smtClean="0">
                <a:solidFill>
                  <a:srgbClr val="FFFF00"/>
                </a:solidFill>
              </a:rPr>
              <a:t>Dinning &amp; Bar Wattage per ft</a:t>
            </a:r>
            <a:r>
              <a:rPr lang="en-US" baseline="30000" dirty="0" smtClean="0">
                <a:solidFill>
                  <a:srgbClr val="FFFF00"/>
                </a:solidFill>
              </a:rPr>
              <a:t>2</a:t>
            </a:r>
            <a:r>
              <a:rPr lang="en-US" dirty="0" smtClean="0">
                <a:solidFill>
                  <a:srgbClr val="FFFF00"/>
                </a:solidFill>
              </a:rPr>
              <a:t> = 0.90</a:t>
            </a:r>
          </a:p>
          <a:p>
            <a:pPr marL="0" indent="0">
              <a:buNone/>
            </a:pPr>
            <a:r>
              <a:rPr lang="en-US" dirty="0" smtClean="0">
                <a:solidFill>
                  <a:srgbClr val="FFFF00"/>
                </a:solidFill>
              </a:rPr>
              <a:t>1,117 ft</a:t>
            </a:r>
            <a:r>
              <a:rPr lang="en-US" baseline="30000" dirty="0" smtClean="0">
                <a:solidFill>
                  <a:srgbClr val="FFFF00"/>
                </a:solidFill>
              </a:rPr>
              <a:t>2</a:t>
            </a:r>
            <a:r>
              <a:rPr lang="en-US" dirty="0" smtClean="0">
                <a:solidFill>
                  <a:srgbClr val="FFFF00"/>
                </a:solidFill>
              </a:rPr>
              <a:t> X 0.90 = 1,005 Watts</a:t>
            </a:r>
          </a:p>
          <a:p>
            <a:pPr marL="0" indent="0">
              <a:buNone/>
            </a:pPr>
            <a:endParaRPr lang="en-US" dirty="0">
              <a:solidFill>
                <a:srgbClr val="FFFF00"/>
              </a:solidFill>
            </a:endParaRPr>
          </a:p>
          <a:p>
            <a:pPr marL="0" indent="0">
              <a:buNone/>
            </a:pPr>
            <a:endParaRPr lang="en-US" dirty="0" smtClean="0">
              <a:solidFill>
                <a:srgbClr val="FFFF00"/>
              </a:solidFill>
            </a:endParaRPr>
          </a:p>
          <a:p>
            <a:pPr marL="0" indent="0">
              <a:buNone/>
            </a:pPr>
            <a:r>
              <a:rPr lang="en-US" dirty="0" smtClean="0">
                <a:solidFill>
                  <a:srgbClr val="FFFF00"/>
                </a:solidFill>
              </a:rPr>
              <a:t>Note: 1,005 Watts X 3.412 = 3429 Btuh</a:t>
            </a:r>
          </a:p>
        </p:txBody>
      </p:sp>
    </p:spTree>
    <p:custDataLst>
      <p:tags r:id="rId1"/>
    </p:custDataLst>
    <p:extLst>
      <p:ext uri="{BB962C8B-B14F-4D97-AF65-F5344CB8AC3E}">
        <p14:creationId xmlns:p14="http://schemas.microsoft.com/office/powerpoint/2010/main" val="1154034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1 Manual N</a:t>
            </a:r>
            <a:endParaRPr lang="en-US" dirty="0"/>
          </a:p>
        </p:txBody>
      </p:sp>
      <p:pic>
        <p:nvPicPr>
          <p:cNvPr id="4" name="Picture 3"/>
          <p:cNvPicPr>
            <a:picLocks noChangeAspect="1"/>
          </p:cNvPicPr>
          <p:nvPr/>
        </p:nvPicPr>
        <p:blipFill>
          <a:blip r:embed="rId3"/>
          <a:stretch>
            <a:fillRect/>
          </a:stretch>
        </p:blipFill>
        <p:spPr>
          <a:xfrm>
            <a:off x="914400" y="1242405"/>
            <a:ext cx="7620000" cy="5626968"/>
          </a:xfrm>
          <a:prstGeom prst="rect">
            <a:avLst/>
          </a:prstGeom>
        </p:spPr>
      </p:pic>
    </p:spTree>
    <p:custDataLst>
      <p:tags r:id="rId1"/>
    </p:custDataLst>
    <p:extLst>
      <p:ext uri="{BB962C8B-B14F-4D97-AF65-F5344CB8AC3E}">
        <p14:creationId xmlns:p14="http://schemas.microsoft.com/office/powerpoint/2010/main" val="2486540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            Internal Loads</a:t>
            </a:r>
            <a:endParaRPr lang="en-US" dirty="0"/>
          </a:p>
        </p:txBody>
      </p:sp>
      <p:pic>
        <p:nvPicPr>
          <p:cNvPr id="2" name="Picture 1"/>
          <p:cNvPicPr>
            <a:picLocks noChangeAspect="1"/>
          </p:cNvPicPr>
          <p:nvPr/>
        </p:nvPicPr>
        <p:blipFill>
          <a:blip r:embed="rId3"/>
          <a:stretch>
            <a:fillRect/>
          </a:stretch>
        </p:blipFill>
        <p:spPr>
          <a:xfrm>
            <a:off x="152400" y="685800"/>
            <a:ext cx="2543175" cy="6048375"/>
          </a:xfrm>
          <a:prstGeom prst="rect">
            <a:avLst/>
          </a:prstGeom>
        </p:spPr>
      </p:pic>
      <p:sp>
        <p:nvSpPr>
          <p:cNvPr id="5" name="Rectangle 4"/>
          <p:cNvSpPr/>
          <p:nvPr/>
        </p:nvSpPr>
        <p:spPr>
          <a:xfrm>
            <a:off x="152400" y="2590800"/>
            <a:ext cx="2565587" cy="24039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t="31496" r="1123" b="29449"/>
          <a:stretch/>
        </p:blipFill>
        <p:spPr>
          <a:xfrm>
            <a:off x="3352800" y="1524000"/>
            <a:ext cx="5061308" cy="4754562"/>
          </a:xfrm>
          <a:prstGeom prst="rect">
            <a:avLst/>
          </a:prstGeom>
        </p:spPr>
      </p:pic>
      <p:sp>
        <p:nvSpPr>
          <p:cNvPr id="8" name="Rectangle 7"/>
          <p:cNvSpPr/>
          <p:nvPr/>
        </p:nvSpPr>
        <p:spPr>
          <a:xfrm>
            <a:off x="3429000" y="1554814"/>
            <a:ext cx="4985108" cy="47248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7052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Maria’s Restaurant</a:t>
            </a:r>
            <a:endParaRPr lang="en-US" dirty="0"/>
          </a:p>
        </p:txBody>
      </p:sp>
      <p:pic>
        <p:nvPicPr>
          <p:cNvPr id="3" name="Picture 2"/>
          <p:cNvPicPr>
            <a:picLocks noChangeAspect="1"/>
          </p:cNvPicPr>
          <p:nvPr/>
        </p:nvPicPr>
        <p:blipFill>
          <a:blip r:embed="rId3"/>
          <a:stretch>
            <a:fillRect/>
          </a:stretch>
        </p:blipFill>
        <p:spPr>
          <a:xfrm>
            <a:off x="66675" y="2014537"/>
            <a:ext cx="9010650" cy="2828925"/>
          </a:xfrm>
          <a:prstGeom prst="rect">
            <a:avLst/>
          </a:prstGeom>
        </p:spPr>
      </p:pic>
      <p:pic>
        <p:nvPicPr>
          <p:cNvPr id="5" name="Picture 4"/>
          <p:cNvPicPr>
            <a:picLocks noChangeAspect="1"/>
          </p:cNvPicPr>
          <p:nvPr/>
        </p:nvPicPr>
        <p:blipFill rotWithShape="1">
          <a:blip r:embed="rId3"/>
          <a:srcRect l="19451" t="35017" r="69556" b="59596"/>
          <a:stretch/>
        </p:blipFill>
        <p:spPr>
          <a:xfrm>
            <a:off x="1950720" y="3124200"/>
            <a:ext cx="990600" cy="152400"/>
          </a:xfrm>
          <a:prstGeom prst="rect">
            <a:avLst/>
          </a:prstGeom>
        </p:spPr>
      </p:pic>
      <p:sp>
        <p:nvSpPr>
          <p:cNvPr id="6" name="TextBox 5"/>
          <p:cNvSpPr txBox="1"/>
          <p:nvPr/>
        </p:nvSpPr>
        <p:spPr>
          <a:xfrm>
            <a:off x="1946910" y="2939534"/>
            <a:ext cx="1227168" cy="369332"/>
          </a:xfrm>
          <a:prstGeom prst="rect">
            <a:avLst/>
          </a:prstGeom>
          <a:noFill/>
        </p:spPr>
        <p:txBody>
          <a:bodyPr wrap="square" rtlCol="0">
            <a:spAutoFit/>
          </a:bodyPr>
          <a:lstStyle/>
          <a:p>
            <a:r>
              <a:rPr lang="en-US" b="1" dirty="0" smtClean="0">
                <a:solidFill>
                  <a:srgbClr val="FF0000"/>
                </a:solidFill>
              </a:rPr>
              <a:t>Maria’s</a:t>
            </a:r>
            <a:r>
              <a:rPr lang="en-US" dirty="0" smtClean="0">
                <a:solidFill>
                  <a:srgbClr val="FF0000"/>
                </a:solidFill>
              </a:rPr>
              <a:t> </a:t>
            </a:r>
            <a:endParaRPr lang="en-US" dirty="0">
              <a:solidFill>
                <a:srgbClr val="FF0000"/>
              </a:solidFill>
            </a:endParaRPr>
          </a:p>
        </p:txBody>
      </p:sp>
      <p:pic>
        <p:nvPicPr>
          <p:cNvPr id="7" name="Picture 6"/>
          <p:cNvPicPr>
            <a:picLocks noChangeAspect="1"/>
          </p:cNvPicPr>
          <p:nvPr/>
        </p:nvPicPr>
        <p:blipFill rotWithShape="1">
          <a:blip r:embed="rId3"/>
          <a:srcRect l="19451" t="35017" r="69556" b="59596"/>
          <a:stretch/>
        </p:blipFill>
        <p:spPr>
          <a:xfrm>
            <a:off x="3554730" y="3070186"/>
            <a:ext cx="990600" cy="152400"/>
          </a:xfrm>
          <a:prstGeom prst="rect">
            <a:avLst/>
          </a:prstGeom>
        </p:spPr>
      </p:pic>
    </p:spTree>
    <p:custDataLst>
      <p:tags r:id="rId1"/>
    </p:custDataLst>
    <p:extLst>
      <p:ext uri="{BB962C8B-B14F-4D97-AF65-F5344CB8AC3E}">
        <p14:creationId xmlns:p14="http://schemas.microsoft.com/office/powerpoint/2010/main" val="3435670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1 Load Summary</a:t>
            </a:r>
            <a:endParaRPr lang="en-US" dirty="0"/>
          </a:p>
        </p:txBody>
      </p:sp>
      <p:pic>
        <p:nvPicPr>
          <p:cNvPr id="4" name="Picture 3"/>
          <p:cNvPicPr>
            <a:picLocks noChangeAspect="1"/>
          </p:cNvPicPr>
          <p:nvPr/>
        </p:nvPicPr>
        <p:blipFill>
          <a:blip r:embed="rId3"/>
          <a:stretch>
            <a:fillRect/>
          </a:stretch>
        </p:blipFill>
        <p:spPr>
          <a:xfrm>
            <a:off x="914400" y="1219200"/>
            <a:ext cx="7148512" cy="5477234"/>
          </a:xfrm>
          <a:prstGeom prst="rect">
            <a:avLst/>
          </a:prstGeom>
        </p:spPr>
      </p:pic>
      <p:sp>
        <p:nvSpPr>
          <p:cNvPr id="3" name="Oval 2"/>
          <p:cNvSpPr/>
          <p:nvPr/>
        </p:nvSpPr>
        <p:spPr>
          <a:xfrm>
            <a:off x="7315200" y="518160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21619" y="533400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990600" y="1524000"/>
            <a:ext cx="720090" cy="457200"/>
          </a:xfrm>
          <a:prstGeom prst="rect">
            <a:avLst/>
          </a:prstGeom>
        </p:spPr>
      </p:pic>
    </p:spTree>
    <p:custDataLst>
      <p:tags r:id="rId1"/>
    </p:custDataLst>
    <p:extLst>
      <p:ext uri="{BB962C8B-B14F-4D97-AF65-F5344CB8AC3E}">
        <p14:creationId xmlns:p14="http://schemas.microsoft.com/office/powerpoint/2010/main" val="210675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1 Load Summary Denver</a:t>
            </a:r>
            <a:endParaRPr lang="en-US" dirty="0"/>
          </a:p>
        </p:txBody>
      </p:sp>
      <p:pic>
        <p:nvPicPr>
          <p:cNvPr id="3" name="Picture 2"/>
          <p:cNvPicPr>
            <a:picLocks noChangeAspect="1"/>
          </p:cNvPicPr>
          <p:nvPr/>
        </p:nvPicPr>
        <p:blipFill>
          <a:blip r:embed="rId3"/>
          <a:stretch>
            <a:fillRect/>
          </a:stretch>
        </p:blipFill>
        <p:spPr>
          <a:xfrm>
            <a:off x="946484" y="1295400"/>
            <a:ext cx="7105650" cy="5479146"/>
          </a:xfrm>
          <a:prstGeom prst="rect">
            <a:avLst/>
          </a:prstGeom>
        </p:spPr>
      </p:pic>
      <p:sp>
        <p:nvSpPr>
          <p:cNvPr id="5" name="Oval 4"/>
          <p:cNvSpPr/>
          <p:nvPr/>
        </p:nvSpPr>
        <p:spPr>
          <a:xfrm>
            <a:off x="921619" y="533400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15200" y="518160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1018774" y="1676400"/>
            <a:ext cx="720090" cy="457200"/>
          </a:xfrm>
          <a:prstGeom prst="rect">
            <a:avLst/>
          </a:prstGeom>
        </p:spPr>
      </p:pic>
    </p:spTree>
    <p:custDataLst>
      <p:tags r:id="rId1"/>
    </p:custDataLst>
    <p:extLst>
      <p:ext uri="{BB962C8B-B14F-4D97-AF65-F5344CB8AC3E}">
        <p14:creationId xmlns:p14="http://schemas.microsoft.com/office/powerpoint/2010/main" val="48734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Field Notes</a:t>
            </a:r>
            <a:endParaRPr lang="en-US" dirty="0">
              <a:solidFill>
                <a:srgbClr val="FFFF00"/>
              </a:solidFill>
            </a:endParaRPr>
          </a:p>
        </p:txBody>
      </p:sp>
      <p:sp>
        <p:nvSpPr>
          <p:cNvPr id="3" name="Content Placeholder 2"/>
          <p:cNvSpPr>
            <a:spLocks noGrp="1"/>
          </p:cNvSpPr>
          <p:nvPr>
            <p:ph idx="1"/>
          </p:nvPr>
        </p:nvSpPr>
        <p:spPr>
          <a:xfrm>
            <a:off x="152400" y="1295400"/>
            <a:ext cx="8839200" cy="5181600"/>
          </a:xfrm>
        </p:spPr>
        <p:txBody>
          <a:bodyPr>
            <a:normAutofit fontScale="77500" lnSpcReduction="20000"/>
          </a:bodyPr>
          <a:lstStyle/>
          <a:p>
            <a:pPr marL="0" indent="0">
              <a:buNone/>
            </a:pPr>
            <a:r>
              <a:rPr lang="en-US" dirty="0">
                <a:solidFill>
                  <a:srgbClr val="FFFF00"/>
                </a:solidFill>
              </a:rPr>
              <a:t>Unfortunately, most building owners do not consider the HVAC system when they remodel. It is not unusual to find thermostats/sensors in sections they do not control, or up in ceilings shoved out of site. The technician was called out because the employee kitchen was too hot year round.  The building had a variable air volume system (VAV) with reheats for the perimeter areas.  The kitchen was in an internal area so it was always supplied with air that was 65F (in the winter) or cooler (55F in the summer).  The technician noted the kitchen was fairly new and that a controlling thermostat/sensor was not present in the room. Since the kitchen was added without considering the HVAC system: the recommendation was for a load calculation to be done based on the newly added kitchen equipment, and that the kitchen area be made into a separate zone on the VAV system, </a:t>
            </a:r>
            <a:r>
              <a:rPr lang="en-US">
                <a:solidFill>
                  <a:srgbClr val="FFFF00"/>
                </a:solidFill>
              </a:rPr>
              <a:t>with </a:t>
            </a:r>
            <a:r>
              <a:rPr lang="en-US" smtClean="0">
                <a:solidFill>
                  <a:srgbClr val="FFFF00"/>
                </a:solidFill>
              </a:rPr>
              <a:t>its </a:t>
            </a:r>
            <a:r>
              <a:rPr lang="en-US" dirty="0">
                <a:solidFill>
                  <a:srgbClr val="FFFF00"/>
                </a:solidFill>
              </a:rPr>
              <a:t>own control. This change would require moving a thermostat/sensor and a duct modification, along with an air balance for two VAVs.  </a:t>
            </a:r>
          </a:p>
          <a:p>
            <a:pPr marL="0" indent="0">
              <a:buNone/>
            </a:pPr>
            <a:endParaRPr lang="en-US" dirty="0"/>
          </a:p>
        </p:txBody>
      </p:sp>
    </p:spTree>
    <p:custDataLst>
      <p:tags r:id="rId1"/>
    </p:custDataLst>
    <p:extLst>
      <p:ext uri="{BB962C8B-B14F-4D97-AF65-F5344CB8AC3E}">
        <p14:creationId xmlns:p14="http://schemas.microsoft.com/office/powerpoint/2010/main" val="1604292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rot="5400000">
            <a:off x="1209519" y="-1169019"/>
            <a:ext cx="6786314" cy="9144000"/>
          </a:xfrm>
          <a:prstGeom prst="rect">
            <a:avLst/>
          </a:prstGeom>
          <a:ln>
            <a:solidFill>
              <a:srgbClr val="00B050"/>
            </a:solidFill>
          </a:ln>
        </p:spPr>
      </p:pic>
      <p:cxnSp>
        <p:nvCxnSpPr>
          <p:cNvPr id="4" name="Straight Connector 3"/>
          <p:cNvCxnSpPr/>
          <p:nvPr/>
        </p:nvCxnSpPr>
        <p:spPr>
          <a:xfrm>
            <a:off x="8991600" y="2133600"/>
            <a:ext cx="0" cy="26670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57201" y="2646819"/>
            <a:ext cx="21733" cy="2153781"/>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1600200"/>
            <a:ext cx="8534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57200" y="4780625"/>
            <a:ext cx="8534400" cy="1997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30335" y="381000"/>
            <a:ext cx="6421241" cy="892552"/>
          </a:xfrm>
          <a:prstGeom prst="rect">
            <a:avLst/>
          </a:prstGeom>
          <a:noFill/>
        </p:spPr>
        <p:txBody>
          <a:bodyPr wrap="square" rtlCol="0">
            <a:spAutoFit/>
          </a:bodyPr>
          <a:lstStyle/>
          <a:p>
            <a:r>
              <a:rPr lang="en-US" sz="3600" b="1" dirty="0" smtClean="0">
                <a:solidFill>
                  <a:schemeClr val="bg2"/>
                </a:solidFill>
              </a:rPr>
              <a:t>Maria’s Restaurant Design</a:t>
            </a:r>
          </a:p>
          <a:p>
            <a:r>
              <a:rPr lang="en-US" sz="1600" dirty="0">
                <a:solidFill>
                  <a:schemeClr val="bg2"/>
                </a:solidFill>
              </a:rPr>
              <a:t>(Staff: Maria &amp; </a:t>
            </a:r>
            <a:r>
              <a:rPr lang="en-US" sz="1600" dirty="0" smtClean="0">
                <a:solidFill>
                  <a:schemeClr val="bg2"/>
                </a:solidFill>
              </a:rPr>
              <a:t>6 </a:t>
            </a:r>
            <a:r>
              <a:rPr lang="en-US" sz="1600" dirty="0">
                <a:solidFill>
                  <a:schemeClr val="bg2"/>
                </a:solidFill>
              </a:rPr>
              <a:t>Employees each </a:t>
            </a:r>
            <a:r>
              <a:rPr lang="en-US" sz="1600" dirty="0" smtClean="0">
                <a:solidFill>
                  <a:schemeClr val="bg2"/>
                </a:solidFill>
              </a:rPr>
              <a:t>shift.  Glass </a:t>
            </a:r>
            <a:r>
              <a:rPr lang="en-US" sz="1600" dirty="0">
                <a:solidFill>
                  <a:schemeClr val="bg2"/>
                </a:solidFill>
              </a:rPr>
              <a:t>Store Front and front door</a:t>
            </a:r>
            <a:r>
              <a:rPr lang="en-US" sz="1600" dirty="0" smtClean="0">
                <a:solidFill>
                  <a:schemeClr val="bg2"/>
                </a:solidFill>
              </a:rPr>
              <a:t>) </a:t>
            </a:r>
            <a:endParaRPr lang="en-US" sz="1600" dirty="0">
              <a:solidFill>
                <a:schemeClr val="bg2"/>
              </a:solidFill>
            </a:endParaRPr>
          </a:p>
        </p:txBody>
      </p:sp>
      <p:cxnSp>
        <p:nvCxnSpPr>
          <p:cNvPr id="26" name="Straight Connector 25"/>
          <p:cNvCxnSpPr/>
          <p:nvPr/>
        </p:nvCxnSpPr>
        <p:spPr>
          <a:xfrm>
            <a:off x="457200" y="4876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970885" y="4876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6200" y="1611297"/>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6200" y="4790612"/>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724400" y="5067300"/>
            <a:ext cx="42464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57200" y="5067300"/>
            <a:ext cx="371303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8600" y="3429001"/>
            <a:ext cx="0" cy="136161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28600" y="1611298"/>
            <a:ext cx="0" cy="130890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59083" y="4878851"/>
            <a:ext cx="676788" cy="369332"/>
          </a:xfrm>
          <a:prstGeom prst="rect">
            <a:avLst/>
          </a:prstGeom>
          <a:noFill/>
        </p:spPr>
        <p:txBody>
          <a:bodyPr wrap="none" rtlCol="0">
            <a:spAutoFit/>
          </a:bodyPr>
          <a:lstStyle/>
          <a:p>
            <a:r>
              <a:rPr lang="en-US" b="1" dirty="0" smtClean="0">
                <a:solidFill>
                  <a:schemeClr val="bg1"/>
                </a:solidFill>
              </a:rPr>
              <a:t>66 ft</a:t>
            </a:r>
            <a:r>
              <a:rPr lang="en-US" dirty="0" smtClean="0"/>
              <a:t>.</a:t>
            </a:r>
            <a:endParaRPr lang="en-US" dirty="0"/>
          </a:p>
        </p:txBody>
      </p:sp>
      <p:sp>
        <p:nvSpPr>
          <p:cNvPr id="43" name="TextBox 42"/>
          <p:cNvSpPr txBox="1"/>
          <p:nvPr/>
        </p:nvSpPr>
        <p:spPr>
          <a:xfrm rot="16200000">
            <a:off x="-113000" y="2955444"/>
            <a:ext cx="683200" cy="369332"/>
          </a:xfrm>
          <a:prstGeom prst="rect">
            <a:avLst/>
          </a:prstGeom>
          <a:noFill/>
        </p:spPr>
        <p:txBody>
          <a:bodyPr wrap="none" rtlCol="0">
            <a:spAutoFit/>
          </a:bodyPr>
          <a:lstStyle/>
          <a:p>
            <a:r>
              <a:rPr lang="en-US" b="1" dirty="0" smtClean="0">
                <a:solidFill>
                  <a:schemeClr val="bg1"/>
                </a:solidFill>
              </a:rPr>
              <a:t>25 ft</a:t>
            </a:r>
            <a:r>
              <a:rPr lang="en-US" dirty="0" smtClean="0"/>
              <a:t>.</a:t>
            </a:r>
            <a:endParaRPr lang="en-US" dirty="0"/>
          </a:p>
        </p:txBody>
      </p:sp>
      <p:cxnSp>
        <p:nvCxnSpPr>
          <p:cNvPr id="18" name="Straight Connector 17"/>
          <p:cNvCxnSpPr/>
          <p:nvPr/>
        </p:nvCxnSpPr>
        <p:spPr>
          <a:xfrm flipV="1">
            <a:off x="2573702" y="3044948"/>
            <a:ext cx="762136" cy="658"/>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970885" y="1611297"/>
            <a:ext cx="0" cy="15240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957" y="1600200"/>
            <a:ext cx="13599" cy="641247"/>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051664" y="1632398"/>
            <a:ext cx="533400" cy="561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F1</a:t>
            </a:r>
            <a:endParaRPr lang="en-US" sz="2000" dirty="0"/>
          </a:p>
        </p:txBody>
      </p:sp>
      <p:sp>
        <p:nvSpPr>
          <p:cNvPr id="33" name="Rectangle 32"/>
          <p:cNvSpPr/>
          <p:nvPr/>
        </p:nvSpPr>
        <p:spPr>
          <a:xfrm>
            <a:off x="518264" y="1632398"/>
            <a:ext cx="533400" cy="561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R1</a:t>
            </a:r>
            <a:endParaRPr lang="en-US" sz="2000" dirty="0"/>
          </a:p>
        </p:txBody>
      </p:sp>
      <p:sp>
        <p:nvSpPr>
          <p:cNvPr id="21" name="Rounded Rectangle 20"/>
          <p:cNvSpPr/>
          <p:nvPr/>
        </p:nvSpPr>
        <p:spPr>
          <a:xfrm>
            <a:off x="3155796" y="3147164"/>
            <a:ext cx="176099" cy="144549"/>
          </a:xfrm>
          <a:prstGeom prst="round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980590" y="3125075"/>
            <a:ext cx="551192" cy="548640"/>
          </a:xfrm>
          <a:prstGeom prst="rect">
            <a:avLst/>
          </a:prstGeom>
          <a:noFill/>
        </p:spPr>
        <p:txBody>
          <a:bodyPr wrap="square" rtlCol="0">
            <a:spAutoFit/>
          </a:bodyPr>
          <a:lstStyle/>
          <a:p>
            <a:r>
              <a:rPr lang="en-US" dirty="0">
                <a:solidFill>
                  <a:schemeClr val="bg1"/>
                </a:solidFill>
              </a:rPr>
              <a:t>S</a:t>
            </a:r>
            <a:r>
              <a:rPr lang="en-US" dirty="0" smtClean="0">
                <a:solidFill>
                  <a:schemeClr val="bg1"/>
                </a:solidFill>
              </a:rPr>
              <a:t>1</a:t>
            </a:r>
            <a:endParaRPr lang="en-US" dirty="0">
              <a:solidFill>
                <a:schemeClr val="bg1"/>
              </a:solidFill>
            </a:endParaRPr>
          </a:p>
        </p:txBody>
      </p:sp>
      <p:sp>
        <p:nvSpPr>
          <p:cNvPr id="25" name="Rectangle 24"/>
          <p:cNvSpPr/>
          <p:nvPr/>
        </p:nvSpPr>
        <p:spPr>
          <a:xfrm>
            <a:off x="2331745" y="1889905"/>
            <a:ext cx="274320" cy="274320"/>
          </a:xfrm>
          <a:prstGeom prst="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157143" y="1861965"/>
            <a:ext cx="530915" cy="369332"/>
          </a:xfrm>
          <a:prstGeom prst="rect">
            <a:avLst/>
          </a:prstGeom>
          <a:noFill/>
        </p:spPr>
        <p:txBody>
          <a:bodyPr wrap="none" rtlCol="0">
            <a:spAutoFit/>
          </a:bodyPr>
          <a:lstStyle/>
          <a:p>
            <a:r>
              <a:rPr lang="en-US" dirty="0" smtClean="0">
                <a:solidFill>
                  <a:schemeClr val="bg1"/>
                </a:solidFill>
              </a:rPr>
              <a:t>DW</a:t>
            </a:r>
            <a:endParaRPr lang="en-US" dirty="0">
              <a:solidFill>
                <a:schemeClr val="bg1"/>
              </a:solidFill>
            </a:endParaRPr>
          </a:p>
        </p:txBody>
      </p:sp>
      <p:sp>
        <p:nvSpPr>
          <p:cNvPr id="57" name="Rectangle 56"/>
          <p:cNvSpPr/>
          <p:nvPr/>
        </p:nvSpPr>
        <p:spPr>
          <a:xfrm rot="10800000">
            <a:off x="1843720" y="1627809"/>
            <a:ext cx="770547" cy="23141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000588" y="1568294"/>
            <a:ext cx="824634" cy="369332"/>
          </a:xfrm>
          <a:prstGeom prst="rect">
            <a:avLst/>
          </a:prstGeom>
          <a:noFill/>
        </p:spPr>
        <p:txBody>
          <a:bodyPr wrap="square" rtlCol="0">
            <a:spAutoFit/>
          </a:bodyPr>
          <a:lstStyle/>
          <a:p>
            <a:r>
              <a:rPr lang="en-US" dirty="0" smtClean="0">
                <a:solidFill>
                  <a:schemeClr val="bg1"/>
                </a:solidFill>
              </a:rPr>
              <a:t>C1</a:t>
            </a:r>
            <a:endParaRPr lang="en-US" dirty="0">
              <a:solidFill>
                <a:schemeClr val="bg1"/>
              </a:solidFill>
            </a:endParaRPr>
          </a:p>
        </p:txBody>
      </p:sp>
      <p:cxnSp>
        <p:nvCxnSpPr>
          <p:cNvPr id="59" name="Straight Connector 58"/>
          <p:cNvCxnSpPr/>
          <p:nvPr/>
        </p:nvCxnSpPr>
        <p:spPr>
          <a:xfrm flipH="1">
            <a:off x="442764" y="3121596"/>
            <a:ext cx="1557824" cy="194"/>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rot="16200000" flipV="1">
            <a:off x="1400397" y="1784632"/>
            <a:ext cx="611196" cy="26189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16200000">
            <a:off x="333505" y="3574899"/>
            <a:ext cx="700937" cy="3499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87035" y="3314959"/>
            <a:ext cx="346743" cy="7752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61572" y="3222001"/>
            <a:ext cx="366073" cy="6847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rot="16200000">
            <a:off x="357106" y="3561780"/>
            <a:ext cx="651460" cy="369332"/>
          </a:xfrm>
          <a:prstGeom prst="rect">
            <a:avLst/>
          </a:prstGeom>
          <a:noFill/>
        </p:spPr>
        <p:txBody>
          <a:bodyPr wrap="none" rtlCol="0">
            <a:spAutoFit/>
          </a:bodyPr>
          <a:lstStyle/>
          <a:p>
            <a:r>
              <a:rPr lang="en-US" dirty="0">
                <a:solidFill>
                  <a:schemeClr val="bg1"/>
                </a:solidFill>
              </a:rPr>
              <a:t>C</a:t>
            </a:r>
            <a:r>
              <a:rPr lang="en-US" dirty="0" smtClean="0">
                <a:solidFill>
                  <a:schemeClr val="bg1"/>
                </a:solidFill>
              </a:rPr>
              <a:t>T/O</a:t>
            </a:r>
            <a:endParaRPr lang="en-US" dirty="0">
              <a:solidFill>
                <a:schemeClr val="bg1"/>
              </a:solidFill>
            </a:endParaRPr>
          </a:p>
        </p:txBody>
      </p:sp>
      <p:sp>
        <p:nvSpPr>
          <p:cNvPr id="69" name="Rectangle 68"/>
          <p:cNvSpPr/>
          <p:nvPr/>
        </p:nvSpPr>
        <p:spPr>
          <a:xfrm>
            <a:off x="1266889" y="3139901"/>
            <a:ext cx="676180" cy="26255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355168" y="3076871"/>
            <a:ext cx="425116" cy="369332"/>
          </a:xfrm>
          <a:prstGeom prst="rect">
            <a:avLst/>
          </a:prstGeom>
          <a:noFill/>
        </p:spPr>
        <p:txBody>
          <a:bodyPr wrap="none" rtlCol="0">
            <a:spAutoFit/>
          </a:bodyPr>
          <a:lstStyle/>
          <a:p>
            <a:r>
              <a:rPr lang="en-US" dirty="0" smtClean="0">
                <a:solidFill>
                  <a:schemeClr val="bg1"/>
                </a:solidFill>
              </a:rPr>
              <a:t>C2</a:t>
            </a:r>
            <a:endParaRPr lang="en-US" dirty="0">
              <a:solidFill>
                <a:schemeClr val="bg1"/>
              </a:solidFill>
            </a:endParaRPr>
          </a:p>
        </p:txBody>
      </p:sp>
      <p:sp>
        <p:nvSpPr>
          <p:cNvPr id="72" name="Rectangle 71"/>
          <p:cNvSpPr/>
          <p:nvPr/>
        </p:nvSpPr>
        <p:spPr>
          <a:xfrm rot="10800000">
            <a:off x="1251258" y="3757037"/>
            <a:ext cx="700511" cy="2610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366086" y="3708728"/>
            <a:ext cx="470857" cy="369332"/>
          </a:xfrm>
          <a:prstGeom prst="rect">
            <a:avLst/>
          </a:prstGeom>
          <a:noFill/>
        </p:spPr>
        <p:txBody>
          <a:bodyPr wrap="square" rtlCol="0">
            <a:spAutoFit/>
          </a:bodyPr>
          <a:lstStyle/>
          <a:p>
            <a:r>
              <a:rPr lang="en-US" dirty="0" smtClean="0">
                <a:solidFill>
                  <a:schemeClr val="bg1"/>
                </a:solidFill>
              </a:rPr>
              <a:t>C3</a:t>
            </a:r>
            <a:endParaRPr lang="en-US" dirty="0">
              <a:solidFill>
                <a:schemeClr val="bg1"/>
              </a:solidFill>
            </a:endParaRPr>
          </a:p>
        </p:txBody>
      </p:sp>
      <p:sp>
        <p:nvSpPr>
          <p:cNvPr id="74" name="Rectangle 73"/>
          <p:cNvSpPr/>
          <p:nvPr/>
        </p:nvSpPr>
        <p:spPr>
          <a:xfrm rot="16200000">
            <a:off x="2482305" y="3733949"/>
            <a:ext cx="544773" cy="286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2544545" y="3704563"/>
            <a:ext cx="409086" cy="369332"/>
          </a:xfrm>
          <a:prstGeom prst="rect">
            <a:avLst/>
          </a:prstGeom>
          <a:noFill/>
        </p:spPr>
        <p:txBody>
          <a:bodyPr wrap="none" rtlCol="0">
            <a:spAutoFit/>
          </a:bodyPr>
          <a:lstStyle/>
          <a:p>
            <a:r>
              <a:rPr lang="en-US" dirty="0" smtClean="0">
                <a:solidFill>
                  <a:schemeClr val="bg1"/>
                </a:solidFill>
              </a:rPr>
              <a:t>SP</a:t>
            </a:r>
            <a:endParaRPr lang="en-US" dirty="0">
              <a:solidFill>
                <a:schemeClr val="bg1"/>
              </a:solidFill>
            </a:endParaRPr>
          </a:p>
        </p:txBody>
      </p:sp>
      <p:sp>
        <p:nvSpPr>
          <p:cNvPr id="76" name="TextBox 75"/>
          <p:cNvSpPr txBox="1"/>
          <p:nvPr/>
        </p:nvSpPr>
        <p:spPr>
          <a:xfrm>
            <a:off x="809594" y="3147164"/>
            <a:ext cx="475964" cy="369332"/>
          </a:xfrm>
          <a:prstGeom prst="rect">
            <a:avLst/>
          </a:prstGeom>
          <a:noFill/>
        </p:spPr>
        <p:txBody>
          <a:bodyPr wrap="square" rtlCol="0">
            <a:spAutoFit/>
          </a:bodyPr>
          <a:lstStyle/>
          <a:p>
            <a:r>
              <a:rPr lang="en-US" dirty="0" smtClean="0">
                <a:solidFill>
                  <a:schemeClr val="bg1"/>
                </a:solidFill>
              </a:rPr>
              <a:t>Fry</a:t>
            </a:r>
            <a:endParaRPr lang="en-US" dirty="0">
              <a:solidFill>
                <a:schemeClr val="bg1"/>
              </a:solidFill>
            </a:endParaRPr>
          </a:p>
        </p:txBody>
      </p:sp>
      <p:sp>
        <p:nvSpPr>
          <p:cNvPr id="79" name="Rectangle 78"/>
          <p:cNvSpPr/>
          <p:nvPr/>
        </p:nvSpPr>
        <p:spPr>
          <a:xfrm rot="10800000">
            <a:off x="1576295" y="4393547"/>
            <a:ext cx="556099" cy="3894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10800000">
            <a:off x="1009183" y="4395271"/>
            <a:ext cx="541002" cy="3801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037355" y="4418206"/>
            <a:ext cx="625342" cy="369332"/>
          </a:xfrm>
          <a:prstGeom prst="rect">
            <a:avLst/>
          </a:prstGeom>
          <a:noFill/>
        </p:spPr>
        <p:txBody>
          <a:bodyPr wrap="square" rtlCol="0">
            <a:spAutoFit/>
          </a:bodyPr>
          <a:lstStyle/>
          <a:p>
            <a:r>
              <a:rPr lang="en-US" dirty="0" smtClean="0">
                <a:solidFill>
                  <a:schemeClr val="bg1"/>
                </a:solidFill>
              </a:rPr>
              <a:t>R2</a:t>
            </a:r>
            <a:endParaRPr lang="en-US" dirty="0">
              <a:solidFill>
                <a:schemeClr val="bg1"/>
              </a:solidFill>
            </a:endParaRPr>
          </a:p>
        </p:txBody>
      </p:sp>
      <p:sp>
        <p:nvSpPr>
          <p:cNvPr id="83" name="TextBox 82"/>
          <p:cNvSpPr txBox="1"/>
          <p:nvPr/>
        </p:nvSpPr>
        <p:spPr>
          <a:xfrm>
            <a:off x="1578879" y="4432117"/>
            <a:ext cx="527177" cy="369332"/>
          </a:xfrm>
          <a:prstGeom prst="rect">
            <a:avLst/>
          </a:prstGeom>
          <a:noFill/>
        </p:spPr>
        <p:txBody>
          <a:bodyPr wrap="square" rtlCol="0">
            <a:spAutoFit/>
          </a:bodyPr>
          <a:lstStyle/>
          <a:p>
            <a:r>
              <a:rPr lang="en-US" dirty="0">
                <a:solidFill>
                  <a:schemeClr val="bg1"/>
                </a:solidFill>
              </a:rPr>
              <a:t>F</a:t>
            </a:r>
            <a:r>
              <a:rPr lang="en-US" dirty="0" smtClean="0">
                <a:solidFill>
                  <a:schemeClr val="bg1"/>
                </a:solidFill>
              </a:rPr>
              <a:t>2</a:t>
            </a:r>
            <a:endParaRPr lang="en-US" dirty="0">
              <a:solidFill>
                <a:schemeClr val="bg1"/>
              </a:solidFill>
            </a:endParaRPr>
          </a:p>
        </p:txBody>
      </p:sp>
      <p:cxnSp>
        <p:nvCxnSpPr>
          <p:cNvPr id="89" name="Straight Connector 88"/>
          <p:cNvCxnSpPr/>
          <p:nvPr/>
        </p:nvCxnSpPr>
        <p:spPr>
          <a:xfrm>
            <a:off x="3813502" y="1621616"/>
            <a:ext cx="6311" cy="171118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332343" y="3035566"/>
            <a:ext cx="17350" cy="679267"/>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568365" y="1753658"/>
            <a:ext cx="1105046" cy="1138773"/>
          </a:xfrm>
          <a:prstGeom prst="rect">
            <a:avLst/>
          </a:prstGeom>
          <a:noFill/>
        </p:spPr>
        <p:txBody>
          <a:bodyPr wrap="none" rtlCol="0">
            <a:spAutoFit/>
          </a:bodyPr>
          <a:lstStyle/>
          <a:p>
            <a:r>
              <a:rPr lang="en-US" dirty="0" smtClean="0">
                <a:solidFill>
                  <a:schemeClr val="bg1"/>
                </a:solidFill>
              </a:rPr>
              <a:t>Woman’s </a:t>
            </a:r>
          </a:p>
          <a:p>
            <a:r>
              <a:rPr lang="en-US" dirty="0" smtClean="0">
                <a:solidFill>
                  <a:schemeClr val="bg1"/>
                </a:solidFill>
              </a:rPr>
              <a:t>Restroom</a:t>
            </a:r>
          </a:p>
          <a:p>
            <a:r>
              <a:rPr lang="en-US" sz="1600" dirty="0" smtClean="0">
                <a:solidFill>
                  <a:schemeClr val="bg1"/>
                </a:solidFill>
              </a:rPr>
              <a:t>1 handicap</a:t>
            </a:r>
          </a:p>
          <a:p>
            <a:r>
              <a:rPr lang="en-US" sz="1600" dirty="0" smtClean="0">
                <a:solidFill>
                  <a:schemeClr val="bg1"/>
                </a:solidFill>
              </a:rPr>
              <a:t>1 standard</a:t>
            </a:r>
            <a:endParaRPr lang="en-US" sz="1600" dirty="0">
              <a:solidFill>
                <a:schemeClr val="bg1"/>
              </a:solidFill>
            </a:endParaRPr>
          </a:p>
        </p:txBody>
      </p:sp>
      <p:cxnSp>
        <p:nvCxnSpPr>
          <p:cNvPr id="110" name="Straight Connector 109"/>
          <p:cNvCxnSpPr/>
          <p:nvPr/>
        </p:nvCxnSpPr>
        <p:spPr>
          <a:xfrm>
            <a:off x="4868288" y="1636855"/>
            <a:ext cx="1240" cy="171280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322825" y="2895909"/>
            <a:ext cx="554391" cy="3172"/>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335074" y="2867424"/>
            <a:ext cx="0" cy="46066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805401" y="1717718"/>
            <a:ext cx="1091837" cy="1138773"/>
          </a:xfrm>
          <a:prstGeom prst="rect">
            <a:avLst/>
          </a:prstGeom>
          <a:noFill/>
        </p:spPr>
        <p:txBody>
          <a:bodyPr wrap="none" rtlCol="0">
            <a:spAutoFit/>
          </a:bodyPr>
          <a:lstStyle/>
          <a:p>
            <a:r>
              <a:rPr lang="en-US" dirty="0" smtClean="0">
                <a:solidFill>
                  <a:schemeClr val="bg1"/>
                </a:solidFill>
              </a:rPr>
              <a:t>Men’s </a:t>
            </a:r>
          </a:p>
          <a:p>
            <a:r>
              <a:rPr lang="en-US" dirty="0" smtClean="0">
                <a:solidFill>
                  <a:schemeClr val="bg1"/>
                </a:solidFill>
              </a:rPr>
              <a:t>Restroom</a:t>
            </a:r>
          </a:p>
          <a:p>
            <a:r>
              <a:rPr lang="en-US" sz="1600" dirty="0" smtClean="0">
                <a:solidFill>
                  <a:schemeClr val="bg1"/>
                </a:solidFill>
              </a:rPr>
              <a:t>1 handicap</a:t>
            </a:r>
          </a:p>
          <a:p>
            <a:r>
              <a:rPr lang="en-US" sz="1600" dirty="0" smtClean="0">
                <a:solidFill>
                  <a:schemeClr val="bg1"/>
                </a:solidFill>
              </a:rPr>
              <a:t>1 urinal</a:t>
            </a:r>
            <a:endParaRPr lang="en-US" sz="1600" dirty="0">
              <a:solidFill>
                <a:schemeClr val="bg1"/>
              </a:solidFill>
            </a:endParaRPr>
          </a:p>
        </p:txBody>
      </p:sp>
      <p:cxnSp>
        <p:nvCxnSpPr>
          <p:cNvPr id="154" name="Straight Connector 153"/>
          <p:cNvCxnSpPr/>
          <p:nvPr/>
        </p:nvCxnSpPr>
        <p:spPr>
          <a:xfrm flipH="1">
            <a:off x="2610734" y="1618009"/>
            <a:ext cx="11635" cy="142956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801149" y="4191305"/>
            <a:ext cx="0" cy="11052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3813502" y="4667108"/>
            <a:ext cx="0" cy="11052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rot="16200000">
            <a:off x="2447085" y="4313942"/>
            <a:ext cx="615212" cy="2863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p:cNvSpPr txBox="1"/>
          <p:nvPr/>
        </p:nvSpPr>
        <p:spPr>
          <a:xfrm>
            <a:off x="2544013" y="4270388"/>
            <a:ext cx="475964" cy="369332"/>
          </a:xfrm>
          <a:prstGeom prst="rect">
            <a:avLst/>
          </a:prstGeom>
          <a:noFill/>
        </p:spPr>
        <p:txBody>
          <a:bodyPr wrap="square" rtlCol="0">
            <a:spAutoFit/>
          </a:bodyPr>
          <a:lstStyle/>
          <a:p>
            <a:r>
              <a:rPr lang="en-US" dirty="0" smtClean="0">
                <a:solidFill>
                  <a:schemeClr val="bg1"/>
                </a:solidFill>
              </a:rPr>
              <a:t>H1</a:t>
            </a:r>
            <a:endParaRPr lang="en-US" dirty="0">
              <a:solidFill>
                <a:schemeClr val="bg1"/>
              </a:solidFill>
            </a:endParaRPr>
          </a:p>
        </p:txBody>
      </p:sp>
      <p:cxnSp>
        <p:nvCxnSpPr>
          <p:cNvPr id="184" name="Straight Connector 183"/>
          <p:cNvCxnSpPr/>
          <p:nvPr/>
        </p:nvCxnSpPr>
        <p:spPr>
          <a:xfrm>
            <a:off x="1941860" y="2646032"/>
            <a:ext cx="2080" cy="46157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rot="16200000">
            <a:off x="4651524" y="1987591"/>
            <a:ext cx="835805" cy="23755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rot="16200000">
            <a:off x="4822326" y="2595152"/>
            <a:ext cx="377468" cy="2565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rot="5400000">
            <a:off x="5571498" y="1701673"/>
            <a:ext cx="377468" cy="2565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rot="16200000">
            <a:off x="5165873" y="2141338"/>
            <a:ext cx="1276600" cy="32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p:cNvCxnSpPr/>
          <p:nvPr/>
        </p:nvCxnSpPr>
        <p:spPr>
          <a:xfrm>
            <a:off x="7467600" y="1613945"/>
            <a:ext cx="0" cy="850457"/>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rot="16200000">
            <a:off x="5544187" y="2091696"/>
            <a:ext cx="669108" cy="369332"/>
          </a:xfrm>
          <a:prstGeom prst="rect">
            <a:avLst/>
          </a:prstGeom>
          <a:noFill/>
        </p:spPr>
        <p:txBody>
          <a:bodyPr wrap="square" rtlCol="0">
            <a:spAutoFit/>
          </a:bodyPr>
          <a:lstStyle/>
          <a:p>
            <a:r>
              <a:rPr lang="en-US" dirty="0" smtClean="0">
                <a:solidFill>
                  <a:schemeClr val="bg1"/>
                </a:solidFill>
              </a:rPr>
              <a:t>Bar</a:t>
            </a:r>
            <a:endParaRPr lang="en-US" dirty="0">
              <a:solidFill>
                <a:schemeClr val="bg1"/>
              </a:solidFill>
            </a:endParaRPr>
          </a:p>
        </p:txBody>
      </p:sp>
      <p:sp>
        <p:nvSpPr>
          <p:cNvPr id="227" name="TextBox 226"/>
          <p:cNvSpPr txBox="1"/>
          <p:nvPr/>
        </p:nvSpPr>
        <p:spPr>
          <a:xfrm rot="16200000">
            <a:off x="4680247" y="2462153"/>
            <a:ext cx="625342" cy="369332"/>
          </a:xfrm>
          <a:prstGeom prst="rect">
            <a:avLst/>
          </a:prstGeom>
          <a:noFill/>
        </p:spPr>
        <p:txBody>
          <a:bodyPr wrap="square" rtlCol="0">
            <a:spAutoFit/>
          </a:bodyPr>
          <a:lstStyle/>
          <a:p>
            <a:r>
              <a:rPr lang="en-US" dirty="0" smtClean="0">
                <a:solidFill>
                  <a:schemeClr val="bg1"/>
                </a:solidFill>
              </a:rPr>
              <a:t>Ice</a:t>
            </a:r>
            <a:endParaRPr lang="en-US" dirty="0">
              <a:solidFill>
                <a:schemeClr val="bg1"/>
              </a:solidFill>
            </a:endParaRPr>
          </a:p>
        </p:txBody>
      </p:sp>
      <p:sp>
        <p:nvSpPr>
          <p:cNvPr id="228" name="TextBox 227"/>
          <p:cNvSpPr txBox="1"/>
          <p:nvPr/>
        </p:nvSpPr>
        <p:spPr>
          <a:xfrm rot="16200000">
            <a:off x="4757987" y="2091696"/>
            <a:ext cx="475964" cy="369332"/>
          </a:xfrm>
          <a:prstGeom prst="rect">
            <a:avLst/>
          </a:prstGeom>
          <a:noFill/>
        </p:spPr>
        <p:txBody>
          <a:bodyPr wrap="square" rtlCol="0">
            <a:spAutoFit/>
          </a:bodyPr>
          <a:lstStyle/>
          <a:p>
            <a:r>
              <a:rPr lang="en-US" dirty="0" smtClean="0">
                <a:solidFill>
                  <a:schemeClr val="bg1"/>
                </a:solidFill>
              </a:rPr>
              <a:t>C6</a:t>
            </a:r>
            <a:endParaRPr lang="en-US" dirty="0">
              <a:solidFill>
                <a:schemeClr val="bg1"/>
              </a:solidFill>
            </a:endParaRPr>
          </a:p>
        </p:txBody>
      </p:sp>
      <p:sp>
        <p:nvSpPr>
          <p:cNvPr id="229" name="Rectangle 228"/>
          <p:cNvSpPr/>
          <p:nvPr/>
        </p:nvSpPr>
        <p:spPr>
          <a:xfrm rot="5400000">
            <a:off x="7733551" y="1938379"/>
            <a:ext cx="832855" cy="2692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p:cNvSpPr txBox="1"/>
          <p:nvPr/>
        </p:nvSpPr>
        <p:spPr>
          <a:xfrm rot="5400000">
            <a:off x="7664727" y="1905048"/>
            <a:ext cx="943030" cy="369332"/>
          </a:xfrm>
          <a:prstGeom prst="rect">
            <a:avLst/>
          </a:prstGeom>
          <a:noFill/>
        </p:spPr>
        <p:txBody>
          <a:bodyPr wrap="square" rtlCol="0">
            <a:spAutoFit/>
          </a:bodyPr>
          <a:lstStyle/>
          <a:p>
            <a:r>
              <a:rPr lang="en-US" dirty="0" smtClean="0">
                <a:solidFill>
                  <a:schemeClr val="bg1"/>
                </a:solidFill>
              </a:rPr>
              <a:t>Counter</a:t>
            </a:r>
            <a:endParaRPr lang="en-US" dirty="0">
              <a:solidFill>
                <a:schemeClr val="bg1"/>
              </a:solidFill>
            </a:endParaRPr>
          </a:p>
        </p:txBody>
      </p:sp>
      <p:sp>
        <p:nvSpPr>
          <p:cNvPr id="235" name="Rectangle 234"/>
          <p:cNvSpPr/>
          <p:nvPr/>
        </p:nvSpPr>
        <p:spPr>
          <a:xfrm>
            <a:off x="5650537" y="1716136"/>
            <a:ext cx="157090" cy="56675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p:cNvSpPr txBox="1"/>
          <p:nvPr/>
        </p:nvSpPr>
        <p:spPr>
          <a:xfrm rot="16200000">
            <a:off x="5459799" y="1750578"/>
            <a:ext cx="551192" cy="369332"/>
          </a:xfrm>
          <a:prstGeom prst="rect">
            <a:avLst/>
          </a:prstGeom>
          <a:noFill/>
        </p:spPr>
        <p:txBody>
          <a:bodyPr wrap="square" rtlCol="0">
            <a:spAutoFit/>
          </a:bodyPr>
          <a:lstStyle/>
          <a:p>
            <a:r>
              <a:rPr lang="en-US" dirty="0" smtClean="0">
                <a:solidFill>
                  <a:schemeClr val="bg1"/>
                </a:solidFill>
              </a:rPr>
              <a:t>S3</a:t>
            </a:r>
            <a:endParaRPr lang="en-US" dirty="0">
              <a:solidFill>
                <a:schemeClr val="bg1"/>
              </a:solidFill>
            </a:endParaRPr>
          </a:p>
        </p:txBody>
      </p:sp>
      <p:cxnSp>
        <p:nvCxnSpPr>
          <p:cNvPr id="240" name="Straight Connector 239"/>
          <p:cNvCxnSpPr/>
          <p:nvPr/>
        </p:nvCxnSpPr>
        <p:spPr>
          <a:xfrm flipV="1">
            <a:off x="6576775" y="2920200"/>
            <a:ext cx="890825" cy="110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rot="16200000">
            <a:off x="4815161" y="3018308"/>
            <a:ext cx="451752" cy="23705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p:cNvSpPr txBox="1"/>
          <p:nvPr/>
        </p:nvSpPr>
        <p:spPr>
          <a:xfrm rot="16200000">
            <a:off x="4797436" y="2927013"/>
            <a:ext cx="475964" cy="369332"/>
          </a:xfrm>
          <a:prstGeom prst="rect">
            <a:avLst/>
          </a:prstGeom>
          <a:noFill/>
        </p:spPr>
        <p:txBody>
          <a:bodyPr wrap="square" rtlCol="0">
            <a:spAutoFit/>
          </a:bodyPr>
          <a:lstStyle/>
          <a:p>
            <a:r>
              <a:rPr lang="en-US" dirty="0" smtClean="0">
                <a:solidFill>
                  <a:schemeClr val="bg1"/>
                </a:solidFill>
              </a:rPr>
              <a:t>C7</a:t>
            </a:r>
            <a:endParaRPr lang="en-US" dirty="0">
              <a:solidFill>
                <a:schemeClr val="bg1"/>
              </a:solidFill>
            </a:endParaRPr>
          </a:p>
        </p:txBody>
      </p:sp>
      <p:sp>
        <p:nvSpPr>
          <p:cNvPr id="249" name="Right Arrow 248"/>
          <p:cNvSpPr/>
          <p:nvPr/>
        </p:nvSpPr>
        <p:spPr>
          <a:xfrm rot="10800000">
            <a:off x="3677533" y="3955903"/>
            <a:ext cx="274320" cy="9144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50" name="Right Arrow 249"/>
          <p:cNvSpPr/>
          <p:nvPr/>
        </p:nvSpPr>
        <p:spPr>
          <a:xfrm>
            <a:off x="3720518" y="4440760"/>
            <a:ext cx="274320" cy="9144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rot="16200000">
            <a:off x="4566282" y="1980767"/>
            <a:ext cx="835805" cy="2375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86360" y="1923278"/>
            <a:ext cx="1247457" cy="646331"/>
          </a:xfrm>
          <a:prstGeom prst="rect">
            <a:avLst/>
          </a:prstGeom>
          <a:noFill/>
        </p:spPr>
        <p:txBody>
          <a:bodyPr wrap="none" rtlCol="0">
            <a:spAutoFit/>
          </a:bodyPr>
          <a:lstStyle/>
          <a:p>
            <a:r>
              <a:rPr lang="en-US" dirty="0" smtClean="0">
                <a:solidFill>
                  <a:schemeClr val="bg1"/>
                </a:solidFill>
              </a:rPr>
              <a:t>Bar 12 X 10</a:t>
            </a:r>
          </a:p>
          <a:p>
            <a:r>
              <a:rPr lang="en-US" dirty="0" smtClean="0">
                <a:solidFill>
                  <a:schemeClr val="bg1"/>
                </a:solidFill>
              </a:rPr>
              <a:t>Seating 12</a:t>
            </a:r>
            <a:endParaRPr lang="en-US" dirty="0">
              <a:solidFill>
                <a:schemeClr val="bg1"/>
              </a:solidFill>
            </a:endParaRPr>
          </a:p>
        </p:txBody>
      </p:sp>
      <p:sp>
        <p:nvSpPr>
          <p:cNvPr id="90" name="TextBox 89"/>
          <p:cNvSpPr txBox="1"/>
          <p:nvPr/>
        </p:nvSpPr>
        <p:spPr>
          <a:xfrm>
            <a:off x="5670092" y="3414711"/>
            <a:ext cx="1944507" cy="923330"/>
          </a:xfrm>
          <a:prstGeom prst="rect">
            <a:avLst/>
          </a:prstGeom>
          <a:noFill/>
        </p:spPr>
        <p:txBody>
          <a:bodyPr wrap="none" rtlCol="0">
            <a:spAutoFit/>
          </a:bodyPr>
          <a:lstStyle/>
          <a:p>
            <a:r>
              <a:rPr lang="en-US" dirty="0" smtClean="0">
                <a:solidFill>
                  <a:schemeClr val="bg1"/>
                </a:solidFill>
              </a:rPr>
              <a:t>Restaurant 33 X 15</a:t>
            </a:r>
          </a:p>
          <a:p>
            <a:r>
              <a:rPr lang="en-US" dirty="0">
                <a:solidFill>
                  <a:schemeClr val="bg1"/>
                </a:solidFill>
              </a:rPr>
              <a:t> 11 X 4 &amp; 11 X 6     </a:t>
            </a:r>
            <a:endParaRPr lang="en-US" dirty="0" smtClean="0">
              <a:solidFill>
                <a:schemeClr val="bg1"/>
              </a:solidFill>
            </a:endParaRPr>
          </a:p>
          <a:p>
            <a:r>
              <a:rPr lang="en-US" dirty="0" smtClean="0">
                <a:solidFill>
                  <a:schemeClr val="bg1"/>
                </a:solidFill>
              </a:rPr>
              <a:t>       Seating 58</a:t>
            </a:r>
            <a:endParaRPr lang="en-US" dirty="0">
              <a:solidFill>
                <a:schemeClr val="bg1"/>
              </a:solidFill>
            </a:endParaRPr>
          </a:p>
        </p:txBody>
      </p:sp>
      <p:sp>
        <p:nvSpPr>
          <p:cNvPr id="97" name="TextBox 96"/>
          <p:cNvSpPr txBox="1"/>
          <p:nvPr/>
        </p:nvSpPr>
        <p:spPr>
          <a:xfrm rot="16200000">
            <a:off x="4669225" y="1784566"/>
            <a:ext cx="625342" cy="369332"/>
          </a:xfrm>
          <a:prstGeom prst="rect">
            <a:avLst/>
          </a:prstGeom>
          <a:noFill/>
        </p:spPr>
        <p:txBody>
          <a:bodyPr wrap="square" rtlCol="0">
            <a:spAutoFit/>
          </a:bodyPr>
          <a:lstStyle/>
          <a:p>
            <a:r>
              <a:rPr lang="en-US" dirty="0" smtClean="0">
                <a:solidFill>
                  <a:schemeClr val="bg1"/>
                </a:solidFill>
              </a:rPr>
              <a:t>R3</a:t>
            </a:r>
            <a:endParaRPr lang="en-US" dirty="0">
              <a:solidFill>
                <a:schemeClr val="bg1"/>
              </a:solidFill>
            </a:endParaRPr>
          </a:p>
        </p:txBody>
      </p:sp>
      <p:sp>
        <p:nvSpPr>
          <p:cNvPr id="100" name="TextBox 99"/>
          <p:cNvSpPr txBox="1"/>
          <p:nvPr/>
        </p:nvSpPr>
        <p:spPr>
          <a:xfrm>
            <a:off x="5590142" y="2547637"/>
            <a:ext cx="433020" cy="369332"/>
          </a:xfrm>
          <a:prstGeom prst="rect">
            <a:avLst/>
          </a:prstGeom>
          <a:noFill/>
        </p:spPr>
        <p:txBody>
          <a:bodyPr wrap="square" rtlCol="0">
            <a:spAutoFit/>
          </a:bodyPr>
          <a:lstStyle/>
          <a:p>
            <a:r>
              <a:rPr lang="en-US" dirty="0" smtClean="0">
                <a:solidFill>
                  <a:schemeClr val="bg1"/>
                </a:solidFill>
              </a:rPr>
              <a:t>R4</a:t>
            </a:r>
            <a:endParaRPr lang="en-US" dirty="0">
              <a:solidFill>
                <a:schemeClr val="bg1"/>
              </a:solidFill>
            </a:endParaRPr>
          </a:p>
        </p:txBody>
      </p:sp>
      <p:sp>
        <p:nvSpPr>
          <p:cNvPr id="101" name="TextBox 100"/>
          <p:cNvSpPr txBox="1"/>
          <p:nvPr/>
        </p:nvSpPr>
        <p:spPr>
          <a:xfrm>
            <a:off x="4393564" y="2946407"/>
            <a:ext cx="475964" cy="369332"/>
          </a:xfrm>
          <a:prstGeom prst="rect">
            <a:avLst/>
          </a:prstGeom>
          <a:noFill/>
        </p:spPr>
        <p:txBody>
          <a:bodyPr wrap="square" rtlCol="0">
            <a:spAutoFit/>
          </a:bodyPr>
          <a:lstStyle/>
          <a:p>
            <a:r>
              <a:rPr lang="en-US" dirty="0" smtClean="0">
                <a:solidFill>
                  <a:schemeClr val="bg1"/>
                </a:solidFill>
              </a:rPr>
              <a:t>B1</a:t>
            </a:r>
            <a:endParaRPr lang="en-US" dirty="0">
              <a:solidFill>
                <a:schemeClr val="bg1"/>
              </a:solidFill>
            </a:endParaRPr>
          </a:p>
        </p:txBody>
      </p:sp>
      <p:pic>
        <p:nvPicPr>
          <p:cNvPr id="1028" name="Picture 4" descr="MCj023901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7513" y="3439772"/>
            <a:ext cx="683247" cy="84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p:cNvSpPr txBox="1"/>
          <p:nvPr/>
        </p:nvSpPr>
        <p:spPr>
          <a:xfrm rot="19605934">
            <a:off x="624973" y="4209087"/>
            <a:ext cx="251563" cy="211264"/>
          </a:xfrm>
          <a:prstGeom prst="rect">
            <a:avLst/>
          </a:prstGeom>
          <a:solidFill>
            <a:schemeClr val="tx1">
              <a:lumMod val="75000"/>
            </a:schemeClr>
          </a:solidFill>
        </p:spPr>
        <p:txBody>
          <a:bodyPr wrap="square" rtlCol="0">
            <a:spAutoFit/>
          </a:bodyPr>
          <a:lstStyle/>
          <a:p>
            <a:endParaRPr lang="en-US" sz="1000" dirty="0">
              <a:solidFill>
                <a:schemeClr val="bg1"/>
              </a:solidFill>
            </a:endParaRPr>
          </a:p>
        </p:txBody>
      </p:sp>
      <p:sp>
        <p:nvSpPr>
          <p:cNvPr id="99" name="Rectangle 98"/>
          <p:cNvSpPr/>
          <p:nvPr/>
        </p:nvSpPr>
        <p:spPr>
          <a:xfrm rot="16200000" flipV="1">
            <a:off x="2241458" y="2283431"/>
            <a:ext cx="452606" cy="23845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a:off x="3798491" y="3704563"/>
            <a:ext cx="0" cy="11052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flipV="1">
            <a:off x="2884651" y="2795784"/>
            <a:ext cx="137961" cy="651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2614267" y="2936698"/>
            <a:ext cx="673277" cy="338554"/>
          </a:xfrm>
          <a:prstGeom prst="rect">
            <a:avLst/>
          </a:prstGeom>
          <a:noFill/>
        </p:spPr>
        <p:txBody>
          <a:bodyPr wrap="square" rtlCol="0">
            <a:spAutoFit/>
          </a:bodyPr>
          <a:lstStyle/>
          <a:p>
            <a:r>
              <a:rPr lang="en-US" sz="1600" dirty="0" err="1" smtClean="0">
                <a:solidFill>
                  <a:schemeClr val="bg1"/>
                </a:solidFill>
              </a:rPr>
              <a:t>Shelv</a:t>
            </a:r>
            <a:r>
              <a:rPr lang="en-US" sz="1600" dirty="0" smtClean="0">
                <a:solidFill>
                  <a:schemeClr val="bg1"/>
                </a:solidFill>
              </a:rPr>
              <a:t>.</a:t>
            </a:r>
            <a:endParaRPr lang="en-US" sz="1600" dirty="0">
              <a:solidFill>
                <a:schemeClr val="bg1"/>
              </a:solidFill>
            </a:endParaRPr>
          </a:p>
        </p:txBody>
      </p:sp>
      <p:sp>
        <p:nvSpPr>
          <p:cNvPr id="108" name="TextBox 107"/>
          <p:cNvSpPr txBox="1"/>
          <p:nvPr/>
        </p:nvSpPr>
        <p:spPr>
          <a:xfrm>
            <a:off x="2272521" y="2221179"/>
            <a:ext cx="551192" cy="369332"/>
          </a:xfrm>
          <a:prstGeom prst="rect">
            <a:avLst/>
          </a:prstGeom>
          <a:noFill/>
        </p:spPr>
        <p:txBody>
          <a:bodyPr wrap="square" rtlCol="0">
            <a:spAutoFit/>
          </a:bodyPr>
          <a:lstStyle/>
          <a:p>
            <a:r>
              <a:rPr lang="en-US" dirty="0" smtClean="0">
                <a:solidFill>
                  <a:schemeClr val="bg1"/>
                </a:solidFill>
              </a:rPr>
              <a:t>S2</a:t>
            </a:r>
            <a:endParaRPr lang="en-US" dirty="0">
              <a:solidFill>
                <a:schemeClr val="bg1"/>
              </a:solidFill>
            </a:endParaRPr>
          </a:p>
        </p:txBody>
      </p:sp>
      <p:sp>
        <p:nvSpPr>
          <p:cNvPr id="109" name="TextBox 108"/>
          <p:cNvSpPr txBox="1"/>
          <p:nvPr/>
        </p:nvSpPr>
        <p:spPr>
          <a:xfrm>
            <a:off x="560367" y="4137059"/>
            <a:ext cx="625342" cy="369332"/>
          </a:xfrm>
          <a:prstGeom prst="rect">
            <a:avLst/>
          </a:prstGeom>
          <a:noFill/>
        </p:spPr>
        <p:txBody>
          <a:bodyPr wrap="square" rtlCol="0">
            <a:spAutoFit/>
          </a:bodyPr>
          <a:lstStyle/>
          <a:p>
            <a:r>
              <a:rPr lang="en-US" dirty="0" smtClean="0">
                <a:solidFill>
                  <a:schemeClr val="bg1"/>
                </a:solidFill>
              </a:rPr>
              <a:t>SK</a:t>
            </a:r>
            <a:endParaRPr lang="en-US" dirty="0">
              <a:solidFill>
                <a:schemeClr val="bg1"/>
              </a:solidFill>
            </a:endParaRPr>
          </a:p>
        </p:txBody>
      </p:sp>
      <p:sp>
        <p:nvSpPr>
          <p:cNvPr id="95" name="TextBox 94"/>
          <p:cNvSpPr txBox="1"/>
          <p:nvPr/>
        </p:nvSpPr>
        <p:spPr>
          <a:xfrm>
            <a:off x="542087" y="5218822"/>
            <a:ext cx="8115865" cy="1477328"/>
          </a:xfrm>
          <a:prstGeom prst="rect">
            <a:avLst/>
          </a:prstGeom>
          <a:solidFill>
            <a:schemeClr val="tx1"/>
          </a:solidFill>
        </p:spPr>
        <p:txBody>
          <a:bodyPr wrap="square" rtlCol="0">
            <a:spAutoFit/>
          </a:bodyPr>
          <a:lstStyle/>
          <a:p>
            <a:r>
              <a:rPr lang="en-US" dirty="0" smtClean="0">
                <a:solidFill>
                  <a:schemeClr val="bg2"/>
                </a:solidFill>
              </a:rPr>
              <a:t>B </a:t>
            </a:r>
            <a:r>
              <a:rPr lang="en-US" dirty="0">
                <a:solidFill>
                  <a:schemeClr val="bg2"/>
                </a:solidFill>
              </a:rPr>
              <a:t>= </a:t>
            </a:r>
            <a:r>
              <a:rPr lang="en-US" dirty="0" smtClean="0">
                <a:solidFill>
                  <a:schemeClr val="bg2"/>
                </a:solidFill>
              </a:rPr>
              <a:t>Beverage Area			</a:t>
            </a:r>
            <a:r>
              <a:rPr lang="en-US" dirty="0">
                <a:solidFill>
                  <a:schemeClr val="bg2"/>
                </a:solidFill>
              </a:rPr>
              <a:t> </a:t>
            </a:r>
            <a:r>
              <a:rPr lang="en-US" dirty="0" smtClean="0">
                <a:solidFill>
                  <a:schemeClr val="bg2"/>
                </a:solidFill>
              </a:rPr>
              <a:t>    R </a:t>
            </a:r>
            <a:r>
              <a:rPr lang="en-US" dirty="0">
                <a:solidFill>
                  <a:schemeClr val="bg2"/>
                </a:solidFill>
              </a:rPr>
              <a:t>= Refrigerator (blue walk in </a:t>
            </a:r>
            <a:r>
              <a:rPr lang="en-US" dirty="0" smtClean="0">
                <a:solidFill>
                  <a:schemeClr val="bg2"/>
                </a:solidFill>
              </a:rPr>
              <a:t>	</a:t>
            </a:r>
            <a:r>
              <a:rPr lang="en-US" dirty="0">
                <a:solidFill>
                  <a:schemeClr val="bg2"/>
                </a:solidFill>
              </a:rPr>
              <a:t> </a:t>
            </a:r>
            <a:endParaRPr lang="en-US" dirty="0" smtClean="0">
              <a:solidFill>
                <a:schemeClr val="bg2"/>
              </a:solidFill>
            </a:endParaRPr>
          </a:p>
          <a:p>
            <a:r>
              <a:rPr lang="en-US" dirty="0" smtClean="0">
                <a:solidFill>
                  <a:schemeClr val="bg2"/>
                </a:solidFill>
              </a:rPr>
              <a:t>C </a:t>
            </a:r>
            <a:r>
              <a:rPr lang="en-US" dirty="0">
                <a:solidFill>
                  <a:schemeClr val="bg2"/>
                </a:solidFill>
              </a:rPr>
              <a:t>= Counter 	</a:t>
            </a:r>
            <a:r>
              <a:rPr lang="en-US" dirty="0" smtClean="0">
                <a:solidFill>
                  <a:schemeClr val="bg2"/>
                </a:solidFill>
              </a:rPr>
              <a:t>		     S = Sink; S1 Hand; S2 3 Pot; S3 Bar </a:t>
            </a:r>
          </a:p>
          <a:p>
            <a:r>
              <a:rPr lang="en-US" dirty="0" smtClean="0">
                <a:solidFill>
                  <a:schemeClr val="bg2"/>
                </a:solidFill>
              </a:rPr>
              <a:t>CT </a:t>
            </a:r>
            <a:r>
              <a:rPr lang="en-US" dirty="0">
                <a:solidFill>
                  <a:schemeClr val="bg2"/>
                </a:solidFill>
              </a:rPr>
              <a:t>= 4 </a:t>
            </a:r>
            <a:r>
              <a:rPr lang="en-US" dirty="0" smtClean="0">
                <a:solidFill>
                  <a:schemeClr val="bg2"/>
                </a:solidFill>
              </a:rPr>
              <a:t>burner </a:t>
            </a:r>
            <a:r>
              <a:rPr lang="en-US" dirty="0">
                <a:solidFill>
                  <a:schemeClr val="bg2"/>
                </a:solidFill>
              </a:rPr>
              <a:t>plus </a:t>
            </a:r>
            <a:r>
              <a:rPr lang="en-US" dirty="0" smtClean="0">
                <a:solidFill>
                  <a:schemeClr val="bg2"/>
                </a:solidFill>
              </a:rPr>
              <a:t>flat </a:t>
            </a:r>
            <a:r>
              <a:rPr lang="en-US" dirty="0">
                <a:solidFill>
                  <a:schemeClr val="bg2"/>
                </a:solidFill>
              </a:rPr>
              <a:t>top over o</a:t>
            </a:r>
            <a:r>
              <a:rPr lang="en-US" dirty="0" smtClean="0">
                <a:solidFill>
                  <a:schemeClr val="bg2"/>
                </a:solidFill>
              </a:rPr>
              <a:t>vens 	     SK</a:t>
            </a:r>
            <a:r>
              <a:rPr lang="en-US" dirty="0">
                <a:solidFill>
                  <a:schemeClr val="bg2"/>
                </a:solidFill>
              </a:rPr>
              <a:t>= Steam </a:t>
            </a:r>
            <a:r>
              <a:rPr lang="en-US" dirty="0" smtClean="0">
                <a:solidFill>
                  <a:schemeClr val="bg2"/>
                </a:solidFill>
              </a:rPr>
              <a:t>Kettle</a:t>
            </a:r>
            <a:endParaRPr lang="en-US" dirty="0">
              <a:solidFill>
                <a:schemeClr val="bg2"/>
              </a:solidFill>
            </a:endParaRPr>
          </a:p>
          <a:p>
            <a:r>
              <a:rPr lang="en-US" dirty="0" smtClean="0">
                <a:solidFill>
                  <a:schemeClr val="bg2"/>
                </a:solidFill>
              </a:rPr>
              <a:t>DW </a:t>
            </a:r>
            <a:r>
              <a:rPr lang="en-US" dirty="0">
                <a:solidFill>
                  <a:schemeClr val="bg2"/>
                </a:solidFill>
              </a:rPr>
              <a:t>= Dishwasher </a:t>
            </a:r>
            <a:r>
              <a:rPr lang="en-US" dirty="0" smtClean="0">
                <a:solidFill>
                  <a:schemeClr val="bg2"/>
                </a:solidFill>
              </a:rPr>
              <a:t>			</a:t>
            </a:r>
            <a:r>
              <a:rPr lang="en-US" dirty="0">
                <a:solidFill>
                  <a:schemeClr val="bg2"/>
                </a:solidFill>
              </a:rPr>
              <a:t> </a:t>
            </a:r>
            <a:r>
              <a:rPr lang="en-US" dirty="0" smtClean="0">
                <a:solidFill>
                  <a:schemeClr val="bg2"/>
                </a:solidFill>
              </a:rPr>
              <a:t>     SP </a:t>
            </a:r>
            <a:r>
              <a:rPr lang="en-US" dirty="0">
                <a:solidFill>
                  <a:schemeClr val="bg2"/>
                </a:solidFill>
              </a:rPr>
              <a:t>= Salad/cold Prep </a:t>
            </a:r>
            <a:r>
              <a:rPr lang="en-US" dirty="0" smtClean="0">
                <a:solidFill>
                  <a:schemeClr val="bg2"/>
                </a:solidFill>
              </a:rPr>
              <a:t>table</a:t>
            </a:r>
          </a:p>
          <a:p>
            <a:r>
              <a:rPr lang="en-US" dirty="0" smtClean="0">
                <a:solidFill>
                  <a:schemeClr val="bg2"/>
                </a:solidFill>
              </a:rPr>
              <a:t>F </a:t>
            </a:r>
            <a:r>
              <a:rPr lang="en-US" dirty="0">
                <a:solidFill>
                  <a:schemeClr val="bg2"/>
                </a:solidFill>
              </a:rPr>
              <a:t>= Freezer (blue walk in) 	</a:t>
            </a:r>
            <a:r>
              <a:rPr lang="en-US" dirty="0" smtClean="0">
                <a:solidFill>
                  <a:schemeClr val="bg2"/>
                </a:solidFill>
              </a:rPr>
              <a:t>	      H1 </a:t>
            </a:r>
            <a:r>
              <a:rPr lang="en-US" dirty="0">
                <a:solidFill>
                  <a:schemeClr val="bg2"/>
                </a:solidFill>
              </a:rPr>
              <a:t>= Hot </a:t>
            </a:r>
            <a:r>
              <a:rPr lang="en-US" dirty="0" smtClean="0">
                <a:solidFill>
                  <a:schemeClr val="bg2"/>
                </a:solidFill>
              </a:rPr>
              <a:t>Prep </a:t>
            </a:r>
            <a:r>
              <a:rPr lang="en-US" dirty="0">
                <a:solidFill>
                  <a:schemeClr val="bg2"/>
                </a:solidFill>
              </a:rPr>
              <a:t>T</a:t>
            </a:r>
            <a:r>
              <a:rPr lang="en-US" dirty="0" smtClean="0">
                <a:solidFill>
                  <a:schemeClr val="bg2"/>
                </a:solidFill>
              </a:rPr>
              <a:t>able </a:t>
            </a:r>
            <a:r>
              <a:rPr lang="en-US" dirty="0">
                <a:solidFill>
                  <a:schemeClr val="bg2"/>
                </a:solidFill>
              </a:rPr>
              <a:t>with </a:t>
            </a:r>
            <a:r>
              <a:rPr lang="en-US" dirty="0" smtClean="0">
                <a:solidFill>
                  <a:schemeClr val="bg2"/>
                </a:solidFill>
              </a:rPr>
              <a:t>Heat Lamp Shelf</a:t>
            </a:r>
            <a:endParaRPr lang="en-US" dirty="0">
              <a:solidFill>
                <a:schemeClr val="bg2"/>
              </a:solidFill>
            </a:endParaRPr>
          </a:p>
        </p:txBody>
      </p:sp>
      <p:sp>
        <p:nvSpPr>
          <p:cNvPr id="102" name="TextBox 101"/>
          <p:cNvSpPr txBox="1"/>
          <p:nvPr/>
        </p:nvSpPr>
        <p:spPr>
          <a:xfrm rot="5400000">
            <a:off x="1360037" y="1814267"/>
            <a:ext cx="714426" cy="338554"/>
          </a:xfrm>
          <a:prstGeom prst="rect">
            <a:avLst/>
          </a:prstGeom>
          <a:noFill/>
        </p:spPr>
        <p:txBody>
          <a:bodyPr wrap="none" rtlCol="0">
            <a:spAutoFit/>
          </a:bodyPr>
          <a:lstStyle/>
          <a:p>
            <a:r>
              <a:rPr lang="en-US" sz="1600" dirty="0" err="1" smtClean="0">
                <a:solidFill>
                  <a:schemeClr val="bg1"/>
                </a:solidFill>
              </a:rPr>
              <a:t>Shelv</a:t>
            </a:r>
            <a:r>
              <a:rPr lang="en-US" sz="1600" dirty="0" smtClean="0">
                <a:solidFill>
                  <a:schemeClr val="bg1"/>
                </a:solidFill>
              </a:rPr>
              <a:t>..</a:t>
            </a:r>
            <a:endParaRPr lang="en-US" sz="1600" dirty="0">
              <a:solidFill>
                <a:schemeClr val="bg1"/>
              </a:solidFill>
            </a:endParaRPr>
          </a:p>
        </p:txBody>
      </p:sp>
      <p:sp>
        <p:nvSpPr>
          <p:cNvPr id="107" name="TextBox 106"/>
          <p:cNvSpPr txBox="1"/>
          <p:nvPr/>
        </p:nvSpPr>
        <p:spPr>
          <a:xfrm>
            <a:off x="402715" y="2716232"/>
            <a:ext cx="1597873" cy="338554"/>
          </a:xfrm>
          <a:prstGeom prst="rect">
            <a:avLst/>
          </a:prstGeom>
          <a:noFill/>
        </p:spPr>
        <p:txBody>
          <a:bodyPr wrap="none" rtlCol="0">
            <a:spAutoFit/>
          </a:bodyPr>
          <a:lstStyle/>
          <a:p>
            <a:r>
              <a:rPr lang="en-US" sz="1600" dirty="0" smtClean="0">
                <a:solidFill>
                  <a:schemeClr val="bg1"/>
                </a:solidFill>
              </a:rPr>
              <a:t>Shelving/Storage</a:t>
            </a:r>
            <a:endParaRPr lang="en-US" sz="1600" dirty="0">
              <a:solidFill>
                <a:schemeClr val="bg1"/>
              </a:solidFill>
            </a:endParaRPr>
          </a:p>
        </p:txBody>
      </p:sp>
      <p:cxnSp>
        <p:nvCxnSpPr>
          <p:cNvPr id="104" name="Straight Connector 103"/>
          <p:cNvCxnSpPr/>
          <p:nvPr/>
        </p:nvCxnSpPr>
        <p:spPr>
          <a:xfrm flipV="1">
            <a:off x="3331895" y="3693983"/>
            <a:ext cx="1003179" cy="1058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82752" y="4560158"/>
            <a:ext cx="371528" cy="2273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7549" y="4506391"/>
            <a:ext cx="534121" cy="369332"/>
          </a:xfrm>
          <a:prstGeom prst="rect">
            <a:avLst/>
          </a:prstGeom>
          <a:noFill/>
        </p:spPr>
        <p:txBody>
          <a:bodyPr wrap="none" rtlCol="0">
            <a:spAutoFit/>
          </a:bodyPr>
          <a:lstStyle/>
          <a:p>
            <a:r>
              <a:rPr lang="en-US" dirty="0" smtClean="0">
                <a:solidFill>
                  <a:schemeClr val="bg1"/>
                </a:solidFill>
              </a:rPr>
              <a:t>WH</a:t>
            </a:r>
            <a:endParaRPr lang="en-US" dirty="0">
              <a:solidFill>
                <a:schemeClr val="bg1"/>
              </a:solidFill>
            </a:endParaRPr>
          </a:p>
        </p:txBody>
      </p:sp>
      <p:sp>
        <p:nvSpPr>
          <p:cNvPr id="113" name="Rounded Rectangle 112"/>
          <p:cNvSpPr/>
          <p:nvPr/>
        </p:nvSpPr>
        <p:spPr>
          <a:xfrm>
            <a:off x="2165362" y="4625885"/>
            <a:ext cx="176099" cy="144549"/>
          </a:xfrm>
          <a:prstGeom prst="round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2085342" y="4456563"/>
            <a:ext cx="551192" cy="548640"/>
          </a:xfrm>
          <a:prstGeom prst="rect">
            <a:avLst/>
          </a:prstGeom>
          <a:noFill/>
        </p:spPr>
        <p:txBody>
          <a:bodyPr wrap="square" rtlCol="0">
            <a:spAutoFit/>
          </a:bodyPr>
          <a:lstStyle/>
          <a:p>
            <a:r>
              <a:rPr lang="en-US" dirty="0">
                <a:solidFill>
                  <a:schemeClr val="bg1"/>
                </a:solidFill>
              </a:rPr>
              <a:t>S</a:t>
            </a:r>
            <a:r>
              <a:rPr lang="en-US" dirty="0" smtClean="0">
                <a:solidFill>
                  <a:schemeClr val="bg1"/>
                </a:solidFill>
              </a:rPr>
              <a:t>1</a:t>
            </a:r>
            <a:endParaRPr lang="en-US" dirty="0">
              <a:solidFill>
                <a:schemeClr val="bg1"/>
              </a:solidFill>
            </a:endParaRPr>
          </a:p>
        </p:txBody>
      </p:sp>
      <p:sp>
        <p:nvSpPr>
          <p:cNvPr id="115" name="TextBox 114"/>
          <p:cNvSpPr txBox="1"/>
          <p:nvPr/>
        </p:nvSpPr>
        <p:spPr>
          <a:xfrm>
            <a:off x="4785509" y="2172839"/>
            <a:ext cx="475964" cy="369332"/>
          </a:xfrm>
          <a:prstGeom prst="rect">
            <a:avLst/>
          </a:prstGeom>
          <a:noFill/>
        </p:spPr>
        <p:txBody>
          <a:bodyPr wrap="square" rtlCol="0">
            <a:spAutoFit/>
          </a:bodyPr>
          <a:lstStyle/>
          <a:p>
            <a:r>
              <a:rPr lang="en-US" dirty="0" smtClean="0">
                <a:solidFill>
                  <a:schemeClr val="bg1"/>
                </a:solidFill>
              </a:rPr>
              <a:t>B2</a:t>
            </a:r>
            <a:endParaRPr lang="en-US" dirty="0">
              <a:solidFill>
                <a:schemeClr val="bg1"/>
              </a:solidFill>
            </a:endParaRPr>
          </a:p>
        </p:txBody>
      </p:sp>
      <p:cxnSp>
        <p:nvCxnSpPr>
          <p:cNvPr id="8" name="Straight Connector 7"/>
          <p:cNvCxnSpPr/>
          <p:nvPr/>
        </p:nvCxnSpPr>
        <p:spPr>
          <a:xfrm>
            <a:off x="2622369" y="1568294"/>
            <a:ext cx="6348516"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1" name="Straight Connector 110"/>
          <p:cNvCxnSpPr/>
          <p:nvPr/>
        </p:nvCxnSpPr>
        <p:spPr>
          <a:xfrm>
            <a:off x="3798490" y="4765660"/>
            <a:ext cx="5267255" cy="39211"/>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2" name="Straight Connector 111"/>
          <p:cNvCxnSpPr/>
          <p:nvPr/>
        </p:nvCxnSpPr>
        <p:spPr>
          <a:xfrm flipH="1" flipV="1">
            <a:off x="8990271" y="1568295"/>
            <a:ext cx="11981" cy="3232305"/>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6" name="Straight Connector 115"/>
          <p:cNvCxnSpPr/>
          <p:nvPr/>
        </p:nvCxnSpPr>
        <p:spPr>
          <a:xfrm flipH="1" flipV="1">
            <a:off x="3798490" y="3658043"/>
            <a:ext cx="15012" cy="111818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7" name="Straight Connector 116"/>
          <p:cNvCxnSpPr/>
          <p:nvPr/>
        </p:nvCxnSpPr>
        <p:spPr>
          <a:xfrm flipV="1">
            <a:off x="2605596" y="1558435"/>
            <a:ext cx="20534" cy="1469645"/>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8" name="Straight Connector 117"/>
          <p:cNvCxnSpPr/>
          <p:nvPr/>
        </p:nvCxnSpPr>
        <p:spPr>
          <a:xfrm flipH="1" flipV="1">
            <a:off x="3349910" y="3018879"/>
            <a:ext cx="7506" cy="675104"/>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9" name="Straight Connector 118"/>
          <p:cNvCxnSpPr/>
          <p:nvPr/>
        </p:nvCxnSpPr>
        <p:spPr>
          <a:xfrm flipH="1">
            <a:off x="3375997" y="3705477"/>
            <a:ext cx="388787" cy="4316"/>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0" name="Straight Connector 119"/>
          <p:cNvCxnSpPr/>
          <p:nvPr/>
        </p:nvCxnSpPr>
        <p:spPr>
          <a:xfrm flipH="1">
            <a:off x="2600082" y="3043873"/>
            <a:ext cx="75921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4204078" y="3749496"/>
            <a:ext cx="1564274" cy="646331"/>
          </a:xfrm>
          <a:prstGeom prst="rect">
            <a:avLst/>
          </a:prstGeom>
          <a:noFill/>
        </p:spPr>
        <p:txBody>
          <a:bodyPr wrap="none" rtlCol="0">
            <a:spAutoFit/>
          </a:bodyPr>
          <a:lstStyle/>
          <a:p>
            <a:r>
              <a:rPr lang="en-US" sz="3600" dirty="0" smtClean="0">
                <a:solidFill>
                  <a:srgbClr val="FF0000"/>
                </a:solidFill>
              </a:rPr>
              <a:t>ZONE 1</a:t>
            </a:r>
            <a:endParaRPr lang="en-US" sz="3600" dirty="0">
              <a:solidFill>
                <a:srgbClr val="FF0000"/>
              </a:solidFill>
            </a:endParaRPr>
          </a:p>
        </p:txBody>
      </p:sp>
    </p:spTree>
    <p:custDataLst>
      <p:tags r:id="rId1"/>
    </p:custDataLst>
    <p:extLst>
      <p:ext uri="{BB962C8B-B14F-4D97-AF65-F5344CB8AC3E}">
        <p14:creationId xmlns:p14="http://schemas.microsoft.com/office/powerpoint/2010/main" val="85727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763000" cy="1143000"/>
          </a:xfrm>
        </p:spPr>
        <p:txBody>
          <a:bodyPr>
            <a:normAutofit fontScale="90000"/>
          </a:bodyPr>
          <a:lstStyle/>
          <a:p>
            <a:r>
              <a:rPr lang="en-US" dirty="0" smtClean="0"/>
              <a:t>Zone 1 Restaurant &amp; Bar Area Equipment</a:t>
            </a:r>
            <a:endParaRPr lang="en-US" dirty="0"/>
          </a:p>
        </p:txBody>
      </p:sp>
      <p:sp>
        <p:nvSpPr>
          <p:cNvPr id="3" name="Content Placeholder 2"/>
          <p:cNvSpPr>
            <a:spLocks noGrp="1"/>
          </p:cNvSpPr>
          <p:nvPr>
            <p:ph idx="1"/>
          </p:nvPr>
        </p:nvSpPr>
        <p:spPr>
          <a:xfrm>
            <a:off x="304800" y="1600200"/>
            <a:ext cx="8534400" cy="4525963"/>
          </a:xfrm>
        </p:spPr>
        <p:txBody>
          <a:bodyPr>
            <a:normAutofit lnSpcReduction="10000"/>
          </a:bodyPr>
          <a:lstStyle/>
          <a:p>
            <a:pPr marL="0" indent="0">
              <a:buNone/>
            </a:pPr>
            <a:r>
              <a:rPr lang="en-US" dirty="0" smtClean="0">
                <a:solidFill>
                  <a:srgbClr val="FFFF00"/>
                </a:solidFill>
              </a:rPr>
              <a:t>For Maria’s Restaurant, the </a:t>
            </a:r>
            <a:r>
              <a:rPr lang="en-US" dirty="0">
                <a:solidFill>
                  <a:srgbClr val="FFFF00"/>
                </a:solidFill>
              </a:rPr>
              <a:t>Restaurant </a:t>
            </a:r>
            <a:r>
              <a:rPr lang="en-US" dirty="0" smtClean="0">
                <a:solidFill>
                  <a:srgbClr val="FFFF00"/>
                </a:solidFill>
              </a:rPr>
              <a:t>and Bar area equipment’s total Btuh value is: 22,186 Btuh</a:t>
            </a:r>
            <a:endParaRPr lang="en-US" dirty="0">
              <a:solidFill>
                <a:srgbClr val="FFFF00"/>
              </a:solidFill>
            </a:endParaRPr>
          </a:p>
          <a:p>
            <a:pPr marL="0" indent="0">
              <a:buNone/>
            </a:pPr>
            <a:endParaRPr lang="en-US" dirty="0" smtClean="0">
              <a:solidFill>
                <a:srgbClr val="FFFF00"/>
              </a:solidFill>
            </a:endParaRPr>
          </a:p>
          <a:p>
            <a:pPr marL="0" indent="0">
              <a:buNone/>
            </a:pPr>
            <a:r>
              <a:rPr lang="en-US" dirty="0" smtClean="0">
                <a:solidFill>
                  <a:srgbClr val="FFFF00"/>
                </a:solidFill>
              </a:rPr>
              <a:t>The following presentation shows how the total Btuh was calculated for each piece of equipment shown on the drawing, and then added to some small appliances and restaurant equipment not shown on the drawing Maria has specified electrical circuits for. </a:t>
            </a:r>
            <a:endParaRPr lang="en-US" dirty="0">
              <a:solidFill>
                <a:srgbClr val="FFFF00"/>
              </a:solidFill>
            </a:endParaRPr>
          </a:p>
        </p:txBody>
      </p:sp>
    </p:spTree>
    <p:custDataLst>
      <p:tags r:id="rId1"/>
    </p:custDataLst>
    <p:extLst>
      <p:ext uri="{BB962C8B-B14F-4D97-AF65-F5344CB8AC3E}">
        <p14:creationId xmlns:p14="http://schemas.microsoft.com/office/powerpoint/2010/main" val="2699446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Refrigerator</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62" y="1564272"/>
            <a:ext cx="4302800" cy="4302800"/>
          </a:xfrm>
          <a:prstGeom prst="rect">
            <a:avLst/>
          </a:prstGeom>
        </p:spPr>
      </p:pic>
      <p:pic>
        <p:nvPicPr>
          <p:cNvPr id="6" name="Picture 5"/>
          <p:cNvPicPr>
            <a:picLocks noChangeAspect="1"/>
          </p:cNvPicPr>
          <p:nvPr/>
        </p:nvPicPr>
        <p:blipFill>
          <a:blip r:embed="rId4"/>
          <a:stretch>
            <a:fillRect/>
          </a:stretch>
        </p:blipFill>
        <p:spPr>
          <a:xfrm>
            <a:off x="4317453" y="1676400"/>
            <a:ext cx="4636477" cy="3207626"/>
          </a:xfrm>
          <a:prstGeom prst="rect">
            <a:avLst/>
          </a:prstGeom>
        </p:spPr>
      </p:pic>
      <p:sp>
        <p:nvSpPr>
          <p:cNvPr id="7" name="TextBox 6"/>
          <p:cNvSpPr txBox="1"/>
          <p:nvPr/>
        </p:nvSpPr>
        <p:spPr>
          <a:xfrm>
            <a:off x="96614" y="3228824"/>
            <a:ext cx="8989127" cy="2554545"/>
          </a:xfrm>
          <a:prstGeom prst="rect">
            <a:avLst/>
          </a:prstGeom>
          <a:solidFill>
            <a:schemeClr val="tx1"/>
          </a:solidFill>
          <a:ln>
            <a:noFill/>
          </a:ln>
        </p:spPr>
        <p:txBody>
          <a:bodyPr wrap="none" rtlCol="0">
            <a:spAutoFit/>
          </a:bodyPr>
          <a:lstStyle/>
          <a:p>
            <a:r>
              <a:rPr lang="en-US" sz="3200" dirty="0" smtClean="0">
                <a:solidFill>
                  <a:srgbClr val="FF0000"/>
                </a:solidFill>
              </a:rPr>
              <a:t>Manual N Table 6E</a:t>
            </a:r>
          </a:p>
          <a:p>
            <a:r>
              <a:rPr lang="en-US" sz="3200" dirty="0" smtClean="0">
                <a:solidFill>
                  <a:srgbClr val="FF0000"/>
                </a:solidFill>
              </a:rPr>
              <a:t>Refrigerator 5 to 25 Cu. ft</a:t>
            </a:r>
            <a:r>
              <a:rPr lang="en-US" sz="3200" dirty="0">
                <a:solidFill>
                  <a:srgbClr val="FF0000"/>
                </a:solidFill>
              </a:rPr>
              <a:t>.</a:t>
            </a:r>
            <a:r>
              <a:rPr lang="en-US" sz="3200" dirty="0" smtClean="0">
                <a:solidFill>
                  <a:srgbClr val="FF0000"/>
                </a:solidFill>
              </a:rPr>
              <a:t> per 10 </a:t>
            </a:r>
            <a:r>
              <a:rPr lang="en-US" sz="3200" dirty="0" err="1" smtClean="0">
                <a:solidFill>
                  <a:srgbClr val="FF0000"/>
                </a:solidFill>
              </a:rPr>
              <a:t>Cuft</a:t>
            </a:r>
            <a:r>
              <a:rPr lang="en-US" sz="3200" dirty="0" smtClean="0">
                <a:solidFill>
                  <a:srgbClr val="FF0000"/>
                </a:solidFill>
              </a:rPr>
              <a:t> of space 1,670</a:t>
            </a:r>
          </a:p>
          <a:p>
            <a:endParaRPr lang="en-US" sz="3200" dirty="0">
              <a:solidFill>
                <a:srgbClr val="FF0000"/>
              </a:solidFill>
            </a:endParaRPr>
          </a:p>
          <a:p>
            <a:r>
              <a:rPr lang="en-US" sz="3200" dirty="0" smtClean="0">
                <a:solidFill>
                  <a:srgbClr val="FF0000"/>
                </a:solidFill>
              </a:rPr>
              <a:t>Rated at 23.8 Cu. ft. </a:t>
            </a:r>
          </a:p>
          <a:p>
            <a:r>
              <a:rPr lang="en-US" sz="3200" dirty="0" smtClean="0">
                <a:solidFill>
                  <a:srgbClr val="FF0000"/>
                </a:solidFill>
              </a:rPr>
              <a:t>23.8 ÷ 10 = 2.38 Thus; 2.38 x 1,670 = 3,975</a:t>
            </a:r>
            <a:endParaRPr lang="en-US" sz="3200" dirty="0">
              <a:solidFill>
                <a:srgbClr val="FF0000"/>
              </a:solidFill>
            </a:endParaRPr>
          </a:p>
        </p:txBody>
      </p:sp>
      <p:sp>
        <p:nvSpPr>
          <p:cNvPr id="3" name="Rectangle 2"/>
          <p:cNvSpPr/>
          <p:nvPr/>
        </p:nvSpPr>
        <p:spPr>
          <a:xfrm>
            <a:off x="4495800" y="2209799"/>
            <a:ext cx="2514600" cy="4572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326" t="26698" r="85819" b="69760"/>
          <a:stretch/>
        </p:blipFill>
        <p:spPr>
          <a:xfrm>
            <a:off x="0" y="2514600"/>
            <a:ext cx="381001" cy="1524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326" t="26698" r="85819" b="69760"/>
          <a:stretch/>
        </p:blipFill>
        <p:spPr>
          <a:xfrm>
            <a:off x="79130" y="2556452"/>
            <a:ext cx="381001" cy="152400"/>
          </a:xfrm>
          <a:prstGeom prst="rect">
            <a:avLst/>
          </a:prstGeom>
        </p:spPr>
      </p:pic>
    </p:spTree>
    <p:custDataLst>
      <p:tags r:id="rId1"/>
    </p:custDataLst>
    <p:extLst>
      <p:ext uri="{BB962C8B-B14F-4D97-AF65-F5344CB8AC3E}">
        <p14:creationId xmlns:p14="http://schemas.microsoft.com/office/powerpoint/2010/main" val="75089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Beer Keg Refrigerator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5429250" cy="5429250"/>
          </a:xfrm>
          <a:prstGeom prst="rect">
            <a:avLst/>
          </a:prstGeom>
        </p:spPr>
      </p:pic>
      <p:pic>
        <p:nvPicPr>
          <p:cNvPr id="4" name="Picture 3"/>
          <p:cNvPicPr>
            <a:picLocks noChangeAspect="1"/>
          </p:cNvPicPr>
          <p:nvPr/>
        </p:nvPicPr>
        <p:blipFill>
          <a:blip r:embed="rId4"/>
          <a:stretch>
            <a:fillRect/>
          </a:stretch>
        </p:blipFill>
        <p:spPr>
          <a:xfrm>
            <a:off x="4989824" y="3808535"/>
            <a:ext cx="4136403" cy="3049465"/>
          </a:xfrm>
          <a:prstGeom prst="rect">
            <a:avLst/>
          </a:prstGeom>
        </p:spPr>
      </p:pic>
      <p:sp>
        <p:nvSpPr>
          <p:cNvPr id="5" name="Rectangle 4"/>
          <p:cNvSpPr/>
          <p:nvPr/>
        </p:nvSpPr>
        <p:spPr>
          <a:xfrm>
            <a:off x="4989824" y="4419600"/>
            <a:ext cx="1487176"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2814" y="1230612"/>
            <a:ext cx="8798371" cy="2554545"/>
          </a:xfrm>
          <a:prstGeom prst="rect">
            <a:avLst/>
          </a:prstGeom>
          <a:solidFill>
            <a:schemeClr val="tx1"/>
          </a:solidFill>
          <a:ln>
            <a:noFill/>
          </a:ln>
        </p:spPr>
        <p:txBody>
          <a:bodyPr wrap="none" rtlCol="0">
            <a:spAutoFit/>
          </a:bodyPr>
          <a:lstStyle/>
          <a:p>
            <a:r>
              <a:rPr lang="en-US" sz="3200" dirty="0" smtClean="0">
                <a:solidFill>
                  <a:srgbClr val="FF0000"/>
                </a:solidFill>
              </a:rPr>
              <a:t>Manual N Table 6E</a:t>
            </a:r>
          </a:p>
          <a:p>
            <a:r>
              <a:rPr lang="en-US" sz="3200" dirty="0" smtClean="0">
                <a:solidFill>
                  <a:srgbClr val="FF0000"/>
                </a:solidFill>
              </a:rPr>
              <a:t>Refrigerator 5 to 25 </a:t>
            </a:r>
            <a:r>
              <a:rPr lang="en-US" sz="3200" dirty="0" err="1" smtClean="0">
                <a:solidFill>
                  <a:srgbClr val="FF0000"/>
                </a:solidFill>
              </a:rPr>
              <a:t>Cuft</a:t>
            </a:r>
            <a:r>
              <a:rPr lang="en-US" sz="3200" dirty="0" smtClean="0">
                <a:solidFill>
                  <a:srgbClr val="FF0000"/>
                </a:solidFill>
              </a:rPr>
              <a:t>: per 10 </a:t>
            </a:r>
            <a:r>
              <a:rPr lang="en-US" sz="3200" dirty="0" err="1" smtClean="0">
                <a:solidFill>
                  <a:srgbClr val="FF0000"/>
                </a:solidFill>
              </a:rPr>
              <a:t>Cuft</a:t>
            </a:r>
            <a:r>
              <a:rPr lang="en-US" sz="3200" dirty="0" smtClean="0">
                <a:solidFill>
                  <a:srgbClr val="FF0000"/>
                </a:solidFill>
              </a:rPr>
              <a:t> of space 1,670</a:t>
            </a:r>
          </a:p>
          <a:p>
            <a:endParaRPr lang="en-US" sz="3200" dirty="0">
              <a:solidFill>
                <a:srgbClr val="FF0000"/>
              </a:solidFill>
            </a:endParaRPr>
          </a:p>
          <a:p>
            <a:r>
              <a:rPr lang="en-US" sz="3200" dirty="0" smtClean="0">
                <a:solidFill>
                  <a:srgbClr val="FF0000"/>
                </a:solidFill>
              </a:rPr>
              <a:t>Rated at 19.8 </a:t>
            </a:r>
            <a:r>
              <a:rPr lang="en-US" sz="3200" dirty="0" err="1" smtClean="0">
                <a:solidFill>
                  <a:srgbClr val="FF0000"/>
                </a:solidFill>
              </a:rPr>
              <a:t>Cuft</a:t>
            </a:r>
            <a:r>
              <a:rPr lang="en-US" sz="3200" dirty="0" smtClean="0">
                <a:solidFill>
                  <a:srgbClr val="FF0000"/>
                </a:solidFill>
              </a:rPr>
              <a:t>; </a:t>
            </a:r>
          </a:p>
          <a:p>
            <a:r>
              <a:rPr lang="en-US" sz="3200" dirty="0" smtClean="0">
                <a:solidFill>
                  <a:srgbClr val="FF0000"/>
                </a:solidFill>
              </a:rPr>
              <a:t>1.98 x 1,670 = 3,307</a:t>
            </a:r>
            <a:endParaRPr lang="en-US" sz="3200" dirty="0">
              <a:solidFill>
                <a:srgbClr val="FF0000"/>
              </a:solidFill>
            </a:endParaRPr>
          </a:p>
        </p:txBody>
      </p:sp>
    </p:spTree>
    <p:custDataLst>
      <p:tags r:id="rId1"/>
    </p:custDataLst>
    <p:extLst>
      <p:ext uri="{BB962C8B-B14F-4D97-AF65-F5344CB8AC3E}">
        <p14:creationId xmlns:p14="http://schemas.microsoft.com/office/powerpoint/2010/main" val="646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Refrigerator Cubic Foot to Btuh 1 </a:t>
            </a:r>
            <a:endParaRPr lang="en-US" dirty="0"/>
          </a:p>
        </p:txBody>
      </p:sp>
      <p:sp>
        <p:nvSpPr>
          <p:cNvPr id="3" name="Content Placeholder 2"/>
          <p:cNvSpPr>
            <a:spLocks noGrp="1"/>
          </p:cNvSpPr>
          <p:nvPr>
            <p:ph idx="1"/>
          </p:nvPr>
        </p:nvSpPr>
        <p:spPr>
          <a:xfrm>
            <a:off x="457200" y="1600201"/>
            <a:ext cx="8229600" cy="3124200"/>
          </a:xfrm>
        </p:spPr>
        <p:txBody>
          <a:bodyPr/>
          <a:lstStyle/>
          <a:p>
            <a:pPr marL="0" indent="0">
              <a:buNone/>
            </a:pPr>
            <a:r>
              <a:rPr lang="en-US" dirty="0" smtClean="0">
                <a:solidFill>
                  <a:srgbClr val="FFFF00"/>
                </a:solidFill>
              </a:rPr>
              <a:t>Find Btuh for a 24 Cu. ft. refrigerator.</a:t>
            </a:r>
          </a:p>
          <a:p>
            <a:pPr marL="0" indent="0">
              <a:buNone/>
            </a:pPr>
            <a:endParaRPr lang="en-US" dirty="0" smtClean="0">
              <a:solidFill>
                <a:srgbClr val="FFFF00"/>
              </a:solidFill>
            </a:endParaRPr>
          </a:p>
          <a:p>
            <a:pPr marL="0" indent="0">
              <a:buNone/>
            </a:pPr>
            <a:r>
              <a:rPr lang="en-US" dirty="0" smtClean="0">
                <a:solidFill>
                  <a:srgbClr val="FFFF00"/>
                </a:solidFill>
              </a:rPr>
              <a:t>Manual </a:t>
            </a:r>
            <a:r>
              <a:rPr lang="en-US" dirty="0">
                <a:solidFill>
                  <a:srgbClr val="FFFF00"/>
                </a:solidFill>
              </a:rPr>
              <a:t>N Table 6E</a:t>
            </a:r>
          </a:p>
          <a:p>
            <a:pPr marL="0" indent="0">
              <a:buNone/>
            </a:pPr>
            <a:r>
              <a:rPr lang="en-US" dirty="0">
                <a:solidFill>
                  <a:srgbClr val="FFFF00"/>
                </a:solidFill>
              </a:rPr>
              <a:t>Refrigerator 5 to 25 </a:t>
            </a:r>
            <a:r>
              <a:rPr lang="en-US" dirty="0" smtClean="0">
                <a:solidFill>
                  <a:srgbClr val="FFFF00"/>
                </a:solidFill>
              </a:rPr>
              <a:t>Cu. ft. </a:t>
            </a:r>
            <a:r>
              <a:rPr lang="en-US" dirty="0">
                <a:solidFill>
                  <a:srgbClr val="FFFF00"/>
                </a:solidFill>
              </a:rPr>
              <a:t>per 10 </a:t>
            </a:r>
            <a:r>
              <a:rPr lang="en-US" dirty="0" smtClean="0">
                <a:solidFill>
                  <a:srgbClr val="FFFF00"/>
                </a:solidFill>
              </a:rPr>
              <a:t>Cu. ft. </a:t>
            </a:r>
            <a:r>
              <a:rPr lang="en-US" dirty="0">
                <a:solidFill>
                  <a:srgbClr val="FFFF00"/>
                </a:solidFill>
              </a:rPr>
              <a:t>of space 1,670</a:t>
            </a:r>
          </a:p>
          <a:p>
            <a:pPr marL="0" indent="0">
              <a:buNone/>
            </a:pPr>
            <a:endParaRPr lang="en-US" dirty="0"/>
          </a:p>
        </p:txBody>
      </p:sp>
      <p:sp>
        <p:nvSpPr>
          <p:cNvPr id="4" name="Content Placeholder 2"/>
          <p:cNvSpPr txBox="1">
            <a:spLocks/>
          </p:cNvSpPr>
          <p:nvPr/>
        </p:nvSpPr>
        <p:spPr>
          <a:xfrm>
            <a:off x="914400" y="4267200"/>
            <a:ext cx="76200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smtClean="0">
              <a:solidFill>
                <a:srgbClr val="FFFF00"/>
              </a:solidFill>
            </a:endParaRPr>
          </a:p>
          <a:p>
            <a:pPr marL="0" indent="0">
              <a:buNone/>
            </a:pPr>
            <a:r>
              <a:rPr lang="en-US" dirty="0">
                <a:solidFill>
                  <a:srgbClr val="FFFF00"/>
                </a:solidFill>
              </a:rPr>
              <a:t>(24 ÷ 10) × 1,670 = 4,008 Btuh</a:t>
            </a:r>
          </a:p>
          <a:p>
            <a:pPr marL="0" indent="0">
              <a:buFont typeface="Arial" pitchFamily="34" charset="0"/>
              <a:buNone/>
            </a:pPr>
            <a:endParaRPr lang="en-US" dirty="0"/>
          </a:p>
        </p:txBody>
      </p:sp>
    </p:spTree>
    <p:custDataLst>
      <p:tags r:id="rId1"/>
    </p:custDataLst>
    <p:extLst>
      <p:ext uri="{BB962C8B-B14F-4D97-AF65-F5344CB8AC3E}">
        <p14:creationId xmlns:p14="http://schemas.microsoft.com/office/powerpoint/2010/main" val="186504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Refrigerator Cubic Foot to Btuh 2 </a:t>
            </a:r>
            <a:endParaRPr lang="en-US" dirty="0"/>
          </a:p>
        </p:txBody>
      </p:sp>
      <p:sp>
        <p:nvSpPr>
          <p:cNvPr id="3" name="Content Placeholder 2"/>
          <p:cNvSpPr>
            <a:spLocks noGrp="1"/>
          </p:cNvSpPr>
          <p:nvPr>
            <p:ph idx="1"/>
          </p:nvPr>
        </p:nvSpPr>
        <p:spPr>
          <a:xfrm>
            <a:off x="457200" y="1600201"/>
            <a:ext cx="8229600" cy="3124200"/>
          </a:xfrm>
        </p:spPr>
        <p:txBody>
          <a:bodyPr/>
          <a:lstStyle/>
          <a:p>
            <a:pPr marL="0" indent="0">
              <a:buNone/>
            </a:pPr>
            <a:r>
              <a:rPr lang="en-US" dirty="0" smtClean="0">
                <a:solidFill>
                  <a:srgbClr val="FFFF00"/>
                </a:solidFill>
              </a:rPr>
              <a:t>Find Btuh for a 24 Cu. ft. refrigerator.</a:t>
            </a:r>
          </a:p>
          <a:p>
            <a:pPr marL="0" indent="0">
              <a:buNone/>
            </a:pPr>
            <a:endParaRPr lang="en-US" dirty="0" smtClean="0">
              <a:solidFill>
                <a:srgbClr val="FFFF00"/>
              </a:solidFill>
            </a:endParaRPr>
          </a:p>
          <a:p>
            <a:pPr marL="0" indent="0">
              <a:buNone/>
            </a:pPr>
            <a:r>
              <a:rPr lang="en-US" dirty="0" smtClean="0">
                <a:solidFill>
                  <a:srgbClr val="FFFF00"/>
                </a:solidFill>
              </a:rPr>
              <a:t>Manual </a:t>
            </a:r>
            <a:r>
              <a:rPr lang="en-US" dirty="0">
                <a:solidFill>
                  <a:srgbClr val="FFFF00"/>
                </a:solidFill>
              </a:rPr>
              <a:t>N Table 6E</a:t>
            </a:r>
          </a:p>
          <a:p>
            <a:pPr marL="0" indent="0">
              <a:buNone/>
            </a:pPr>
            <a:r>
              <a:rPr lang="en-US" dirty="0">
                <a:solidFill>
                  <a:srgbClr val="FFFF00"/>
                </a:solidFill>
              </a:rPr>
              <a:t>Refrigerator 5 to 25 </a:t>
            </a:r>
            <a:r>
              <a:rPr lang="en-US" dirty="0" smtClean="0">
                <a:solidFill>
                  <a:srgbClr val="FFFF00"/>
                </a:solidFill>
              </a:rPr>
              <a:t>Cu. ft. </a:t>
            </a:r>
            <a:r>
              <a:rPr lang="en-US" dirty="0">
                <a:solidFill>
                  <a:srgbClr val="FFFF00"/>
                </a:solidFill>
              </a:rPr>
              <a:t>per 10 </a:t>
            </a:r>
            <a:r>
              <a:rPr lang="en-US" dirty="0" smtClean="0">
                <a:solidFill>
                  <a:srgbClr val="FFFF00"/>
                </a:solidFill>
              </a:rPr>
              <a:t>Cu. ft. </a:t>
            </a:r>
            <a:r>
              <a:rPr lang="en-US" dirty="0">
                <a:solidFill>
                  <a:srgbClr val="FFFF00"/>
                </a:solidFill>
              </a:rPr>
              <a:t>of space 1,670</a:t>
            </a:r>
          </a:p>
          <a:p>
            <a:pPr marL="0" indent="0">
              <a:buNone/>
            </a:pPr>
            <a:endParaRPr lang="en-US" dirty="0"/>
          </a:p>
        </p:txBody>
      </p:sp>
      <p:sp>
        <p:nvSpPr>
          <p:cNvPr id="4" name="Content Placeholder 2"/>
          <p:cNvSpPr txBox="1">
            <a:spLocks/>
          </p:cNvSpPr>
          <p:nvPr/>
        </p:nvSpPr>
        <p:spPr>
          <a:xfrm>
            <a:off x="914400" y="4267200"/>
            <a:ext cx="76200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smtClean="0">
              <a:solidFill>
                <a:srgbClr val="FFFF00"/>
              </a:solidFill>
            </a:endParaRPr>
          </a:p>
          <a:p>
            <a:pPr marL="0" indent="0">
              <a:buNone/>
            </a:pPr>
            <a:r>
              <a:rPr lang="en-US" dirty="0" smtClean="0">
                <a:solidFill>
                  <a:srgbClr val="FFFF00"/>
                </a:solidFill>
              </a:rPr>
              <a:t>(6 </a:t>
            </a:r>
            <a:r>
              <a:rPr lang="en-US" dirty="0">
                <a:solidFill>
                  <a:srgbClr val="FFFF00"/>
                </a:solidFill>
              </a:rPr>
              <a:t>÷ 10) × 1,670 = </a:t>
            </a:r>
            <a:r>
              <a:rPr lang="en-US" dirty="0" smtClean="0">
                <a:solidFill>
                  <a:srgbClr val="FFFF00"/>
                </a:solidFill>
              </a:rPr>
              <a:t>1,002 </a:t>
            </a:r>
            <a:r>
              <a:rPr lang="en-US" dirty="0">
                <a:solidFill>
                  <a:srgbClr val="FFFF00"/>
                </a:solidFill>
              </a:rPr>
              <a:t>Btuh</a:t>
            </a:r>
          </a:p>
          <a:p>
            <a:pPr marL="0" indent="0">
              <a:buFont typeface="Arial" pitchFamily="34" charset="0"/>
              <a:buNone/>
            </a:pPr>
            <a:endParaRPr lang="en-US" dirty="0"/>
          </a:p>
        </p:txBody>
      </p:sp>
    </p:spTree>
    <p:custDataLst>
      <p:tags r:id="rId1"/>
    </p:custDataLst>
    <p:extLst>
      <p:ext uri="{BB962C8B-B14F-4D97-AF65-F5344CB8AC3E}">
        <p14:creationId xmlns:p14="http://schemas.microsoft.com/office/powerpoint/2010/main" val="40531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Icemaker</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377" r="21080" b="683"/>
          <a:stretch/>
        </p:blipFill>
        <p:spPr>
          <a:xfrm>
            <a:off x="228600" y="1219200"/>
            <a:ext cx="3124200" cy="5392185"/>
          </a:xfrm>
          <a:prstGeom prst="rect">
            <a:avLst/>
          </a:prstGeom>
        </p:spPr>
      </p:pic>
      <p:pic>
        <p:nvPicPr>
          <p:cNvPr id="4" name="Picture 3"/>
          <p:cNvPicPr>
            <a:picLocks noChangeAspect="1"/>
          </p:cNvPicPr>
          <p:nvPr/>
        </p:nvPicPr>
        <p:blipFill>
          <a:blip r:embed="rId4"/>
          <a:stretch>
            <a:fillRect/>
          </a:stretch>
        </p:blipFill>
        <p:spPr>
          <a:xfrm>
            <a:off x="3329354" y="1219199"/>
            <a:ext cx="5220260" cy="539218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5061" t="41681" r="37922" b="52705"/>
          <a:stretch/>
        </p:blipFill>
        <p:spPr>
          <a:xfrm>
            <a:off x="2057400" y="3245525"/>
            <a:ext cx="381000" cy="304800"/>
          </a:xfrm>
          <a:prstGeom prst="rect">
            <a:avLst/>
          </a:prstGeom>
        </p:spPr>
      </p:pic>
      <p:sp>
        <p:nvSpPr>
          <p:cNvPr id="7" name="TextBox 6"/>
          <p:cNvSpPr txBox="1"/>
          <p:nvPr/>
        </p:nvSpPr>
        <p:spPr>
          <a:xfrm>
            <a:off x="747346" y="3712345"/>
            <a:ext cx="7649308" cy="2062103"/>
          </a:xfrm>
          <a:prstGeom prst="rect">
            <a:avLst/>
          </a:prstGeom>
          <a:solidFill>
            <a:schemeClr val="tx1"/>
          </a:solidFill>
          <a:ln>
            <a:noFill/>
          </a:ln>
        </p:spPr>
        <p:txBody>
          <a:bodyPr wrap="square" rtlCol="0">
            <a:spAutoFit/>
          </a:bodyPr>
          <a:lstStyle/>
          <a:p>
            <a:r>
              <a:rPr lang="en-US" sz="3200" dirty="0" smtClean="0">
                <a:solidFill>
                  <a:srgbClr val="FF0000"/>
                </a:solidFill>
              </a:rPr>
              <a:t>Manual N Table 6E</a:t>
            </a:r>
          </a:p>
          <a:p>
            <a:r>
              <a:rPr lang="en-US" sz="3200" dirty="0" smtClean="0">
                <a:solidFill>
                  <a:srgbClr val="FF0000"/>
                </a:solidFill>
              </a:rPr>
              <a:t>Ice Maker 110 </a:t>
            </a:r>
            <a:r>
              <a:rPr lang="en-US" sz="3200" dirty="0" err="1" smtClean="0">
                <a:solidFill>
                  <a:srgbClr val="FF0000"/>
                </a:solidFill>
              </a:rPr>
              <a:t>lb</a:t>
            </a:r>
            <a:r>
              <a:rPr lang="en-US" sz="3200" dirty="0" smtClean="0">
                <a:solidFill>
                  <a:srgbClr val="FF0000"/>
                </a:solidFill>
              </a:rPr>
              <a:t> per day sensible no hood; 6,420 Btuh</a:t>
            </a:r>
          </a:p>
          <a:p>
            <a:r>
              <a:rPr lang="en-US" sz="3200" dirty="0" smtClean="0">
                <a:solidFill>
                  <a:srgbClr val="FF0000"/>
                </a:solidFill>
              </a:rPr>
              <a:t>Approximate: 65 ÷ 110 X 6,420 = 3,794 Btuh</a:t>
            </a:r>
          </a:p>
        </p:txBody>
      </p:sp>
      <p:sp>
        <p:nvSpPr>
          <p:cNvPr id="8" name="Rectangle 7"/>
          <p:cNvSpPr/>
          <p:nvPr/>
        </p:nvSpPr>
        <p:spPr>
          <a:xfrm>
            <a:off x="3124200" y="2819399"/>
            <a:ext cx="4495800" cy="426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5350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Conduction, and leakage losses and pressure effects"/>
  <p:tag name="ARTICULATE_META_COURSE_ID" val="2_1_Why_Balance_a_House"/>
  <p:tag name="ARTICULATE_META_NAME_SET" val="True"/>
  <p:tag name="TAG_BACKING_FORM_KEY" val="2294628-c:\users\don\desktop\power points\1.1 energy losses.pptx"/>
  <p:tag name="ARTICULATE_PRESENTER_VERSION" val="7"/>
  <p:tag name="ARTICULATE_USED_PAGE_ORIENTATION" val="1"/>
  <p:tag name="ARTICULATE_USED_PAGE_SIZE" val="1"/>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UDIO_ID" val="316"/>
  <p:tag name="ARTICULATE_AUDIO_RECORDED" val="1"/>
  <p:tag name="ELAPSEDTIME" val="20.1"/>
  <p:tag name="ANNOTATION_COUNT" val="0"/>
  <p:tag name="ARTICULATE_NAV_LEVEL" val="1"/>
  <p:tag name="ARTICULATE_SLIDE_PRESENTER_GUID" val="98bb69f2-8d08-4a0f-b3bb-0c4b682557b7"/>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4049</TotalTime>
  <Words>913</Words>
  <Application>Microsoft Office PowerPoint</Application>
  <PresentationFormat>On-screen Show (4:3)</PresentationFormat>
  <Paragraphs>168</Paragraphs>
  <Slides>22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 Maria’s Restaurant Lesson 17 Appendix A Zone 1 Equipment Loads </vt:lpstr>
      <vt:lpstr>Maria’s Restaurant</vt:lpstr>
      <vt:lpstr>PowerPoint Presentation</vt:lpstr>
      <vt:lpstr>Zone 1 Restaurant &amp; Bar Area Equipment</vt:lpstr>
      <vt:lpstr>Bar Refrigerator</vt:lpstr>
      <vt:lpstr>Beer Keg Refrigerator</vt:lpstr>
      <vt:lpstr>Refrigerator Cubic Foot to Btuh 1 </vt:lpstr>
      <vt:lpstr>Refrigerator Cubic Foot to Btuh 2 </vt:lpstr>
      <vt:lpstr>Bar Icemaker</vt:lpstr>
      <vt:lpstr>2-308 lb Ice Makers/ Drink Servers (Remote Condenser Air Cooled)</vt:lpstr>
      <vt:lpstr>Some Other Small Electronic Equipment </vt:lpstr>
      <vt:lpstr>Watts to Btuh</vt:lpstr>
      <vt:lpstr>Amps &amp; Volts to Watts &amp; Btuh 1</vt:lpstr>
      <vt:lpstr>Amps &amp; Volts to Watts &amp; Btuh 2</vt:lpstr>
      <vt:lpstr>Some Other Small Food Equipment  (Bar Area)</vt:lpstr>
      <vt:lpstr>Total Bar/Entrance Equipment Load (Zone 1)</vt:lpstr>
      <vt:lpstr>Lighting Specifications</vt:lpstr>
      <vt:lpstr>Zone 1 Manual N</vt:lpstr>
      <vt:lpstr>            Internal Loads</vt:lpstr>
      <vt:lpstr>Zone 1 Load Summary</vt:lpstr>
      <vt:lpstr>Zone 1 Load Summary Denver</vt:lpstr>
      <vt:lpstr>Field Notes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cp:lastModifiedBy>
  <cp:revision>477</cp:revision>
  <dcterms:created xsi:type="dcterms:W3CDTF">2013-05-23T13:04:32Z</dcterms:created>
  <dcterms:modified xsi:type="dcterms:W3CDTF">2017-08-23T15:05:01Z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AD20B106-C030-475D-ACDC-FB7460BD7806</vt:lpwstr>
  </property>
  <property fmtid="{D5CDD505-2E9C-101B-9397-08002B2CF9AE}" pid="6" name="ArticulateProjectFull">
    <vt:lpwstr>C:\Users\Don\Desktop\Maria's Restaurant\Zone 1 RestLoad.ppta</vt:lpwstr>
  </property>
</Properties>
</file>