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389" r:id="rId2"/>
    <p:sldId id="372" r:id="rId3"/>
    <p:sldId id="373" r:id="rId4"/>
    <p:sldId id="375" r:id="rId5"/>
    <p:sldId id="385" r:id="rId6"/>
    <p:sldId id="376" r:id="rId7"/>
    <p:sldId id="377" r:id="rId8"/>
    <p:sldId id="378" r:id="rId9"/>
    <p:sldId id="379" r:id="rId10"/>
    <p:sldId id="380" r:id="rId11"/>
    <p:sldId id="390" r:id="rId12"/>
    <p:sldId id="386" r:id="rId13"/>
    <p:sldId id="347" r:id="rId14"/>
    <p:sldId id="371" r:id="rId15"/>
    <p:sldId id="391" r:id="rId16"/>
    <p:sldId id="383" r:id="rId17"/>
    <p:sldId id="381" r:id="rId18"/>
    <p:sldId id="392" r:id="rId19"/>
    <p:sldId id="393" r:id="rId20"/>
    <p:sldId id="394" r:id="rId21"/>
    <p:sldId id="368" r:id="rId22"/>
  </p:sldIdLst>
  <p:sldSz cx="9144000" cy="6858000" type="screen4x3"/>
  <p:notesSz cx="7010400" cy="92964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 showScrollbar="0"/>
    <p:sldAll/>
    <p:penClr>
      <a:prstClr val="red"/>
    </p:penClr>
    <p:extLst>
      <p:ext uri="{F99C55AA-B7CB-42B0-86F8-08522FDF87E8}">
        <p14:browseMode xmlns:p14="http://schemas.microsoft.com/office/powerpoint/2010/main" showStatus="0"/>
      </p:ex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54545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>
      <p:cViewPr varScale="1">
        <p:scale>
          <a:sx n="114" d="100"/>
          <a:sy n="114" d="100"/>
        </p:scale>
        <p:origin x="8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44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09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3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27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64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16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7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57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27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3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0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55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16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5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8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57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86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59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18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3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7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 1 Friction Chart Primer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1.3 Friction Chart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2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838200"/>
            <a:ext cx="433221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Friction Chart can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use the adjusted friction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rate and CFM to select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required duct size: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CFM = 150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Friction Rate = 0.15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7” duct is the size that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m</a:t>
            </a:r>
            <a:r>
              <a:rPr lang="en-US" sz="3200" dirty="0" smtClean="0">
                <a:solidFill>
                  <a:srgbClr val="FFFF00"/>
                </a:solidFill>
              </a:rPr>
              <a:t>eets this requirement 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312420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81800" y="3200400"/>
            <a:ext cx="0" cy="499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981200" y="3124200"/>
            <a:ext cx="76200" cy="2891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732639" y="2819400"/>
            <a:ext cx="1295400" cy="1447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768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838200"/>
            <a:ext cx="433221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Friction Chart can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use the adjusted friction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rate and CFM to select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required duct size: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CFM = 150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Friction Rate = 0.15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7” duct is the size that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m</a:t>
            </a:r>
            <a:r>
              <a:rPr lang="en-US" sz="3200" dirty="0" smtClean="0">
                <a:solidFill>
                  <a:srgbClr val="FFFF00"/>
                </a:solidFill>
              </a:rPr>
              <a:t>eets this requirement 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312420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81800" y="3200400"/>
            <a:ext cx="0" cy="499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981200" y="3124200"/>
            <a:ext cx="76200" cy="2891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732639" y="2819400"/>
            <a:ext cx="1295400" cy="1447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914400" y="304800"/>
            <a:ext cx="832260" cy="28194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080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369381"/>
            <a:ext cx="583031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Is There an easy way to Convert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System </a:t>
            </a:r>
            <a:r>
              <a:rPr lang="en-US" sz="3200" dirty="0">
                <a:solidFill>
                  <a:srgbClr val="FFFF00"/>
                </a:solidFill>
              </a:rPr>
              <a:t>Design </a:t>
            </a:r>
            <a:r>
              <a:rPr lang="en-US" sz="3200" dirty="0" smtClean="0">
                <a:solidFill>
                  <a:srgbClr val="FFFF00"/>
                </a:solidFill>
              </a:rPr>
              <a:t>Pressures for Total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Equivalent Lengths? 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3441409" y="2926904"/>
            <a:ext cx="2362200" cy="2286000"/>
          </a:xfrm>
          <a:prstGeom prst="smileyFac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16501" y="1795681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?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107276">
            <a:off x="5031330" y="1992537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?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625035">
            <a:off x="3695613" y="1951528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?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8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343316"/>
              </p:ext>
            </p:extLst>
          </p:nvPr>
        </p:nvGraphicFramePr>
        <p:xfrm>
          <a:off x="1524000" y="1981200"/>
          <a:ext cx="5913824" cy="4533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3823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</a:tblGrid>
              <a:tr h="28776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Equivalent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Length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Duct (</a:t>
                      </a:r>
                      <a:r>
                        <a:rPr lang="en-US" sz="1100" dirty="0" err="1">
                          <a:effectLst/>
                        </a:rPr>
                        <a:t>ft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PRESSURE DROP IN DUCT (In. of water column)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35-44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55-64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65-74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75-84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85-94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95-104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105-114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115-129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130-149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150-169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170-189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190-214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215-239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240-264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265-289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290-324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325-374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375-424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425-474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475-524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525-574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575-625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766" y="152400"/>
            <a:ext cx="9061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Table for Converting System Design Pressure 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(</a:t>
            </a:r>
            <a:r>
              <a:rPr lang="en-US" sz="3200" dirty="0">
                <a:solidFill>
                  <a:srgbClr val="FFFF00"/>
                </a:solidFill>
              </a:rPr>
              <a:t>total pressure drop in the duct) </a:t>
            </a:r>
            <a:r>
              <a:rPr lang="en-US" sz="3200" dirty="0" smtClean="0">
                <a:solidFill>
                  <a:srgbClr val="FFFF00"/>
                </a:solidFill>
              </a:rPr>
              <a:t>and </a:t>
            </a:r>
            <a:r>
              <a:rPr lang="en-US" sz="3200" dirty="0">
                <a:solidFill>
                  <a:srgbClr val="FFFF00"/>
                </a:solidFill>
              </a:rPr>
              <a:t>Total </a:t>
            </a:r>
            <a:r>
              <a:rPr lang="en-US" sz="3200" dirty="0" smtClean="0">
                <a:solidFill>
                  <a:srgbClr val="FFFF00"/>
                </a:solidFill>
              </a:rPr>
              <a:t>Equivalent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Length </a:t>
            </a:r>
            <a:r>
              <a:rPr lang="en-US" sz="3200" dirty="0">
                <a:solidFill>
                  <a:srgbClr val="FFFF00"/>
                </a:solidFill>
              </a:rPr>
              <a:t>of Duct to Friction </a:t>
            </a:r>
            <a:r>
              <a:rPr lang="en-US" sz="3200" dirty="0" smtClean="0">
                <a:solidFill>
                  <a:srgbClr val="FFFF00"/>
                </a:solidFill>
              </a:rPr>
              <a:t>Loss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9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513270"/>
              </p:ext>
            </p:extLst>
          </p:nvPr>
        </p:nvGraphicFramePr>
        <p:xfrm>
          <a:off x="1524000" y="1981200"/>
          <a:ext cx="5913824" cy="4533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3823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</a:tblGrid>
              <a:tr h="28776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Equivalent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Length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Duct (</a:t>
                      </a:r>
                      <a:r>
                        <a:rPr lang="en-US" sz="1100" dirty="0" err="1">
                          <a:effectLst/>
                        </a:rPr>
                        <a:t>ft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PRESSURE DROP IN DUCT (In. of water column)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35-44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55-64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65-74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75-84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85-94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95-104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105-114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115-129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130-149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150-169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170-189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190-214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215-239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240-264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265-289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290-324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325-374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375-424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425-474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475-524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525-574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575-625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141982"/>
            <a:ext cx="80233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 duct has a SDP of 0.3 in. water column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a TEL of 191 ft.  Find the friction loss using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table below: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49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876165"/>
              </p:ext>
            </p:extLst>
          </p:nvPr>
        </p:nvGraphicFramePr>
        <p:xfrm>
          <a:off x="1524000" y="1981200"/>
          <a:ext cx="5913824" cy="4533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3823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</a:tblGrid>
              <a:tr h="28776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Equivalent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Length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Duct (</a:t>
                      </a:r>
                      <a:r>
                        <a:rPr lang="en-US" sz="1100" dirty="0" err="1">
                          <a:effectLst/>
                        </a:rPr>
                        <a:t>ft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PRESSURE DROP IN DUCT (In. of water column)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35-44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55-64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65-74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75-84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85-94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95-104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105-114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115-129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130-149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150-169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170-189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190-214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215-239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240-264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265-289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290-324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325-374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375-424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425-474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475-524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525-574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575-625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6019800" y="2590800"/>
            <a:ext cx="0" cy="2057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62200" y="4724400"/>
            <a:ext cx="350520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43000" y="141982"/>
            <a:ext cx="81275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 duct has a SDP of 0.3 in. water column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a TEL of 191 ft.  Find the friction loss using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table below: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486400" y="4286250"/>
            <a:ext cx="1066800" cy="876300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7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14680"/>
              </p:ext>
            </p:extLst>
          </p:nvPr>
        </p:nvGraphicFramePr>
        <p:xfrm>
          <a:off x="1524000" y="1981200"/>
          <a:ext cx="5913824" cy="4533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3823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  <a:gridCol w="558889"/>
              </a:tblGrid>
              <a:tr h="28776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Equivalent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Length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Duct (</a:t>
                      </a:r>
                      <a:r>
                        <a:rPr lang="en-US" sz="1100" dirty="0" err="1">
                          <a:effectLst/>
                        </a:rPr>
                        <a:t>ft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PRESSURE DROP IN DUCT (In. of water column)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35-44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55-64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65-74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75-84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85-94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95-104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105-114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115-129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130-149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150-169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170-189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190-214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215-239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240-264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265-289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290-324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325-374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375-424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425-474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475-524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525-574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575-625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6019800" y="2590800"/>
            <a:ext cx="0" cy="2057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62200" y="4724400"/>
            <a:ext cx="350520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43000" y="141982"/>
            <a:ext cx="80233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 duct has a SDP of 0.3 in. water column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a TEL of 191 ft.  Find the friction loss using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table below: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486400" y="4286250"/>
            <a:ext cx="1066800" cy="876300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6400" y="3028433"/>
            <a:ext cx="5514010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Thus, the duct size will be larger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4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910266"/>
              </p:ext>
            </p:extLst>
          </p:nvPr>
        </p:nvGraphicFramePr>
        <p:xfrm>
          <a:off x="1523997" y="1981200"/>
          <a:ext cx="5913827" cy="4533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770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</a:tblGrid>
              <a:tr h="28776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Equivalent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Length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Duct (</a:t>
                      </a:r>
                      <a:r>
                        <a:rPr lang="en-US" sz="1100" dirty="0" err="1">
                          <a:effectLst/>
                        </a:rPr>
                        <a:t>ft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PRESSURE DROP IN DUCT (In. of water column)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35-44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55-64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65-74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75-84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85-94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95-104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105-114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115-129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130-149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150-169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170-189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190-214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215-239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240-264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265-289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290-324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325-374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375-424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425-474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475-524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525-574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575-625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141982"/>
            <a:ext cx="78149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 duct has a SDP of 0.3 in. water column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a TEL of 46 ft.  Find the friction loss using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table below: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5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65394"/>
              </p:ext>
            </p:extLst>
          </p:nvPr>
        </p:nvGraphicFramePr>
        <p:xfrm>
          <a:off x="1523997" y="1981200"/>
          <a:ext cx="5913827" cy="4533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770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</a:tblGrid>
              <a:tr h="28776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Equivalent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Length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Duct (</a:t>
                      </a:r>
                      <a:r>
                        <a:rPr lang="en-US" sz="1100" dirty="0" err="1">
                          <a:effectLst/>
                        </a:rPr>
                        <a:t>ft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PRESSURE DROP IN DUCT (In. of water column)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35-44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55-64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65-74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75-84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85-94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95-104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105-114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115-129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130-149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150-169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170-189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190-214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215-239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240-264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265-289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290-324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325-374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375-424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425-474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475-524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525-574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575-625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6019800" y="2438400"/>
            <a:ext cx="0" cy="304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62200" y="2819400"/>
            <a:ext cx="350520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43000" y="141982"/>
            <a:ext cx="78149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 duct has a SDP of 0.3 in. water column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a TEL of 46 ft.  Find the friction loss using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table below: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486400" y="2286000"/>
            <a:ext cx="1066800" cy="876300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03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611344"/>
              </p:ext>
            </p:extLst>
          </p:nvPr>
        </p:nvGraphicFramePr>
        <p:xfrm>
          <a:off x="1523997" y="1981200"/>
          <a:ext cx="5913827" cy="4533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770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</a:tblGrid>
              <a:tr h="28776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Equivalent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Length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Duct (</a:t>
                      </a:r>
                      <a:r>
                        <a:rPr lang="en-US" sz="1100" dirty="0" err="1">
                          <a:effectLst/>
                        </a:rPr>
                        <a:t>ft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PRESSURE DROP IN DUCT (In. of water column)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35-44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55-64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65-74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75-84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85-94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95-104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105-114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115-129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130-149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150-169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170-189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190-214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215-239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240-264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265-289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290-324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325-374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375-424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425-474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475-524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525-574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575-625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6019800" y="2438400"/>
            <a:ext cx="0" cy="304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62200" y="2819400"/>
            <a:ext cx="350520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43000" y="141982"/>
            <a:ext cx="78149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 duct has a SDP of 0.3 in. water column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a TEL of 46 ft.  Find the friction loss using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table below: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486400" y="2286000"/>
            <a:ext cx="1066800" cy="876300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67911" y="3848100"/>
            <a:ext cx="5769913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Thus, the duct size will be smaller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95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990600"/>
            <a:ext cx="8698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What happens if there are less than 100 </a:t>
            </a:r>
            <a:r>
              <a:rPr lang="en-US" sz="3200" dirty="0" err="1" smtClean="0">
                <a:solidFill>
                  <a:srgbClr val="FFFF00"/>
                </a:solidFill>
              </a:rPr>
              <a:t>ft</a:t>
            </a:r>
            <a:r>
              <a:rPr lang="en-US" sz="3200" dirty="0" smtClean="0">
                <a:solidFill>
                  <a:srgbClr val="FFFF00"/>
                </a:solidFill>
              </a:rPr>
              <a:t> of Duct?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3446631" y="2590800"/>
            <a:ext cx="2362200" cy="2286000"/>
          </a:xfrm>
          <a:prstGeom prst="smileyFac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19600" y="1600200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?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107276">
            <a:off x="5027595" y="1709554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?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625035">
            <a:off x="3798888" y="1709554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?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4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871437"/>
              </p:ext>
            </p:extLst>
          </p:nvPr>
        </p:nvGraphicFramePr>
        <p:xfrm>
          <a:off x="1523997" y="1981200"/>
          <a:ext cx="5913827" cy="4533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770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  <a:gridCol w="573673"/>
              </a:tblGrid>
              <a:tr h="28776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Equivalent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Length of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Duct (</a:t>
                      </a:r>
                      <a:r>
                        <a:rPr lang="en-US" sz="1100" dirty="0" err="1">
                          <a:effectLst/>
                        </a:rPr>
                        <a:t>ft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PRESSURE DROP IN DUCT (In. of water column)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4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35-44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45-54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55-64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65-74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75-84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85-94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95-104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105-114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115-129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130-149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150-169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170-189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190-214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215-239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240-264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265-289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290-324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325-374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375-424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425-474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475-524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525-574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  <a:tr h="174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575-625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49" marR="66549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141982"/>
            <a:ext cx="78149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 duct has a SDP of 0.3 in. water column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a TEL of 46 ft.  Find the friction loss using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table below: 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3997" y="3581400"/>
            <a:ext cx="591382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3997" y="3810000"/>
            <a:ext cx="591382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59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38200"/>
            <a:ext cx="8968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In conclusion: 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T</a:t>
            </a:r>
            <a:r>
              <a:rPr lang="en-US" sz="3200" dirty="0" smtClean="0">
                <a:solidFill>
                  <a:srgbClr val="FFFF00"/>
                </a:solidFill>
              </a:rPr>
              <a:t>he air friction chart is a valuable tool </a:t>
            </a:r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designer can use to make sure the proper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amount of airflow can be delivered through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 duct system when the airflow is balanced.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8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90600"/>
            <a:ext cx="881074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What happens if there are less than 100 ft. of Duct?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i="1" dirty="0" smtClean="0">
                <a:solidFill>
                  <a:srgbClr val="FFFF00"/>
                </a:solidFill>
              </a:rPr>
              <a:t>The duct size will work and the duct system will </a:t>
            </a:r>
          </a:p>
          <a:p>
            <a:r>
              <a:rPr lang="en-US" sz="3200" i="1" dirty="0">
                <a:solidFill>
                  <a:srgbClr val="FFFF00"/>
                </a:solidFill>
              </a:rPr>
              <a:t>o</a:t>
            </a:r>
            <a:r>
              <a:rPr lang="en-US" sz="3200" i="1" dirty="0" smtClean="0">
                <a:solidFill>
                  <a:srgbClr val="FFFF00"/>
                </a:solidFill>
              </a:rPr>
              <a:t>perate efficiently and quietly. </a:t>
            </a:r>
          </a:p>
          <a:p>
            <a:endParaRPr lang="en-US" sz="3200" i="1" dirty="0">
              <a:solidFill>
                <a:srgbClr val="FFFF00"/>
              </a:solidFill>
            </a:endParaRPr>
          </a:p>
          <a:p>
            <a:r>
              <a:rPr lang="en-US" sz="3200" i="1" dirty="0" smtClean="0">
                <a:solidFill>
                  <a:srgbClr val="FFFF00"/>
                </a:solidFill>
              </a:rPr>
              <a:t>However, the formula may be used to decrease </a:t>
            </a:r>
          </a:p>
          <a:p>
            <a:r>
              <a:rPr lang="en-US" sz="3200" i="1" dirty="0" smtClean="0">
                <a:solidFill>
                  <a:srgbClr val="FFFF00"/>
                </a:solidFill>
              </a:rPr>
              <a:t>the size of the duct so the designed total equivalent </a:t>
            </a:r>
          </a:p>
          <a:p>
            <a:r>
              <a:rPr lang="en-US" sz="3200" i="1" dirty="0" smtClean="0">
                <a:solidFill>
                  <a:srgbClr val="FFFF00"/>
                </a:solidFill>
              </a:rPr>
              <a:t>Length is the same throughout the duct system.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4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60" y="949623"/>
            <a:ext cx="89283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What happens if there are more than 100 </a:t>
            </a:r>
            <a:r>
              <a:rPr lang="en-US" sz="3200" dirty="0" err="1">
                <a:solidFill>
                  <a:srgbClr val="FFFF00"/>
                </a:solidFill>
              </a:rPr>
              <a:t>ft</a:t>
            </a:r>
            <a:r>
              <a:rPr lang="en-US" sz="3200" dirty="0">
                <a:solidFill>
                  <a:srgbClr val="FFFF00"/>
                </a:solidFill>
              </a:rPr>
              <a:t> of duct?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1600200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?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3446631" y="2590800"/>
            <a:ext cx="2362200" cy="2286000"/>
          </a:xfrm>
          <a:prstGeom prst="smileyFac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107276">
            <a:off x="5027595" y="1709554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?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625035">
            <a:off x="3798888" y="1709554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?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92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90600"/>
            <a:ext cx="89283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What happens if there are more than 100 </a:t>
            </a:r>
            <a:r>
              <a:rPr lang="en-US" sz="3200" dirty="0" err="1">
                <a:solidFill>
                  <a:srgbClr val="FFFF00"/>
                </a:solidFill>
              </a:rPr>
              <a:t>ft</a:t>
            </a:r>
            <a:r>
              <a:rPr lang="en-US" sz="3200" dirty="0">
                <a:solidFill>
                  <a:srgbClr val="FFFF00"/>
                </a:solidFill>
              </a:rPr>
              <a:t> of duct?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i="1" dirty="0" smtClean="0">
                <a:solidFill>
                  <a:srgbClr val="FFFF00"/>
                </a:solidFill>
              </a:rPr>
              <a:t>The duct size will not work and the duct system will </a:t>
            </a:r>
          </a:p>
          <a:p>
            <a:r>
              <a:rPr lang="en-US" sz="3200" i="1" dirty="0">
                <a:solidFill>
                  <a:srgbClr val="FFFF00"/>
                </a:solidFill>
              </a:rPr>
              <a:t>n</a:t>
            </a:r>
            <a:r>
              <a:rPr lang="en-US" sz="3200" i="1" dirty="0" smtClean="0">
                <a:solidFill>
                  <a:srgbClr val="FFFF00"/>
                </a:solidFill>
              </a:rPr>
              <a:t>ot operate efficiently and quietly.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61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658" y="990600"/>
            <a:ext cx="892834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What happens if there are more than 100 </a:t>
            </a:r>
            <a:r>
              <a:rPr lang="en-US" sz="3200" dirty="0" err="1">
                <a:solidFill>
                  <a:srgbClr val="FFFF00"/>
                </a:solidFill>
              </a:rPr>
              <a:t>ft</a:t>
            </a:r>
            <a:r>
              <a:rPr lang="en-US" sz="3200" dirty="0">
                <a:solidFill>
                  <a:srgbClr val="FFFF00"/>
                </a:solidFill>
              </a:rPr>
              <a:t> of duct?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i="1" dirty="0" smtClean="0">
                <a:solidFill>
                  <a:srgbClr val="FFFF00"/>
                </a:solidFill>
              </a:rPr>
              <a:t>The duct size will not work and the duct system will </a:t>
            </a:r>
          </a:p>
          <a:p>
            <a:r>
              <a:rPr lang="en-US" sz="3200" i="1" dirty="0">
                <a:solidFill>
                  <a:srgbClr val="FFFF00"/>
                </a:solidFill>
              </a:rPr>
              <a:t>n</a:t>
            </a:r>
            <a:r>
              <a:rPr lang="en-US" sz="3200" i="1" dirty="0" smtClean="0">
                <a:solidFill>
                  <a:srgbClr val="FFFF00"/>
                </a:solidFill>
              </a:rPr>
              <a:t>ot operate efficiently and quietly.</a:t>
            </a:r>
          </a:p>
          <a:p>
            <a:endParaRPr lang="en-US" sz="3200" i="1" dirty="0">
              <a:solidFill>
                <a:srgbClr val="FFFF00"/>
              </a:solidFill>
            </a:endParaRPr>
          </a:p>
          <a:p>
            <a:r>
              <a:rPr lang="en-US" sz="3200" i="1" dirty="0" smtClean="0">
                <a:solidFill>
                  <a:srgbClr val="FFFF00"/>
                </a:solidFill>
              </a:rPr>
              <a:t>Formula:</a:t>
            </a:r>
          </a:p>
          <a:p>
            <a:endParaRPr lang="en-US" sz="3200" i="1" dirty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Friction </a:t>
            </a:r>
            <a:r>
              <a:rPr lang="en-US" sz="2800" i="1" dirty="0">
                <a:solidFill>
                  <a:srgbClr val="FFFF00"/>
                </a:solidFill>
              </a:rPr>
              <a:t>L</a:t>
            </a:r>
            <a:r>
              <a:rPr lang="en-US" sz="2800" i="1" dirty="0" smtClean="0">
                <a:solidFill>
                  <a:srgbClr val="FFFF00"/>
                </a:solidFill>
              </a:rPr>
              <a:t>oss = SDP x 100 ÷ TEL of Duct</a:t>
            </a:r>
          </a:p>
          <a:p>
            <a:endParaRPr lang="en-US" sz="2800" i="1" dirty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Where: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SDP = System Design Pressure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TEL = Total Equivalent Length of Duct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97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90600"/>
            <a:ext cx="7756675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Example: For a 150 CFM output, the TEL is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200 ft. and the system design pressure is 0.3,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what would the friction L</a:t>
            </a:r>
            <a:r>
              <a:rPr lang="en-US" sz="3200" dirty="0" smtClean="0">
                <a:solidFill>
                  <a:srgbClr val="FFFF00"/>
                </a:solidFill>
              </a:rPr>
              <a:t>oss be</a:t>
            </a:r>
            <a:r>
              <a:rPr lang="en-US" sz="3200" dirty="0">
                <a:solidFill>
                  <a:srgbClr val="FFFF00"/>
                </a:solidFill>
              </a:rPr>
              <a:t>?</a:t>
            </a:r>
          </a:p>
          <a:p>
            <a:endParaRPr lang="en-US" sz="3200" i="1" dirty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Friction Loss = SDP x 100 ÷ TEL of Duct</a:t>
            </a:r>
          </a:p>
          <a:p>
            <a:endParaRPr lang="en-US" sz="2800" i="1" dirty="0">
              <a:solidFill>
                <a:srgbClr val="FFFF00"/>
              </a:solidFill>
            </a:endParaRPr>
          </a:p>
          <a:p>
            <a:r>
              <a:rPr lang="en-US" sz="2800" i="1" dirty="0">
                <a:solidFill>
                  <a:srgbClr val="FFFF00"/>
                </a:solidFill>
              </a:rPr>
              <a:t>Friction </a:t>
            </a:r>
            <a:r>
              <a:rPr lang="en-US" sz="2800" i="1" dirty="0" smtClean="0">
                <a:solidFill>
                  <a:srgbClr val="FFFF00"/>
                </a:solidFill>
              </a:rPr>
              <a:t>Loss = 0.3 </a:t>
            </a:r>
            <a:r>
              <a:rPr lang="en-US" sz="2800" i="1" dirty="0">
                <a:solidFill>
                  <a:srgbClr val="FFFF00"/>
                </a:solidFill>
              </a:rPr>
              <a:t>x 100 ÷ </a:t>
            </a:r>
            <a:r>
              <a:rPr lang="en-US" sz="2800" i="1" dirty="0" smtClean="0">
                <a:solidFill>
                  <a:srgbClr val="FFFF00"/>
                </a:solidFill>
              </a:rPr>
              <a:t>200 = 0.15</a:t>
            </a:r>
            <a:endParaRPr lang="en-US" sz="2800" i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4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90600"/>
            <a:ext cx="856285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Example: For a 150 CFM output, the TEL is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200 ft. and the system design pressure is 0.3,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what would the friction loss per 100 ft. be?</a:t>
            </a:r>
          </a:p>
          <a:p>
            <a:endParaRPr lang="en-US" sz="3200" i="1" dirty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Friction Loss = SDP x 100 ÷ TEL of Duct</a:t>
            </a:r>
          </a:p>
          <a:p>
            <a:endParaRPr lang="en-US" sz="2800" i="1" dirty="0">
              <a:solidFill>
                <a:srgbClr val="FFFF00"/>
              </a:solidFill>
            </a:endParaRPr>
          </a:p>
          <a:p>
            <a:r>
              <a:rPr lang="en-US" sz="2800" i="1" dirty="0">
                <a:solidFill>
                  <a:srgbClr val="FFFF00"/>
                </a:solidFill>
              </a:rPr>
              <a:t>Friction </a:t>
            </a:r>
            <a:r>
              <a:rPr lang="en-US" sz="2800" i="1" dirty="0" smtClean="0">
                <a:solidFill>
                  <a:srgbClr val="FFFF00"/>
                </a:solidFill>
              </a:rPr>
              <a:t>Loss = 0.3 </a:t>
            </a:r>
            <a:r>
              <a:rPr lang="en-US" sz="2800" i="1" dirty="0">
                <a:solidFill>
                  <a:srgbClr val="FFFF00"/>
                </a:solidFill>
              </a:rPr>
              <a:t>x 100 ÷ </a:t>
            </a:r>
            <a:r>
              <a:rPr lang="en-US" sz="2800" i="1" dirty="0" smtClean="0">
                <a:solidFill>
                  <a:srgbClr val="FFFF00"/>
                </a:solidFill>
              </a:rPr>
              <a:t>200 = 0.15</a:t>
            </a:r>
          </a:p>
          <a:p>
            <a:endParaRPr lang="en-US" sz="2800" i="1" dirty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Thus, to actually allow 150 CFM to pass through,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the duct would have to be designed for a 0.15 friction loss </a:t>
            </a:r>
            <a:endParaRPr lang="en-US" sz="2800" i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9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838200"/>
            <a:ext cx="433221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Friction Chart can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use the adjusted friction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rate and CFM to select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the required duct size: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CFM = 150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Friction Rate = 0.15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312420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81800" y="3200400"/>
            <a:ext cx="0" cy="499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981200" y="3124200"/>
            <a:ext cx="76200" cy="2891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2706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PRESENTER_PREVIEW_MODE" val="0"/>
  <p:tag name="PRESENTER_PREVIEW_START" val="1"/>
  <p:tag name="PLAYERLOGOHEIGHT" val="162"/>
  <p:tag name="PLAYERLOGOWIDTH" val="351"/>
  <p:tag name="LAUNCHINNEWWINDOW" val="0"/>
  <p:tag name="LASTPUBLISHED" val="C:\Users\Craig\Documents\My Articulate Projects\1.1 Static Pressure Measurement\player.html"/>
  <p:tag name="ARTICULATE_META_COURSE_VERSION" val="1.0"/>
  <p:tag name="ARTICULATE_META_COURSE_VERSION_SET" val="True"/>
  <p:tag name="ARTICULATE_SLIDE_COUNT" val="21"/>
  <p:tag name="ARTICULATE_REFERENCE_ID" val="85196fbb-a4e8-4f7b-8f32-c4819d4e3144"/>
  <p:tag name="TAG_BACKING_FORM_KEY" val="4523180-c:\users\don\desktop\duct design basics\lesson 1 friction chart primer 1.3.pptx"/>
  <p:tag name="ARTICULATE_PRESENTER_VERSION" val="7"/>
  <p:tag name="ARTICULATE_PROJECT_OPEN" val="1"/>
  <p:tag name="ARTICULATE_USED_PAGE_ORIENTATION" val="1"/>
  <p:tag name="ARTICULATE_USED_PAGE_SIZE" val="1"/>
  <p:tag name="ARTICULATE_META_DESCRIPTION" val="Friction Chart Size Corrections"/>
  <p:tag name="ARTICULATE_META_COURSE_ID" val="1.1_Static_Pressure_Measurement"/>
  <p:tag name="ARTICULATE_META_NAME_SE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78"/>
  <p:tag name="ARTICULATE_AUDIO_RECORDED" val="1"/>
  <p:tag name="ELAPSEDTIME" val="9.7"/>
  <p:tag name="ANNOTATION_COUNT" val="0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79"/>
  <p:tag name="ARTICULATE_AUDIO_RECORDED" val="1"/>
  <p:tag name="ELAPSEDTIME" val="61.1"/>
  <p:tag name="ANNOTATION_COUNT" val="0"/>
  <p:tag name="ARTICULATE_USED_LAYOU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0"/>
  <p:tag name="ARTICULATE_AUDIO_RECORDED" val="1"/>
  <p:tag name="ELAPSEDTIME" val="23.4"/>
  <p:tag name="ANNOTATION_COUNT" val="0"/>
  <p:tag name="ARTICULATE_USED_LAYOU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0"/>
  <p:tag name="ARTICULATE_AUDIO_RECORDED" val="1"/>
  <p:tag name="ELAPSEDTIME" val="15.1"/>
  <p:tag name="ANNOTATION_COUNT" val="0"/>
  <p:tag name="ARTICULATE_USED_LAYOU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6"/>
  <p:tag name="ARTICULATE_AUDIO_RECORDED" val="1"/>
  <p:tag name="ELAPSEDTIME" val="15.3"/>
  <p:tag name="ANNOTATION_COUNT" val="0"/>
  <p:tag name="ARTICULATE_USED_LAYOU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NNOTATION_TYPE_1" val="0"/>
  <p:tag name="ANNOTATION_START_1" val="60.9"/>
  <p:tag name="ANNOTATION_TOP_1" val="14"/>
  <p:tag name="ANNOTATION_LEFT_1" val="362"/>
  <p:tag name="ANNOTATION_WIDTH_1" val="149"/>
  <p:tag name="ANNOTATION_HEIGHT_1" val="150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UDIO_ID" val="347"/>
  <p:tag name="ARTICULATE_AUDIO_RECORDED" val="1"/>
  <p:tag name="ELAPSEDTIME" val="65.2"/>
  <p:tag name="ANNOTATION_COUNT" val="0"/>
  <p:tag name="ARTICULATE_USED_LAYOU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71"/>
  <p:tag name="ARTICULATE_AUDIO_RECORDED" val="1"/>
  <p:tag name="ELAPSEDTIME" val="16.9"/>
  <p:tag name="ANNOTATION_COUNT" val="0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1"/>
  <p:tag name="ARTICULATE_AUDIO_RECORDED" val="1"/>
  <p:tag name="ELAPSEDTIME" val="15.6"/>
  <p:tag name="ANNOTATION_COUNT" val="0"/>
  <p:tag name="ARTICULATE_USED_LAYOU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3"/>
  <p:tag name="ARTICULATE_AUDIO_RECORDED" val="1"/>
  <p:tag name="ELAPSEDTIME" val="8.3"/>
  <p:tag name="ANNOTATION_COUNT" val="0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1"/>
  <p:tag name="ARTICULATE_AUDIO_RECORDED" val="1"/>
  <p:tag name="ELAPSEDTIME" val="18.9"/>
  <p:tag name="ANNOTATION_COUNT" val="0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389"/>
  <p:tag name="ARTICULATE_AUDIO_RECORDED" val="1"/>
  <p:tag name="ELAPSEDTIME" val="7.1"/>
  <p:tag name="ANNOTATION_COUNT" val="0"/>
  <p:tag name="ARTICULATE_USED_LAYOUT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2"/>
  <p:tag name="ARTICULATE_AUDIO_RECORDED" val="1"/>
  <p:tag name="ELAPSEDTIME" val="28.9"/>
  <p:tag name="ANNOTATION_COUNT" val="0"/>
  <p:tag name="ARTICULATE_USED_LAYOU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3"/>
  <p:tag name="ARTICULATE_AUDIO_RECORDED" val="1"/>
  <p:tag name="ELAPSEDTIME" val="5.3"/>
  <p:tag name="ANNOTATION_COUNT" val="0"/>
  <p:tag name="ARTICULATE_USED_LAYOU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4"/>
  <p:tag name="ARTICULATE_AUDIO_RECORDED" val="1"/>
  <p:tag name="ELAPSEDTIME" val="44.3"/>
  <p:tag name="ANNOTATION_COUNT" val="0"/>
  <p:tag name="ARTICULATE_USED_LAYOU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8"/>
  <p:tag name="ARTICULATE_AUDIO_RECORDED" val="1"/>
  <p:tag name="ELAPSEDTIME" val="12.3"/>
  <p:tag name="ANNOTATION_COUNT" val="0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72"/>
  <p:tag name="ARTICULATE_AUDIO_RECORDED" val="1"/>
  <p:tag name="ELAPSEDTIME" val="19.8"/>
  <p:tag name="ANNOTATION_COUNT" val="0"/>
  <p:tag name="ARTICULATE_USED_LAYOUT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NNOTATION_TYPE_1" val="0"/>
  <p:tag name="ANNOTATION_START_1" val="32.6"/>
  <p:tag name="ANNOTATION_TOP_1" val="610"/>
  <p:tag name="ANNOTATION_LEFT_1" val="429"/>
  <p:tag name="ANNOTATION_WIDTH_1" val="149"/>
  <p:tag name="ANNOTATION_HEIGHT_1" val="150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UDIO_ID" val="373"/>
  <p:tag name="ARTICULATE_AUDIO_RECORDED" val="1"/>
  <p:tag name="ELAPSEDTIME" val="27"/>
  <p:tag name="ANNOTATION_COUNT" val="0"/>
  <p:tag name="ARTICULATE_USED_LAYOU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75"/>
  <p:tag name="ARTICULATE_AUDIO_RECORDED" val="1"/>
  <p:tag name="ELAPSEDTIME" val="13"/>
  <p:tag name="ANNOTATION_COUNT" val="0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5"/>
  <p:tag name="ARTICULATE_AUDIO_RECORDED" val="1"/>
  <p:tag name="ELAPSEDTIME" val="7.1"/>
  <p:tag name="ANNOTATION_COUNT" val="0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76"/>
  <p:tag name="ARTICULATE_AUDIO_RECORDED" val="1"/>
  <p:tag name="ELAPSEDTIME" val="25.6"/>
  <p:tag name="ANNOTATION_COUNT" val="0"/>
  <p:tag name="ARTICULATE_USED_LAYOU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77"/>
  <p:tag name="ARTICULATE_AUDIO_RECORDED" val="1"/>
  <p:tag name="ELAPSEDTIME" val="38.6"/>
  <p:tag name="ANNOTATION_COUNT" val="0"/>
  <p:tag name="ARTICULATE_USED_LAYOUT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2795</TotalTime>
  <Words>2762</Words>
  <Application>Microsoft Office PowerPoint</Application>
  <PresentationFormat>On-screen Show (4:3)</PresentationFormat>
  <Paragraphs>2082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Lesson 1 Friction Chart Primer 1.3 Friction Chart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333</cp:revision>
  <cp:lastPrinted>2013-06-17T20:42:26Z</cp:lastPrinted>
  <dcterms:created xsi:type="dcterms:W3CDTF">2013-05-23T13:04:32Z</dcterms:created>
  <dcterms:modified xsi:type="dcterms:W3CDTF">2016-01-11T19:31:34Z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1.1 Static Pressure Measurement</vt:lpwstr>
  </property>
  <property fmtid="{D5CDD505-2E9C-101B-9397-08002B2CF9AE}" pid="4" name="ArticulateProjectVersion">
    <vt:lpwstr>7</vt:lpwstr>
  </property>
  <property fmtid="{D5CDD505-2E9C-101B-9397-08002B2CF9AE}" pid="5" name="ArticulateGUID">
    <vt:lpwstr>5D8571A9-2C77-4A6C-8DF1-612F4EC4D47E</vt:lpwstr>
  </property>
  <property fmtid="{D5CDD505-2E9C-101B-9397-08002B2CF9AE}" pid="6" name="ArticulateProjectFull">
    <vt:lpwstr>C:\Users\Don\Desktop\Duct Design Basics\Lesson 1 Friction Chart Primer 1.3.ppta</vt:lpwstr>
  </property>
</Properties>
</file>