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30"/>
  </p:notesMasterIdLst>
  <p:sldIdLst>
    <p:sldId id="496" r:id="rId2"/>
    <p:sldId id="512" r:id="rId3"/>
    <p:sldId id="536" r:id="rId4"/>
    <p:sldId id="534" r:id="rId5"/>
    <p:sldId id="535" r:id="rId6"/>
    <p:sldId id="537" r:id="rId7"/>
    <p:sldId id="539" r:id="rId8"/>
    <p:sldId id="540" r:id="rId9"/>
    <p:sldId id="538" r:id="rId10"/>
    <p:sldId id="541" r:id="rId11"/>
    <p:sldId id="542" r:id="rId12"/>
    <p:sldId id="543" r:id="rId13"/>
    <p:sldId id="544" r:id="rId14"/>
    <p:sldId id="561" r:id="rId15"/>
    <p:sldId id="546" r:id="rId16"/>
    <p:sldId id="548" r:id="rId17"/>
    <p:sldId id="551" r:id="rId18"/>
    <p:sldId id="558" r:id="rId19"/>
    <p:sldId id="559" r:id="rId20"/>
    <p:sldId id="549" r:id="rId21"/>
    <p:sldId id="560" r:id="rId22"/>
    <p:sldId id="550" r:id="rId23"/>
    <p:sldId id="552" r:id="rId24"/>
    <p:sldId id="553" r:id="rId25"/>
    <p:sldId id="554" r:id="rId26"/>
    <p:sldId id="555" r:id="rId27"/>
    <p:sldId id="557" r:id="rId28"/>
    <p:sldId id="533"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B33E"/>
    <a:srgbClr val="3F3F3F"/>
    <a:srgbClr val="CC9900"/>
    <a:srgbClr val="D6367B"/>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0" autoAdjust="0"/>
    <p:restoredTop sz="94660"/>
  </p:normalViewPr>
  <p:slideViewPr>
    <p:cSldViewPr>
      <p:cViewPr varScale="1">
        <p:scale>
          <a:sx n="94" d="100"/>
          <a:sy n="94" d="100"/>
        </p:scale>
        <p:origin x="78" y="456"/>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6/7/2019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1662366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10</a:t>
            </a:fld>
            <a:endParaRPr lang="en-US"/>
          </a:p>
        </p:txBody>
      </p:sp>
    </p:spTree>
    <p:extLst>
      <p:ext uri="{BB962C8B-B14F-4D97-AF65-F5344CB8AC3E}">
        <p14:creationId xmlns:p14="http://schemas.microsoft.com/office/powerpoint/2010/main" val="6103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11</a:t>
            </a:fld>
            <a:endParaRPr lang="en-US"/>
          </a:p>
        </p:txBody>
      </p:sp>
    </p:spTree>
    <p:extLst>
      <p:ext uri="{BB962C8B-B14F-4D97-AF65-F5344CB8AC3E}">
        <p14:creationId xmlns:p14="http://schemas.microsoft.com/office/powerpoint/2010/main" val="1343396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12</a:t>
            </a:fld>
            <a:endParaRPr lang="en-US"/>
          </a:p>
        </p:txBody>
      </p:sp>
    </p:spTree>
    <p:extLst>
      <p:ext uri="{BB962C8B-B14F-4D97-AF65-F5344CB8AC3E}">
        <p14:creationId xmlns:p14="http://schemas.microsoft.com/office/powerpoint/2010/main" val="205323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13</a:t>
            </a:fld>
            <a:endParaRPr lang="en-US"/>
          </a:p>
        </p:txBody>
      </p:sp>
    </p:spTree>
    <p:extLst>
      <p:ext uri="{BB962C8B-B14F-4D97-AF65-F5344CB8AC3E}">
        <p14:creationId xmlns:p14="http://schemas.microsoft.com/office/powerpoint/2010/main" val="974560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14</a:t>
            </a:fld>
            <a:endParaRPr lang="en-US"/>
          </a:p>
        </p:txBody>
      </p:sp>
    </p:spTree>
    <p:extLst>
      <p:ext uri="{BB962C8B-B14F-4D97-AF65-F5344CB8AC3E}">
        <p14:creationId xmlns:p14="http://schemas.microsoft.com/office/powerpoint/2010/main" val="34934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15</a:t>
            </a:fld>
            <a:endParaRPr lang="en-US"/>
          </a:p>
        </p:txBody>
      </p:sp>
    </p:spTree>
    <p:extLst>
      <p:ext uri="{BB962C8B-B14F-4D97-AF65-F5344CB8AC3E}">
        <p14:creationId xmlns:p14="http://schemas.microsoft.com/office/powerpoint/2010/main" val="3718656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16</a:t>
            </a:fld>
            <a:endParaRPr lang="en-US"/>
          </a:p>
        </p:txBody>
      </p:sp>
    </p:spTree>
    <p:extLst>
      <p:ext uri="{BB962C8B-B14F-4D97-AF65-F5344CB8AC3E}">
        <p14:creationId xmlns:p14="http://schemas.microsoft.com/office/powerpoint/2010/main" val="919268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17</a:t>
            </a:fld>
            <a:endParaRPr lang="en-US"/>
          </a:p>
        </p:txBody>
      </p:sp>
    </p:spTree>
    <p:extLst>
      <p:ext uri="{BB962C8B-B14F-4D97-AF65-F5344CB8AC3E}">
        <p14:creationId xmlns:p14="http://schemas.microsoft.com/office/powerpoint/2010/main" val="1385864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18</a:t>
            </a:fld>
            <a:endParaRPr lang="en-US"/>
          </a:p>
        </p:txBody>
      </p:sp>
    </p:spTree>
    <p:extLst>
      <p:ext uri="{BB962C8B-B14F-4D97-AF65-F5344CB8AC3E}">
        <p14:creationId xmlns:p14="http://schemas.microsoft.com/office/powerpoint/2010/main" val="2944454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19</a:t>
            </a:fld>
            <a:endParaRPr lang="en-US"/>
          </a:p>
        </p:txBody>
      </p:sp>
    </p:spTree>
    <p:extLst>
      <p:ext uri="{BB962C8B-B14F-4D97-AF65-F5344CB8AC3E}">
        <p14:creationId xmlns:p14="http://schemas.microsoft.com/office/powerpoint/2010/main" val="66639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2</a:t>
            </a:fld>
            <a:endParaRPr lang="en-US"/>
          </a:p>
        </p:txBody>
      </p:sp>
    </p:spTree>
    <p:extLst>
      <p:ext uri="{BB962C8B-B14F-4D97-AF65-F5344CB8AC3E}">
        <p14:creationId xmlns:p14="http://schemas.microsoft.com/office/powerpoint/2010/main" val="2560451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20</a:t>
            </a:fld>
            <a:endParaRPr lang="en-US"/>
          </a:p>
        </p:txBody>
      </p:sp>
    </p:spTree>
    <p:extLst>
      <p:ext uri="{BB962C8B-B14F-4D97-AF65-F5344CB8AC3E}">
        <p14:creationId xmlns:p14="http://schemas.microsoft.com/office/powerpoint/2010/main" val="589327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21</a:t>
            </a:fld>
            <a:endParaRPr lang="en-US"/>
          </a:p>
        </p:txBody>
      </p:sp>
    </p:spTree>
    <p:extLst>
      <p:ext uri="{BB962C8B-B14F-4D97-AF65-F5344CB8AC3E}">
        <p14:creationId xmlns:p14="http://schemas.microsoft.com/office/powerpoint/2010/main" val="1459567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22</a:t>
            </a:fld>
            <a:endParaRPr lang="en-US"/>
          </a:p>
        </p:txBody>
      </p:sp>
    </p:spTree>
    <p:extLst>
      <p:ext uri="{BB962C8B-B14F-4D97-AF65-F5344CB8AC3E}">
        <p14:creationId xmlns:p14="http://schemas.microsoft.com/office/powerpoint/2010/main" val="3288170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23</a:t>
            </a:fld>
            <a:endParaRPr lang="en-US"/>
          </a:p>
        </p:txBody>
      </p:sp>
    </p:spTree>
    <p:extLst>
      <p:ext uri="{BB962C8B-B14F-4D97-AF65-F5344CB8AC3E}">
        <p14:creationId xmlns:p14="http://schemas.microsoft.com/office/powerpoint/2010/main" val="1542478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24</a:t>
            </a:fld>
            <a:endParaRPr lang="en-US"/>
          </a:p>
        </p:txBody>
      </p:sp>
    </p:spTree>
    <p:extLst>
      <p:ext uri="{BB962C8B-B14F-4D97-AF65-F5344CB8AC3E}">
        <p14:creationId xmlns:p14="http://schemas.microsoft.com/office/powerpoint/2010/main" val="3849578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25</a:t>
            </a:fld>
            <a:endParaRPr lang="en-US"/>
          </a:p>
        </p:txBody>
      </p:sp>
    </p:spTree>
    <p:extLst>
      <p:ext uri="{BB962C8B-B14F-4D97-AF65-F5344CB8AC3E}">
        <p14:creationId xmlns:p14="http://schemas.microsoft.com/office/powerpoint/2010/main" val="2228732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26</a:t>
            </a:fld>
            <a:endParaRPr lang="en-US"/>
          </a:p>
        </p:txBody>
      </p:sp>
    </p:spTree>
    <p:extLst>
      <p:ext uri="{BB962C8B-B14F-4D97-AF65-F5344CB8AC3E}">
        <p14:creationId xmlns:p14="http://schemas.microsoft.com/office/powerpoint/2010/main" val="1040633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27</a:t>
            </a:fld>
            <a:endParaRPr lang="en-US"/>
          </a:p>
        </p:txBody>
      </p:sp>
    </p:spTree>
    <p:extLst>
      <p:ext uri="{BB962C8B-B14F-4D97-AF65-F5344CB8AC3E}">
        <p14:creationId xmlns:p14="http://schemas.microsoft.com/office/powerpoint/2010/main" val="456234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28</a:t>
            </a:fld>
            <a:endParaRPr lang="en-US"/>
          </a:p>
        </p:txBody>
      </p:sp>
    </p:spTree>
    <p:extLst>
      <p:ext uri="{BB962C8B-B14F-4D97-AF65-F5344CB8AC3E}">
        <p14:creationId xmlns:p14="http://schemas.microsoft.com/office/powerpoint/2010/main" val="274780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3</a:t>
            </a:fld>
            <a:endParaRPr lang="en-US"/>
          </a:p>
        </p:txBody>
      </p:sp>
    </p:spTree>
    <p:extLst>
      <p:ext uri="{BB962C8B-B14F-4D97-AF65-F5344CB8AC3E}">
        <p14:creationId xmlns:p14="http://schemas.microsoft.com/office/powerpoint/2010/main" val="307799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4</a:t>
            </a:fld>
            <a:endParaRPr lang="en-US"/>
          </a:p>
        </p:txBody>
      </p:sp>
    </p:spTree>
    <p:extLst>
      <p:ext uri="{BB962C8B-B14F-4D97-AF65-F5344CB8AC3E}">
        <p14:creationId xmlns:p14="http://schemas.microsoft.com/office/powerpoint/2010/main" val="106943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5</a:t>
            </a:fld>
            <a:endParaRPr lang="en-US"/>
          </a:p>
        </p:txBody>
      </p:sp>
    </p:spTree>
    <p:extLst>
      <p:ext uri="{BB962C8B-B14F-4D97-AF65-F5344CB8AC3E}">
        <p14:creationId xmlns:p14="http://schemas.microsoft.com/office/powerpoint/2010/main" val="424327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6</a:t>
            </a:fld>
            <a:endParaRPr lang="en-US"/>
          </a:p>
        </p:txBody>
      </p:sp>
    </p:spTree>
    <p:extLst>
      <p:ext uri="{BB962C8B-B14F-4D97-AF65-F5344CB8AC3E}">
        <p14:creationId xmlns:p14="http://schemas.microsoft.com/office/powerpoint/2010/main" val="141410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7</a:t>
            </a:fld>
            <a:endParaRPr lang="en-US"/>
          </a:p>
        </p:txBody>
      </p:sp>
    </p:spTree>
    <p:extLst>
      <p:ext uri="{BB962C8B-B14F-4D97-AF65-F5344CB8AC3E}">
        <p14:creationId xmlns:p14="http://schemas.microsoft.com/office/powerpoint/2010/main" val="3529831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8</a:t>
            </a:fld>
            <a:endParaRPr lang="en-US"/>
          </a:p>
        </p:txBody>
      </p:sp>
    </p:spTree>
    <p:extLst>
      <p:ext uri="{BB962C8B-B14F-4D97-AF65-F5344CB8AC3E}">
        <p14:creationId xmlns:p14="http://schemas.microsoft.com/office/powerpoint/2010/main" val="118556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9</a:t>
            </a:fld>
            <a:endParaRPr lang="en-US"/>
          </a:p>
        </p:txBody>
      </p:sp>
    </p:spTree>
    <p:extLst>
      <p:ext uri="{BB962C8B-B14F-4D97-AF65-F5344CB8AC3E}">
        <p14:creationId xmlns:p14="http://schemas.microsoft.com/office/powerpoint/2010/main" val="281638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AA4F02-61AA-4C81-BD1C-511DDA14D55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AA4F02-61AA-4C81-BD1C-511DDA14D55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AA4F02-61AA-4C81-BD1C-511DDA14D550}"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A4F02-61AA-4C81-BD1C-511DDA14D550}"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6/7/2019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5" Type="http://schemas.microsoft.com/office/2007/relationships/hdphoto" Target="../media/hdphoto1.wdp"/><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9144000" cy="609600"/>
          </a:xfrm>
        </p:spPr>
        <p:txBody>
          <a:bodyPr>
            <a:normAutofit fontScale="90000"/>
          </a:bodyPr>
          <a:lstStyle/>
          <a:p>
            <a:br>
              <a:rPr lang="en-US" dirty="0">
                <a:solidFill>
                  <a:srgbClr val="FF00FF"/>
                </a:solidFill>
              </a:rPr>
            </a:br>
            <a:r>
              <a:rPr lang="en-US" dirty="0">
                <a:solidFill>
                  <a:srgbClr val="FFFF00"/>
                </a:solidFill>
              </a:rPr>
              <a:t>Maria’s Restaurant</a:t>
            </a:r>
            <a:br>
              <a:rPr lang="en-US" dirty="0">
                <a:solidFill>
                  <a:srgbClr val="FF00FF"/>
                </a:solidFill>
              </a:rPr>
            </a:br>
            <a:r>
              <a:rPr lang="en-US" dirty="0">
                <a:solidFill>
                  <a:srgbClr val="FFFF00"/>
                </a:solidFill>
              </a:rPr>
              <a:t>Chapter </a:t>
            </a:r>
            <a:r>
              <a:rPr lang="en-US">
                <a:solidFill>
                  <a:srgbClr val="FFFF00"/>
                </a:solidFill>
              </a:rPr>
              <a:t>3 Section </a:t>
            </a:r>
            <a:r>
              <a:rPr lang="en-US" dirty="0">
                <a:solidFill>
                  <a:srgbClr val="FFFF00"/>
                </a:solidFill>
              </a:rPr>
              <a:t>12</a:t>
            </a:r>
            <a:br>
              <a:rPr lang="en-US" dirty="0">
                <a:solidFill>
                  <a:srgbClr val="FF00FF"/>
                </a:solidFill>
              </a:rPr>
            </a:br>
            <a:br>
              <a:rPr lang="en-US" dirty="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388141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Zone 2 Fittings Supply 90</a:t>
            </a:r>
          </a:p>
        </p:txBody>
      </p:sp>
      <p:pic>
        <p:nvPicPr>
          <p:cNvPr id="4" name="Picture 3"/>
          <p:cNvPicPr>
            <a:picLocks noChangeAspect="1"/>
          </p:cNvPicPr>
          <p:nvPr/>
        </p:nvPicPr>
        <p:blipFill>
          <a:blip r:embed="rId4"/>
          <a:stretch>
            <a:fillRect/>
          </a:stretch>
        </p:blipFill>
        <p:spPr>
          <a:xfrm>
            <a:off x="1125857" y="1261037"/>
            <a:ext cx="6892286" cy="5619086"/>
          </a:xfrm>
          <a:prstGeom prst="rect">
            <a:avLst/>
          </a:prstGeom>
        </p:spPr>
      </p:pic>
      <p:sp>
        <p:nvSpPr>
          <p:cNvPr id="5" name="Oval 4"/>
          <p:cNvSpPr/>
          <p:nvPr/>
        </p:nvSpPr>
        <p:spPr>
          <a:xfrm>
            <a:off x="1981200" y="457200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5431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Zone 2 Fittings Supply 5 Wyes</a:t>
            </a:r>
          </a:p>
        </p:txBody>
      </p:sp>
      <p:pic>
        <p:nvPicPr>
          <p:cNvPr id="4" name="Picture 3"/>
          <p:cNvPicPr>
            <a:picLocks noChangeAspect="1"/>
          </p:cNvPicPr>
          <p:nvPr/>
        </p:nvPicPr>
        <p:blipFill>
          <a:blip r:embed="rId4"/>
          <a:stretch>
            <a:fillRect/>
          </a:stretch>
        </p:blipFill>
        <p:spPr>
          <a:xfrm>
            <a:off x="1125857" y="1261037"/>
            <a:ext cx="6892286" cy="5619086"/>
          </a:xfrm>
          <a:prstGeom prst="rect">
            <a:avLst/>
          </a:prstGeom>
        </p:spPr>
      </p:pic>
      <p:sp>
        <p:nvSpPr>
          <p:cNvPr id="5" name="Oval 4"/>
          <p:cNvSpPr/>
          <p:nvPr/>
        </p:nvSpPr>
        <p:spPr>
          <a:xfrm>
            <a:off x="2895600" y="4724400"/>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09485" y="4800600"/>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51960" y="4800600"/>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778691" y="4801092"/>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02622" y="4800600"/>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1763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 Supply Diffusers &amp; Boxes</a:t>
            </a:r>
          </a:p>
        </p:txBody>
      </p:sp>
      <p:pic>
        <p:nvPicPr>
          <p:cNvPr id="4" name="Picture 3"/>
          <p:cNvPicPr>
            <a:picLocks noChangeAspect="1"/>
          </p:cNvPicPr>
          <p:nvPr/>
        </p:nvPicPr>
        <p:blipFill>
          <a:blip r:embed="rId4"/>
          <a:stretch>
            <a:fillRect/>
          </a:stretch>
        </p:blipFill>
        <p:spPr>
          <a:xfrm>
            <a:off x="1125857" y="1261037"/>
            <a:ext cx="6892286" cy="5619086"/>
          </a:xfrm>
          <a:prstGeom prst="rect">
            <a:avLst/>
          </a:prstGeom>
        </p:spPr>
      </p:pic>
      <p:sp>
        <p:nvSpPr>
          <p:cNvPr id="5" name="Oval 4"/>
          <p:cNvSpPr/>
          <p:nvPr/>
        </p:nvSpPr>
        <p:spPr>
          <a:xfrm>
            <a:off x="2891667" y="5697059"/>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35680" y="4070580"/>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45140" y="5638800"/>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700953" y="4076343"/>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18771" y="5638800"/>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2637442"/>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3922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Manual Q Commercial Low Pressure, Low Velocity Duct System Design</a:t>
            </a:r>
            <a:r>
              <a:rPr lang="en-US" dirty="0"/>
              <a:t> </a:t>
            </a:r>
          </a:p>
        </p:txBody>
      </p:sp>
      <p:pic>
        <p:nvPicPr>
          <p:cNvPr id="4" name="Picture 3" descr="T:\ManualCoversfor Slides\ManualQ.jpg"/>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676400"/>
            <a:ext cx="3962400" cy="4724400"/>
          </a:xfrm>
          <a:prstGeom prst="rect">
            <a:avLst/>
          </a:prstGeom>
          <a:noFill/>
          <a:ln>
            <a:noFill/>
          </a:ln>
        </p:spPr>
      </p:pic>
    </p:spTree>
    <p:custDataLst>
      <p:tags r:id="rId1"/>
    </p:custDataLst>
    <p:extLst>
      <p:ext uri="{BB962C8B-B14F-4D97-AF65-F5344CB8AC3E}">
        <p14:creationId xmlns:p14="http://schemas.microsoft.com/office/powerpoint/2010/main" val="632087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024215" y="2472199"/>
            <a:ext cx="2201198" cy="586248"/>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039885" y="1876733"/>
            <a:ext cx="628650" cy="595466"/>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19732" y="3653913"/>
            <a:ext cx="1205681" cy="248879"/>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52865" y="1876733"/>
            <a:ext cx="2201198" cy="586248"/>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209744" y="2462981"/>
            <a:ext cx="628650" cy="595466"/>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256751" y="3325761"/>
            <a:ext cx="628650" cy="595466"/>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838394" y="2462982"/>
            <a:ext cx="15669" cy="897808"/>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225413" y="3037246"/>
            <a:ext cx="15669" cy="897808"/>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056601" y="3653913"/>
            <a:ext cx="15669" cy="897808"/>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72270" y="3956255"/>
            <a:ext cx="628650" cy="595466"/>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683410" y="3777431"/>
            <a:ext cx="9676" cy="202790"/>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047719" y="4329574"/>
            <a:ext cx="1016717" cy="222147"/>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047719" y="2462982"/>
            <a:ext cx="24658" cy="1866592"/>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72377" y="2472199"/>
            <a:ext cx="996209" cy="1192775"/>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3680179" y="3778353"/>
            <a:ext cx="9676" cy="202790"/>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241082" y="3258472"/>
            <a:ext cx="597312" cy="93098"/>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986800" y="3393049"/>
            <a:ext cx="673820" cy="99092"/>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373356" y="3938969"/>
            <a:ext cx="673820" cy="99092"/>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030542" y="4440648"/>
            <a:ext cx="15797" cy="68626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040804" y="4635373"/>
            <a:ext cx="15797" cy="68626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51548" y="4605184"/>
            <a:ext cx="673820" cy="99092"/>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795867" y="4006954"/>
            <a:ext cx="15797" cy="68626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5113954" y="3457173"/>
            <a:ext cx="153478" cy="172255"/>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4810639" y="3788491"/>
            <a:ext cx="174215" cy="200024"/>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923457" y="3536386"/>
            <a:ext cx="377026" cy="461665"/>
          </a:xfrm>
          <a:prstGeom prst="rect">
            <a:avLst/>
          </a:prstGeom>
          <a:noFill/>
        </p:spPr>
        <p:txBody>
          <a:bodyPr wrap="none" rtlCol="0">
            <a:spAutoFit/>
          </a:bodyPr>
          <a:lstStyle/>
          <a:p>
            <a:r>
              <a:rPr lang="en-US" sz="2400" dirty="0"/>
              <a:t>H</a:t>
            </a:r>
          </a:p>
        </p:txBody>
      </p:sp>
      <p:cxnSp>
        <p:nvCxnSpPr>
          <p:cNvPr id="60" name="Straight Arrow Connector 59"/>
          <p:cNvCxnSpPr/>
          <p:nvPr/>
        </p:nvCxnSpPr>
        <p:spPr>
          <a:xfrm flipH="1" flipV="1">
            <a:off x="2082899" y="4892546"/>
            <a:ext cx="317604" cy="8711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723366" y="5915021"/>
            <a:ext cx="307181" cy="8711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634700" y="5023554"/>
            <a:ext cx="414002" cy="103354"/>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316822" y="4759212"/>
            <a:ext cx="458780" cy="461665"/>
          </a:xfrm>
          <a:prstGeom prst="rect">
            <a:avLst/>
          </a:prstGeom>
          <a:noFill/>
        </p:spPr>
        <p:txBody>
          <a:bodyPr wrap="none" rtlCol="0">
            <a:spAutoFit/>
          </a:bodyPr>
          <a:lstStyle/>
          <a:p>
            <a:r>
              <a:rPr lang="en-US" sz="2400" dirty="0"/>
              <a:t>W</a:t>
            </a:r>
          </a:p>
        </p:txBody>
      </p:sp>
      <p:sp>
        <p:nvSpPr>
          <p:cNvPr id="69" name="TextBox 68"/>
          <p:cNvSpPr txBox="1"/>
          <p:nvPr/>
        </p:nvSpPr>
        <p:spPr>
          <a:xfrm>
            <a:off x="3265504" y="4221357"/>
            <a:ext cx="631904" cy="461665"/>
          </a:xfrm>
          <a:prstGeom prst="rect">
            <a:avLst/>
          </a:prstGeom>
          <a:noFill/>
        </p:spPr>
        <p:txBody>
          <a:bodyPr wrap="none" rtlCol="0">
            <a:spAutoFit/>
          </a:bodyPr>
          <a:lstStyle/>
          <a:p>
            <a:r>
              <a:rPr lang="en-US" sz="2400" dirty="0"/>
              <a:t>90</a:t>
            </a:r>
            <a:r>
              <a:rPr lang="en-US" sz="2400" baseline="30000" dirty="0"/>
              <a:t>O</a:t>
            </a:r>
            <a:endParaRPr lang="en-US" sz="2400" dirty="0"/>
          </a:p>
        </p:txBody>
      </p:sp>
      <p:graphicFrame>
        <p:nvGraphicFramePr>
          <p:cNvPr id="72" name="Table 71"/>
          <p:cNvGraphicFramePr>
            <a:graphicFrameLocks noGrp="1"/>
          </p:cNvGraphicFramePr>
          <p:nvPr>
            <p:extLst>
              <p:ext uri="{D42A27DB-BD31-4B8C-83A1-F6EECF244321}">
                <p14:modId xmlns:p14="http://schemas.microsoft.com/office/powerpoint/2010/main" val="3056060879"/>
              </p:ext>
            </p:extLst>
          </p:nvPr>
        </p:nvGraphicFramePr>
        <p:xfrm>
          <a:off x="3064436" y="857250"/>
          <a:ext cx="6096002" cy="1127760"/>
        </p:xfrm>
        <a:graphic>
          <a:graphicData uri="http://schemas.openxmlformats.org/drawingml/2006/table">
            <a:tbl>
              <a:tblPr firstRow="1" bandRow="1">
                <a:tableStyleId>{5C22544A-7EE6-4342-B048-85BDC9FD1C3A}</a:tableStyleId>
              </a:tblPr>
              <a:tblGrid>
                <a:gridCol w="554182">
                  <a:extLst>
                    <a:ext uri="{9D8B030D-6E8A-4147-A177-3AD203B41FA5}">
                      <a16:colId xmlns:a16="http://schemas.microsoft.com/office/drawing/2014/main" val="20000"/>
                    </a:ext>
                  </a:extLst>
                </a:gridCol>
                <a:gridCol w="554182">
                  <a:extLst>
                    <a:ext uri="{9D8B030D-6E8A-4147-A177-3AD203B41FA5}">
                      <a16:colId xmlns:a16="http://schemas.microsoft.com/office/drawing/2014/main" val="20001"/>
                    </a:ext>
                  </a:extLst>
                </a:gridCol>
                <a:gridCol w="554182">
                  <a:extLst>
                    <a:ext uri="{9D8B030D-6E8A-4147-A177-3AD203B41FA5}">
                      <a16:colId xmlns:a16="http://schemas.microsoft.com/office/drawing/2014/main" val="20002"/>
                    </a:ext>
                  </a:extLst>
                </a:gridCol>
                <a:gridCol w="554182">
                  <a:extLst>
                    <a:ext uri="{9D8B030D-6E8A-4147-A177-3AD203B41FA5}">
                      <a16:colId xmlns:a16="http://schemas.microsoft.com/office/drawing/2014/main" val="20003"/>
                    </a:ext>
                  </a:extLst>
                </a:gridCol>
                <a:gridCol w="554182">
                  <a:extLst>
                    <a:ext uri="{9D8B030D-6E8A-4147-A177-3AD203B41FA5}">
                      <a16:colId xmlns:a16="http://schemas.microsoft.com/office/drawing/2014/main" val="20004"/>
                    </a:ext>
                  </a:extLst>
                </a:gridCol>
                <a:gridCol w="554182">
                  <a:extLst>
                    <a:ext uri="{9D8B030D-6E8A-4147-A177-3AD203B41FA5}">
                      <a16:colId xmlns:a16="http://schemas.microsoft.com/office/drawing/2014/main" val="20005"/>
                    </a:ext>
                  </a:extLst>
                </a:gridCol>
                <a:gridCol w="554182">
                  <a:extLst>
                    <a:ext uri="{9D8B030D-6E8A-4147-A177-3AD203B41FA5}">
                      <a16:colId xmlns:a16="http://schemas.microsoft.com/office/drawing/2014/main" val="20006"/>
                    </a:ext>
                  </a:extLst>
                </a:gridCol>
                <a:gridCol w="554182">
                  <a:extLst>
                    <a:ext uri="{9D8B030D-6E8A-4147-A177-3AD203B41FA5}">
                      <a16:colId xmlns:a16="http://schemas.microsoft.com/office/drawing/2014/main" val="20007"/>
                    </a:ext>
                  </a:extLst>
                </a:gridCol>
                <a:gridCol w="554182">
                  <a:extLst>
                    <a:ext uri="{9D8B030D-6E8A-4147-A177-3AD203B41FA5}">
                      <a16:colId xmlns:a16="http://schemas.microsoft.com/office/drawing/2014/main" val="20008"/>
                    </a:ext>
                  </a:extLst>
                </a:gridCol>
                <a:gridCol w="554182">
                  <a:extLst>
                    <a:ext uri="{9D8B030D-6E8A-4147-A177-3AD203B41FA5}">
                      <a16:colId xmlns:a16="http://schemas.microsoft.com/office/drawing/2014/main" val="20009"/>
                    </a:ext>
                  </a:extLst>
                </a:gridCol>
                <a:gridCol w="554182">
                  <a:extLst>
                    <a:ext uri="{9D8B030D-6E8A-4147-A177-3AD203B41FA5}">
                      <a16:colId xmlns:a16="http://schemas.microsoft.com/office/drawing/2014/main" val="20010"/>
                    </a:ext>
                  </a:extLst>
                </a:gridCol>
              </a:tblGrid>
              <a:tr h="278130">
                <a:tc gridSpan="1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Coefficient C for 90</a:t>
                      </a:r>
                      <a:r>
                        <a:rPr lang="en-US" sz="1400" baseline="30000" dirty="0"/>
                        <a:t>O </a:t>
                      </a:r>
                      <a:r>
                        <a:rPr lang="en-US" sz="1400" baseline="0" dirty="0"/>
                        <a:t>Duct (Bottom Row)</a:t>
                      </a:r>
                    </a:p>
                  </a:txBody>
                  <a:tcPr marL="68580" marR="68580" marT="34290" marB="3429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8130">
                <a:tc gridSpan="1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Height ÷ Width (Top Row)</a:t>
                      </a:r>
                    </a:p>
                  </a:txBody>
                  <a:tcPr marL="68580" marR="68580" marT="34290" marB="3429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8130">
                <a:tc>
                  <a:txBody>
                    <a:bodyPr/>
                    <a:lstStyle/>
                    <a:p>
                      <a:pPr algn="ctr"/>
                      <a:r>
                        <a:rPr lang="en-US" sz="1400" dirty="0"/>
                        <a:t>0.25</a:t>
                      </a:r>
                    </a:p>
                  </a:txBody>
                  <a:tcPr marL="68580" marR="68580" marT="34290" marB="34290" anchor="ctr"/>
                </a:tc>
                <a:tc>
                  <a:txBody>
                    <a:bodyPr/>
                    <a:lstStyle/>
                    <a:p>
                      <a:pPr algn="ctr"/>
                      <a:r>
                        <a:rPr lang="en-US" sz="1400" dirty="0"/>
                        <a:t>0.50</a:t>
                      </a:r>
                    </a:p>
                  </a:txBody>
                  <a:tcPr marL="68580" marR="68580" marT="34290" marB="34290" anchor="ctr"/>
                </a:tc>
                <a:tc>
                  <a:txBody>
                    <a:bodyPr/>
                    <a:lstStyle/>
                    <a:p>
                      <a:pPr algn="ctr"/>
                      <a:r>
                        <a:rPr lang="en-US" sz="1400" dirty="0"/>
                        <a:t>0.75</a:t>
                      </a:r>
                    </a:p>
                  </a:txBody>
                  <a:tcPr marL="68580" marR="68580" marT="34290" marB="34290" anchor="ctr"/>
                </a:tc>
                <a:tc>
                  <a:txBody>
                    <a:bodyPr/>
                    <a:lstStyle/>
                    <a:p>
                      <a:pPr algn="ctr"/>
                      <a:r>
                        <a:rPr lang="en-US" sz="1400" dirty="0"/>
                        <a:t>1.0</a:t>
                      </a:r>
                    </a:p>
                  </a:txBody>
                  <a:tcPr marL="68580" marR="68580" marT="34290" marB="34290" anchor="ctr"/>
                </a:tc>
                <a:tc>
                  <a:txBody>
                    <a:bodyPr/>
                    <a:lstStyle/>
                    <a:p>
                      <a:pPr algn="ctr"/>
                      <a:r>
                        <a:rPr lang="en-US" sz="1400" dirty="0"/>
                        <a:t>1.5</a:t>
                      </a:r>
                    </a:p>
                  </a:txBody>
                  <a:tcPr marL="68580" marR="68580" marT="34290" marB="34290" anchor="ctr"/>
                </a:tc>
                <a:tc>
                  <a:txBody>
                    <a:bodyPr/>
                    <a:lstStyle/>
                    <a:p>
                      <a:pPr algn="ctr"/>
                      <a:r>
                        <a:rPr lang="en-US" sz="1400" dirty="0"/>
                        <a:t>2.0</a:t>
                      </a:r>
                    </a:p>
                  </a:txBody>
                  <a:tcPr marL="68580" marR="68580" marT="34290" marB="34290" anchor="ctr"/>
                </a:tc>
                <a:tc>
                  <a:txBody>
                    <a:bodyPr/>
                    <a:lstStyle/>
                    <a:p>
                      <a:pPr algn="ctr"/>
                      <a:r>
                        <a:rPr lang="en-US" sz="1400" dirty="0"/>
                        <a:t>3.0</a:t>
                      </a:r>
                    </a:p>
                  </a:txBody>
                  <a:tcPr marL="68580" marR="68580" marT="34290" marB="34290" anchor="ctr"/>
                </a:tc>
                <a:tc>
                  <a:txBody>
                    <a:bodyPr/>
                    <a:lstStyle/>
                    <a:p>
                      <a:pPr algn="ctr"/>
                      <a:r>
                        <a:rPr lang="en-US" sz="1400" dirty="0"/>
                        <a:t>4.0</a:t>
                      </a:r>
                    </a:p>
                  </a:txBody>
                  <a:tcPr marL="68580" marR="68580" marT="34290" marB="34290" anchor="ctr"/>
                </a:tc>
                <a:tc>
                  <a:txBody>
                    <a:bodyPr/>
                    <a:lstStyle/>
                    <a:p>
                      <a:pPr algn="ctr"/>
                      <a:r>
                        <a:rPr lang="en-US" sz="1400" dirty="0"/>
                        <a:t>5.0</a:t>
                      </a:r>
                    </a:p>
                  </a:txBody>
                  <a:tcPr marL="68580" marR="68580" marT="34290" marB="34290" anchor="ctr"/>
                </a:tc>
                <a:tc>
                  <a:txBody>
                    <a:bodyPr/>
                    <a:lstStyle/>
                    <a:p>
                      <a:pPr algn="ctr"/>
                      <a:r>
                        <a:rPr lang="en-US" sz="1400" dirty="0"/>
                        <a:t>6.0</a:t>
                      </a:r>
                    </a:p>
                  </a:txBody>
                  <a:tcPr marL="68580" marR="68580" marT="34290" marB="34290" anchor="ctr"/>
                </a:tc>
                <a:tc>
                  <a:txBody>
                    <a:bodyPr/>
                    <a:lstStyle/>
                    <a:p>
                      <a:pPr algn="ctr"/>
                      <a:r>
                        <a:rPr lang="en-US" sz="1400" dirty="0"/>
                        <a:t>8.0</a:t>
                      </a:r>
                    </a:p>
                  </a:txBody>
                  <a:tcPr marL="68580" marR="68580" marT="34290" marB="34290" anchor="ctr"/>
                </a:tc>
                <a:extLst>
                  <a:ext uri="{0D108BD9-81ED-4DB2-BD59-A6C34878D82A}">
                    <a16:rowId xmlns:a16="http://schemas.microsoft.com/office/drawing/2014/main" val="10002"/>
                  </a:ext>
                </a:extLst>
              </a:tr>
              <a:tr h="278130">
                <a:tc>
                  <a:txBody>
                    <a:bodyPr/>
                    <a:lstStyle/>
                    <a:p>
                      <a:pPr algn="ctr"/>
                      <a:r>
                        <a:rPr lang="en-US" sz="1400" dirty="0"/>
                        <a:t>1.3</a:t>
                      </a:r>
                    </a:p>
                  </a:txBody>
                  <a:tcPr marL="68580" marR="68580" marT="34290" marB="34290" anchor="ctr"/>
                </a:tc>
                <a:tc>
                  <a:txBody>
                    <a:bodyPr/>
                    <a:lstStyle/>
                    <a:p>
                      <a:pPr algn="ctr"/>
                      <a:r>
                        <a:rPr lang="en-US" sz="1400" dirty="0"/>
                        <a:t>1.3</a:t>
                      </a:r>
                    </a:p>
                  </a:txBody>
                  <a:tcPr marL="68580" marR="68580" marT="34290" marB="34290" anchor="ctr"/>
                </a:tc>
                <a:tc>
                  <a:txBody>
                    <a:bodyPr/>
                    <a:lstStyle/>
                    <a:p>
                      <a:pPr algn="ctr"/>
                      <a:r>
                        <a:rPr lang="en-US" sz="1400" dirty="0"/>
                        <a:t>1.2</a:t>
                      </a:r>
                    </a:p>
                  </a:txBody>
                  <a:tcPr marL="68580" marR="68580" marT="34290" marB="34290" anchor="ctr"/>
                </a:tc>
                <a:tc>
                  <a:txBody>
                    <a:bodyPr/>
                    <a:lstStyle/>
                    <a:p>
                      <a:pPr algn="ctr"/>
                      <a:r>
                        <a:rPr lang="en-US" sz="1400" dirty="0"/>
                        <a:t>1.2</a:t>
                      </a:r>
                    </a:p>
                  </a:txBody>
                  <a:tcPr marL="68580" marR="68580" marT="34290" marB="34290" anchor="ctr"/>
                </a:tc>
                <a:tc>
                  <a:txBody>
                    <a:bodyPr/>
                    <a:lstStyle/>
                    <a:p>
                      <a:pPr algn="ctr"/>
                      <a:r>
                        <a:rPr lang="en-US" sz="1400" dirty="0"/>
                        <a:t>1.1</a:t>
                      </a:r>
                    </a:p>
                  </a:txBody>
                  <a:tcPr marL="68580" marR="68580" marT="34290" marB="34290" anchor="ctr"/>
                </a:tc>
                <a:tc>
                  <a:txBody>
                    <a:bodyPr/>
                    <a:lstStyle/>
                    <a:p>
                      <a:pPr algn="ctr"/>
                      <a:r>
                        <a:rPr lang="en-US" sz="1400" dirty="0"/>
                        <a:t>1.1</a:t>
                      </a:r>
                    </a:p>
                  </a:txBody>
                  <a:tcPr marL="68580" marR="68580" marT="34290" marB="34290" anchor="ctr"/>
                </a:tc>
                <a:tc>
                  <a:txBody>
                    <a:bodyPr/>
                    <a:lstStyle/>
                    <a:p>
                      <a:pPr algn="ctr"/>
                      <a:r>
                        <a:rPr lang="en-US" sz="1400" dirty="0"/>
                        <a:t>0.98</a:t>
                      </a:r>
                    </a:p>
                  </a:txBody>
                  <a:tcPr marL="68580" marR="68580" marT="34290" marB="34290" anchor="ctr"/>
                </a:tc>
                <a:tc>
                  <a:txBody>
                    <a:bodyPr/>
                    <a:lstStyle/>
                    <a:p>
                      <a:pPr algn="ctr"/>
                      <a:r>
                        <a:rPr lang="en-US" sz="1400" dirty="0"/>
                        <a:t>0.92</a:t>
                      </a:r>
                    </a:p>
                  </a:txBody>
                  <a:tcPr marL="68580" marR="68580" marT="34290" marB="34290" anchor="ctr"/>
                </a:tc>
                <a:tc>
                  <a:txBody>
                    <a:bodyPr/>
                    <a:lstStyle/>
                    <a:p>
                      <a:pPr algn="ctr"/>
                      <a:r>
                        <a:rPr lang="en-US" sz="1400" dirty="0"/>
                        <a:t>0.89</a:t>
                      </a:r>
                    </a:p>
                  </a:txBody>
                  <a:tcPr marL="68580" marR="68580" marT="34290" marB="34290" anchor="ctr"/>
                </a:tc>
                <a:tc>
                  <a:txBody>
                    <a:bodyPr/>
                    <a:lstStyle/>
                    <a:p>
                      <a:pPr algn="ctr"/>
                      <a:r>
                        <a:rPr lang="en-US" sz="1400" dirty="0"/>
                        <a:t>0.85</a:t>
                      </a:r>
                    </a:p>
                  </a:txBody>
                  <a:tcPr marL="68580" marR="68580" marT="34290" marB="34290" anchor="ctr"/>
                </a:tc>
                <a:tc>
                  <a:txBody>
                    <a:bodyPr/>
                    <a:lstStyle/>
                    <a:p>
                      <a:pPr algn="ctr"/>
                      <a:r>
                        <a:rPr lang="en-US" sz="1400" dirty="0"/>
                        <a:t>0.83</a:t>
                      </a:r>
                    </a:p>
                  </a:txBody>
                  <a:tcPr marL="68580" marR="68580" marT="34290" marB="34290" anchor="ctr"/>
                </a:tc>
                <a:extLst>
                  <a:ext uri="{0D108BD9-81ED-4DB2-BD59-A6C34878D82A}">
                    <a16:rowId xmlns:a16="http://schemas.microsoft.com/office/drawing/2014/main" val="10003"/>
                  </a:ext>
                </a:extLst>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1740849009"/>
              </p:ext>
            </p:extLst>
          </p:nvPr>
        </p:nvGraphicFramePr>
        <p:xfrm>
          <a:off x="5852511" y="2688353"/>
          <a:ext cx="2389238" cy="2400300"/>
        </p:xfrm>
        <a:graphic>
          <a:graphicData uri="http://schemas.openxmlformats.org/drawingml/2006/table">
            <a:tbl>
              <a:tblPr firstRow="1" bandRow="1">
                <a:tableStyleId>{5C22544A-7EE6-4342-B048-85BDC9FD1C3A}</a:tableStyleId>
              </a:tblPr>
              <a:tblGrid>
                <a:gridCol w="1050822">
                  <a:extLst>
                    <a:ext uri="{9D8B030D-6E8A-4147-A177-3AD203B41FA5}">
                      <a16:colId xmlns:a16="http://schemas.microsoft.com/office/drawing/2014/main" val="20000"/>
                    </a:ext>
                  </a:extLst>
                </a:gridCol>
                <a:gridCol w="1338416">
                  <a:extLst>
                    <a:ext uri="{9D8B030D-6E8A-4147-A177-3AD203B41FA5}">
                      <a16:colId xmlns:a16="http://schemas.microsoft.com/office/drawing/2014/main" val="20001"/>
                    </a:ext>
                  </a:extLst>
                </a:gridCol>
              </a:tblGrid>
              <a:tr h="480060">
                <a:tc gridSpan="2">
                  <a:txBody>
                    <a:bodyPr/>
                    <a:lstStyle/>
                    <a:p>
                      <a:pPr algn="ctr"/>
                      <a:r>
                        <a:rPr lang="en-US" sz="1400" dirty="0"/>
                        <a:t>Reynolds Number Correction (N)</a:t>
                      </a:r>
                    </a:p>
                  </a:txBody>
                  <a:tcPr marL="68580" marR="68580" marT="34290" marB="34290" anchor="ctr"/>
                </a:tc>
                <a:tc hMerge="1">
                  <a:txBody>
                    <a:bodyPr/>
                    <a:lstStyle/>
                    <a:p>
                      <a:endParaRPr lang="en-US"/>
                    </a:p>
                  </a:txBody>
                  <a:tcPr/>
                </a:tc>
                <a:extLst>
                  <a:ext uri="{0D108BD9-81ED-4DB2-BD59-A6C34878D82A}">
                    <a16:rowId xmlns:a16="http://schemas.microsoft.com/office/drawing/2014/main" val="10000"/>
                  </a:ext>
                </a:extLst>
              </a:tr>
              <a:tr h="278130">
                <a:tc>
                  <a:txBody>
                    <a:bodyPr/>
                    <a:lstStyle/>
                    <a:p>
                      <a:pPr algn="ctr"/>
                      <a:r>
                        <a:rPr lang="en-US" sz="1400" dirty="0"/>
                        <a:t>CFM</a:t>
                      </a:r>
                    </a:p>
                  </a:txBody>
                  <a:tcPr marL="68580" marR="68580" marT="34290" marB="34290" anchor="ctr"/>
                </a:tc>
                <a:tc>
                  <a:txBody>
                    <a:bodyPr/>
                    <a:lstStyle/>
                    <a:p>
                      <a:pPr algn="ctr"/>
                      <a:r>
                        <a:rPr lang="en-US" sz="1400" dirty="0"/>
                        <a:t>N</a:t>
                      </a:r>
                    </a:p>
                  </a:txBody>
                  <a:tcPr marL="68580" marR="68580" marT="34290" marB="34290" anchor="ctr"/>
                </a:tc>
                <a:extLst>
                  <a:ext uri="{0D108BD9-81ED-4DB2-BD59-A6C34878D82A}">
                    <a16:rowId xmlns:a16="http://schemas.microsoft.com/office/drawing/2014/main" val="10001"/>
                  </a:ext>
                </a:extLst>
              </a:tr>
              <a:tr h="278130">
                <a:tc>
                  <a:txBody>
                    <a:bodyPr/>
                    <a:lstStyle/>
                    <a:p>
                      <a:pPr algn="ctr"/>
                      <a:r>
                        <a:rPr lang="en-US" sz="1400" dirty="0"/>
                        <a:t>50</a:t>
                      </a:r>
                      <a:r>
                        <a:rPr lang="en-US" sz="1400" baseline="0" dirty="0"/>
                        <a:t> to </a:t>
                      </a:r>
                      <a:r>
                        <a:rPr lang="en-US" sz="1400" dirty="0"/>
                        <a:t>200</a:t>
                      </a:r>
                    </a:p>
                  </a:txBody>
                  <a:tcPr marL="68580" marR="68580" marT="34290" marB="34290" anchor="ctr"/>
                </a:tc>
                <a:tc>
                  <a:txBody>
                    <a:bodyPr/>
                    <a:lstStyle/>
                    <a:p>
                      <a:pPr algn="ctr"/>
                      <a:r>
                        <a:rPr lang="en-US" sz="1400" dirty="0"/>
                        <a:t>1.25</a:t>
                      </a:r>
                    </a:p>
                  </a:txBody>
                  <a:tcPr marL="68580" marR="68580" marT="34290" marB="34290" anchor="ctr"/>
                </a:tc>
                <a:extLst>
                  <a:ext uri="{0D108BD9-81ED-4DB2-BD59-A6C34878D82A}">
                    <a16:rowId xmlns:a16="http://schemas.microsoft.com/office/drawing/2014/main" val="10002"/>
                  </a:ext>
                </a:extLst>
              </a:tr>
              <a:tr h="278130">
                <a:tc>
                  <a:txBody>
                    <a:bodyPr/>
                    <a:lstStyle/>
                    <a:p>
                      <a:pPr algn="ctr"/>
                      <a:r>
                        <a:rPr lang="en-US" sz="1400" dirty="0"/>
                        <a:t>200 to 350</a:t>
                      </a:r>
                    </a:p>
                  </a:txBody>
                  <a:tcPr marL="68580" marR="68580" marT="34290" marB="34290" anchor="ctr"/>
                </a:tc>
                <a:tc>
                  <a:txBody>
                    <a:bodyPr/>
                    <a:lstStyle/>
                    <a:p>
                      <a:pPr algn="ctr"/>
                      <a:r>
                        <a:rPr lang="en-US" sz="1400" dirty="0"/>
                        <a:t>1.15</a:t>
                      </a:r>
                    </a:p>
                  </a:txBody>
                  <a:tcPr marL="68580" marR="68580" marT="34290" marB="34290" anchor="ctr"/>
                </a:tc>
                <a:extLst>
                  <a:ext uri="{0D108BD9-81ED-4DB2-BD59-A6C34878D82A}">
                    <a16:rowId xmlns:a16="http://schemas.microsoft.com/office/drawing/2014/main" val="10003"/>
                  </a:ext>
                </a:extLst>
              </a:tr>
              <a:tr h="278130">
                <a:tc>
                  <a:txBody>
                    <a:bodyPr/>
                    <a:lstStyle/>
                    <a:p>
                      <a:pPr algn="ctr"/>
                      <a:r>
                        <a:rPr lang="en-US" sz="1400" dirty="0"/>
                        <a:t>350 to 500</a:t>
                      </a:r>
                    </a:p>
                  </a:txBody>
                  <a:tcPr marL="68580" marR="68580" marT="34290" marB="34290" anchor="ctr"/>
                </a:tc>
                <a:tc>
                  <a:txBody>
                    <a:bodyPr/>
                    <a:lstStyle/>
                    <a:p>
                      <a:pPr algn="ctr"/>
                      <a:r>
                        <a:rPr lang="en-US" sz="1400" dirty="0"/>
                        <a:t>1.05</a:t>
                      </a:r>
                    </a:p>
                  </a:txBody>
                  <a:tcPr marL="68580" marR="68580" marT="34290" marB="34290" anchor="ctr"/>
                </a:tc>
                <a:extLst>
                  <a:ext uri="{0D108BD9-81ED-4DB2-BD59-A6C34878D82A}">
                    <a16:rowId xmlns:a16="http://schemas.microsoft.com/office/drawing/2014/main" val="10004"/>
                  </a:ext>
                </a:extLst>
              </a:tr>
              <a:tr h="278130">
                <a:tc>
                  <a:txBody>
                    <a:bodyPr/>
                    <a:lstStyle/>
                    <a:p>
                      <a:pPr algn="ctr"/>
                      <a:r>
                        <a:rPr lang="en-US" sz="1400" dirty="0"/>
                        <a:t>Above</a:t>
                      </a:r>
                      <a:r>
                        <a:rPr lang="en-US" sz="1400" baseline="0" dirty="0"/>
                        <a:t> 500</a:t>
                      </a:r>
                      <a:endParaRPr lang="en-US" sz="1400" dirty="0"/>
                    </a:p>
                  </a:txBody>
                  <a:tcPr marL="68580" marR="68580" marT="34290" marB="34290" anchor="ctr"/>
                </a:tc>
                <a:tc>
                  <a:txBody>
                    <a:bodyPr/>
                    <a:lstStyle/>
                    <a:p>
                      <a:pPr algn="ctr"/>
                      <a:r>
                        <a:rPr lang="en-US" sz="1400" dirty="0"/>
                        <a:t>1.00</a:t>
                      </a:r>
                    </a:p>
                  </a:txBody>
                  <a:tcPr marL="68580" marR="68580" marT="34290" marB="34290" anchor="ctr"/>
                </a:tc>
                <a:extLst>
                  <a:ext uri="{0D108BD9-81ED-4DB2-BD59-A6C34878D82A}">
                    <a16:rowId xmlns:a16="http://schemas.microsoft.com/office/drawing/2014/main" val="10005"/>
                  </a:ext>
                </a:extLst>
              </a:tr>
              <a:tr h="278130">
                <a:tc gridSpan="2">
                  <a:txBody>
                    <a:bodyPr/>
                    <a:lstStyle/>
                    <a:p>
                      <a:pPr algn="ctr"/>
                      <a:r>
                        <a:rPr lang="en-US" sz="1400" dirty="0"/>
                        <a:t>Adjusted loss Coefficient = </a:t>
                      </a:r>
                    </a:p>
                    <a:p>
                      <a:pPr algn="ctr"/>
                      <a:r>
                        <a:rPr lang="en-US" sz="1400" dirty="0"/>
                        <a:t>C ×</a:t>
                      </a:r>
                      <a:r>
                        <a:rPr lang="en-US" sz="1400" baseline="0" dirty="0"/>
                        <a:t> N</a:t>
                      </a:r>
                      <a:endParaRPr lang="en-US" sz="1400" dirty="0"/>
                    </a:p>
                  </a:txBody>
                  <a:tcPr marL="68580" marR="68580" marT="34290" marB="34290" anchor="ctr"/>
                </a:tc>
                <a:tc hMerge="1">
                  <a:txBody>
                    <a:bodyPr/>
                    <a:lstStyle/>
                    <a:p>
                      <a:endParaRPr lang="en-US" dirty="0"/>
                    </a:p>
                  </a:txBody>
                  <a:tcPr/>
                </a:tc>
                <a:extLst>
                  <a:ext uri="{0D108BD9-81ED-4DB2-BD59-A6C34878D82A}">
                    <a16:rowId xmlns:a16="http://schemas.microsoft.com/office/drawing/2014/main" val="10006"/>
                  </a:ext>
                </a:extLst>
              </a:tr>
            </a:tbl>
          </a:graphicData>
        </a:graphic>
      </p:graphicFrame>
      <p:cxnSp>
        <p:nvCxnSpPr>
          <p:cNvPr id="74" name="Straight Connector 73"/>
          <p:cNvCxnSpPr/>
          <p:nvPr/>
        </p:nvCxnSpPr>
        <p:spPr>
          <a:xfrm>
            <a:off x="2666695" y="1881341"/>
            <a:ext cx="2201198" cy="586248"/>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90356" y="951972"/>
            <a:ext cx="2995564" cy="4154984"/>
          </a:xfrm>
          <a:prstGeom prst="rect">
            <a:avLst/>
          </a:prstGeom>
          <a:noFill/>
        </p:spPr>
        <p:txBody>
          <a:bodyPr wrap="none" rtlCol="0">
            <a:spAutoFit/>
          </a:bodyPr>
          <a:lstStyle/>
          <a:p>
            <a:r>
              <a:rPr lang="en-US" sz="2400" dirty="0"/>
              <a:t>90</a:t>
            </a:r>
            <a:r>
              <a:rPr lang="en-US" sz="2400" baseline="30000" dirty="0"/>
              <a:t>O </a:t>
            </a:r>
            <a:r>
              <a:rPr lang="en-US" sz="2400" dirty="0"/>
              <a:t>Rectangular Elbow</a:t>
            </a:r>
          </a:p>
          <a:p>
            <a:r>
              <a:rPr lang="en-US" sz="2400" dirty="0"/>
              <a:t>CFM = 2,400</a:t>
            </a:r>
          </a:p>
          <a:p>
            <a:r>
              <a:rPr lang="en-US" sz="2400" dirty="0"/>
              <a:t>H = 24</a:t>
            </a:r>
          </a:p>
          <a:p>
            <a:r>
              <a:rPr lang="en-US" sz="2400" dirty="0"/>
              <a:t>W = 27</a:t>
            </a:r>
          </a:p>
          <a:p>
            <a:endParaRPr lang="en-US" sz="2400" dirty="0"/>
          </a:p>
          <a:p>
            <a:r>
              <a:rPr lang="en-US" sz="2400" dirty="0"/>
              <a:t>H ÷ W = .8888</a:t>
            </a:r>
          </a:p>
          <a:p>
            <a:endParaRPr lang="en-US" sz="2400" dirty="0"/>
          </a:p>
          <a:p>
            <a:r>
              <a:rPr lang="en-US" sz="2400" dirty="0"/>
              <a:t>CFM ˃ 500</a:t>
            </a:r>
          </a:p>
          <a:p>
            <a:r>
              <a:rPr lang="en-US" sz="2400" dirty="0"/>
              <a:t>So, N = 1</a:t>
            </a:r>
          </a:p>
          <a:p>
            <a:endParaRPr lang="en-US" sz="2400" dirty="0"/>
          </a:p>
          <a:p>
            <a:r>
              <a:rPr lang="en-US" sz="2400" dirty="0"/>
              <a:t>So, C = 1.2</a:t>
            </a:r>
          </a:p>
        </p:txBody>
      </p:sp>
      <p:sp>
        <p:nvSpPr>
          <p:cNvPr id="76" name="Oval 75"/>
          <p:cNvSpPr/>
          <p:nvPr/>
        </p:nvSpPr>
        <p:spPr>
          <a:xfrm>
            <a:off x="4141589" y="1655825"/>
            <a:ext cx="1139503" cy="3617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78" name="Rectangle 77"/>
          <p:cNvSpPr/>
          <p:nvPr/>
        </p:nvSpPr>
        <p:spPr>
          <a:xfrm>
            <a:off x="5852511" y="4291800"/>
            <a:ext cx="2367116" cy="3207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Title 1"/>
          <p:cNvSpPr>
            <a:spLocks noGrp="1"/>
          </p:cNvSpPr>
          <p:nvPr>
            <p:ph type="title"/>
          </p:nvPr>
        </p:nvSpPr>
        <p:spPr>
          <a:xfrm>
            <a:off x="0" y="-145056"/>
            <a:ext cx="9143999" cy="1143000"/>
          </a:xfrm>
        </p:spPr>
        <p:txBody>
          <a:bodyPr>
            <a:normAutofit fontScale="90000"/>
          </a:bodyPr>
          <a:lstStyle/>
          <a:p>
            <a:r>
              <a:rPr lang="en-US" dirty="0"/>
              <a:t>Duct Pressure Drop Calculation </a:t>
            </a:r>
            <a:r>
              <a:rPr lang="en-US" sz="3600" i="1" dirty="0"/>
              <a:t>(Typical 90)</a:t>
            </a:r>
            <a:endParaRPr lang="en-US" dirty="0"/>
          </a:p>
        </p:txBody>
      </p:sp>
      <p:sp>
        <p:nvSpPr>
          <p:cNvPr id="39" name="TextBox 38"/>
          <p:cNvSpPr txBox="1"/>
          <p:nvPr/>
        </p:nvSpPr>
        <p:spPr>
          <a:xfrm>
            <a:off x="693331" y="1793590"/>
            <a:ext cx="7476534" cy="584775"/>
          </a:xfrm>
          <a:prstGeom prst="rect">
            <a:avLst/>
          </a:prstGeom>
          <a:solidFill>
            <a:schemeClr val="accent1">
              <a:lumMod val="75000"/>
            </a:schemeClr>
          </a:solidFill>
        </p:spPr>
        <p:txBody>
          <a:bodyPr wrap="none" rtlCol="0">
            <a:spAutoFit/>
          </a:bodyPr>
          <a:lstStyle/>
          <a:p>
            <a:r>
              <a:rPr lang="en-US" sz="3200" dirty="0"/>
              <a:t>Velocity Pressure = (Velocity ÷ 4005 × ACF)</a:t>
            </a:r>
            <a:r>
              <a:rPr lang="en-US" sz="3200" baseline="30000" dirty="0"/>
              <a:t>2</a:t>
            </a:r>
            <a:r>
              <a:rPr lang="en-US" sz="3200" dirty="0"/>
              <a:t> </a:t>
            </a:r>
          </a:p>
        </p:txBody>
      </p:sp>
      <p:sp>
        <p:nvSpPr>
          <p:cNvPr id="40" name="TextBox 39"/>
          <p:cNvSpPr txBox="1"/>
          <p:nvPr/>
        </p:nvSpPr>
        <p:spPr>
          <a:xfrm>
            <a:off x="693331" y="2340123"/>
            <a:ext cx="7886326" cy="584775"/>
          </a:xfrm>
          <a:prstGeom prst="rect">
            <a:avLst/>
          </a:prstGeom>
          <a:solidFill>
            <a:schemeClr val="accent1">
              <a:lumMod val="75000"/>
            </a:schemeClr>
          </a:solidFill>
        </p:spPr>
        <p:txBody>
          <a:bodyPr wrap="none" rtlCol="0">
            <a:spAutoFit/>
          </a:bodyPr>
          <a:lstStyle/>
          <a:p>
            <a:r>
              <a:rPr lang="en-US" sz="3200" dirty="0"/>
              <a:t>Velocity Pressure = (600 ÷ 4005 × 1)</a:t>
            </a:r>
            <a:r>
              <a:rPr lang="en-US" sz="3200" baseline="30000" dirty="0"/>
              <a:t>2</a:t>
            </a:r>
            <a:r>
              <a:rPr lang="en-US" sz="3200" dirty="0"/>
              <a:t> = 0.0225 </a:t>
            </a:r>
          </a:p>
        </p:txBody>
      </p:sp>
      <p:sp>
        <p:nvSpPr>
          <p:cNvPr id="41" name="TextBox 40"/>
          <p:cNvSpPr txBox="1"/>
          <p:nvPr/>
        </p:nvSpPr>
        <p:spPr>
          <a:xfrm>
            <a:off x="1602491" y="3303258"/>
            <a:ext cx="1935979" cy="1077218"/>
          </a:xfrm>
          <a:prstGeom prst="rect">
            <a:avLst/>
          </a:prstGeom>
          <a:solidFill>
            <a:schemeClr val="accent1">
              <a:lumMod val="75000"/>
            </a:schemeClr>
          </a:solidFill>
        </p:spPr>
        <p:txBody>
          <a:bodyPr wrap="none" rtlCol="0">
            <a:spAutoFit/>
          </a:bodyPr>
          <a:lstStyle/>
          <a:p>
            <a:r>
              <a:rPr lang="en-US" sz="3200" dirty="0"/>
              <a:t>Loss Item</a:t>
            </a:r>
          </a:p>
          <a:p>
            <a:r>
              <a:rPr lang="en-US" sz="3200" dirty="0"/>
              <a:t>Pt = C × Pv</a:t>
            </a:r>
          </a:p>
        </p:txBody>
      </p:sp>
      <p:sp>
        <p:nvSpPr>
          <p:cNvPr id="43" name="TextBox 42"/>
          <p:cNvSpPr txBox="1"/>
          <p:nvPr/>
        </p:nvSpPr>
        <p:spPr>
          <a:xfrm>
            <a:off x="3851943" y="5359027"/>
            <a:ext cx="4314836" cy="584775"/>
          </a:xfrm>
          <a:prstGeom prst="rect">
            <a:avLst/>
          </a:prstGeom>
          <a:solidFill>
            <a:schemeClr val="accent1">
              <a:lumMod val="75000"/>
            </a:schemeClr>
          </a:solidFill>
        </p:spPr>
        <p:txBody>
          <a:bodyPr wrap="none" rtlCol="0">
            <a:spAutoFit/>
          </a:bodyPr>
          <a:lstStyle/>
          <a:p>
            <a:r>
              <a:rPr lang="en-US" sz="3200" dirty="0"/>
              <a:t>Pt = 1.2 × 0.0225 = 0.027</a:t>
            </a:r>
          </a:p>
        </p:txBody>
      </p:sp>
    </p:spTree>
    <p:custDataLst>
      <p:tags r:id="rId1"/>
    </p:custDataLst>
    <p:extLst>
      <p:ext uri="{BB962C8B-B14F-4D97-AF65-F5344CB8AC3E}">
        <p14:creationId xmlns:p14="http://schemas.microsoft.com/office/powerpoint/2010/main" val="211193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animBg="1"/>
      <p:bldP spid="39" grpId="0" animBg="1"/>
      <p:bldP spid="40" grpId="0" animBg="1"/>
      <p:bldP spid="41"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Duct Pressure Drop Calculation</a:t>
            </a:r>
            <a:br>
              <a:rPr lang="en-US" dirty="0">
                <a:solidFill>
                  <a:srgbClr val="FF00FF"/>
                </a:solidFill>
              </a:rPr>
            </a:br>
            <a:r>
              <a:rPr lang="en-US" sz="3600" i="1" dirty="0"/>
              <a:t>(Smooth Radius 3 Vane 90)</a:t>
            </a:r>
          </a:p>
        </p:txBody>
      </p:sp>
      <p:pic>
        <p:nvPicPr>
          <p:cNvPr id="4" name="Picture 3"/>
          <p:cNvPicPr/>
          <p:nvPr/>
        </p:nvPicPr>
        <p:blipFill rotWithShape="1">
          <a:blip r:embed="rId4"/>
          <a:srcRect t="17222"/>
          <a:stretch/>
        </p:blipFill>
        <p:spPr bwMode="auto">
          <a:xfrm>
            <a:off x="770603" y="1524000"/>
            <a:ext cx="7602794" cy="51816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93331" y="2340123"/>
            <a:ext cx="7886326" cy="584775"/>
          </a:xfrm>
          <a:prstGeom prst="rect">
            <a:avLst/>
          </a:prstGeom>
          <a:solidFill>
            <a:schemeClr val="accent1">
              <a:lumMod val="75000"/>
            </a:schemeClr>
          </a:solidFill>
        </p:spPr>
        <p:txBody>
          <a:bodyPr wrap="none" rtlCol="0">
            <a:spAutoFit/>
          </a:bodyPr>
          <a:lstStyle/>
          <a:p>
            <a:r>
              <a:rPr lang="en-US" sz="3200" dirty="0"/>
              <a:t>Velocity Pressure = (600 ÷ 4005 × 1)</a:t>
            </a:r>
            <a:r>
              <a:rPr lang="en-US" sz="3200" baseline="30000" dirty="0"/>
              <a:t>2</a:t>
            </a:r>
            <a:r>
              <a:rPr lang="en-US" sz="3200" dirty="0"/>
              <a:t> = 0.0225 </a:t>
            </a:r>
          </a:p>
        </p:txBody>
      </p:sp>
      <p:sp>
        <p:nvSpPr>
          <p:cNvPr id="6" name="TextBox 5"/>
          <p:cNvSpPr txBox="1"/>
          <p:nvPr/>
        </p:nvSpPr>
        <p:spPr>
          <a:xfrm>
            <a:off x="1602491" y="3303258"/>
            <a:ext cx="1935979" cy="1077218"/>
          </a:xfrm>
          <a:prstGeom prst="rect">
            <a:avLst/>
          </a:prstGeom>
          <a:solidFill>
            <a:schemeClr val="accent1">
              <a:lumMod val="75000"/>
            </a:schemeClr>
          </a:solidFill>
        </p:spPr>
        <p:txBody>
          <a:bodyPr wrap="none" rtlCol="0">
            <a:spAutoFit/>
          </a:bodyPr>
          <a:lstStyle/>
          <a:p>
            <a:r>
              <a:rPr lang="en-US" sz="3200" dirty="0"/>
              <a:t>Loss Item</a:t>
            </a:r>
          </a:p>
          <a:p>
            <a:r>
              <a:rPr lang="en-US" sz="3200" dirty="0"/>
              <a:t>Pt = C × Pv</a:t>
            </a:r>
          </a:p>
        </p:txBody>
      </p:sp>
      <p:sp>
        <p:nvSpPr>
          <p:cNvPr id="7" name="TextBox 6"/>
          <p:cNvSpPr txBox="1"/>
          <p:nvPr/>
        </p:nvSpPr>
        <p:spPr>
          <a:xfrm>
            <a:off x="3255892" y="4958262"/>
            <a:ext cx="5148397" cy="584775"/>
          </a:xfrm>
          <a:prstGeom prst="rect">
            <a:avLst/>
          </a:prstGeom>
          <a:solidFill>
            <a:schemeClr val="accent1">
              <a:lumMod val="75000"/>
            </a:schemeClr>
          </a:solidFill>
        </p:spPr>
        <p:txBody>
          <a:bodyPr wrap="none" rtlCol="0">
            <a:spAutoFit/>
          </a:bodyPr>
          <a:lstStyle/>
          <a:p>
            <a:r>
              <a:rPr lang="en-US" sz="3200" dirty="0"/>
              <a:t>Pt = 0.01 × 0.0225 = 0.000225</a:t>
            </a:r>
          </a:p>
        </p:txBody>
      </p:sp>
    </p:spTree>
    <p:custDataLst>
      <p:tags r:id="rId1"/>
    </p:custDataLst>
    <p:extLst>
      <p:ext uri="{BB962C8B-B14F-4D97-AF65-F5344CB8AC3E}">
        <p14:creationId xmlns:p14="http://schemas.microsoft.com/office/powerpoint/2010/main" val="188110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The C Value Difference Mean?</a:t>
            </a:r>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The Pressure Loss is the Coefficient value C multiplied by the velocity pressure (VP) inside of the duct. </a:t>
            </a:r>
          </a:p>
          <a:p>
            <a:pPr marL="0" indent="0">
              <a:buNone/>
            </a:pPr>
            <a:r>
              <a:rPr lang="en-US" dirty="0">
                <a:solidFill>
                  <a:srgbClr val="FFFF00"/>
                </a:solidFill>
              </a:rPr>
              <a:t>Use a VP of 0.359 as an example, to get a total pressure drop across the 90 fitting as the air flows through it. Thus, for the Smooth radius 3 vane 90 the pressure drop would be:</a:t>
            </a:r>
          </a:p>
          <a:p>
            <a:pPr marL="0" indent="0">
              <a:buNone/>
            </a:pPr>
            <a:r>
              <a:rPr lang="en-US" dirty="0">
                <a:solidFill>
                  <a:srgbClr val="FFFF00"/>
                </a:solidFill>
              </a:rPr>
              <a:t>0.01 × 0.359 = 0.00359</a:t>
            </a:r>
          </a:p>
        </p:txBody>
      </p:sp>
    </p:spTree>
    <p:custDataLst>
      <p:tags r:id="rId1"/>
    </p:custDataLst>
    <p:extLst>
      <p:ext uri="{BB962C8B-B14F-4D97-AF65-F5344CB8AC3E}">
        <p14:creationId xmlns:p14="http://schemas.microsoft.com/office/powerpoint/2010/main" val="400411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Pressure Drop Value for Standard 90?</a:t>
            </a:r>
          </a:p>
        </p:txBody>
      </p:sp>
      <p:sp>
        <p:nvSpPr>
          <p:cNvPr id="3" name="Content Placeholder 2"/>
          <p:cNvSpPr>
            <a:spLocks noGrp="1"/>
          </p:cNvSpPr>
          <p:nvPr>
            <p:ph idx="1"/>
          </p:nvPr>
        </p:nvSpPr>
        <p:spPr/>
        <p:txBody>
          <a:bodyPr>
            <a:normAutofit/>
          </a:bodyPr>
          <a:lstStyle/>
          <a:p>
            <a:pPr marL="0" indent="0">
              <a:buNone/>
            </a:pPr>
            <a:endParaRPr lang="en-US" dirty="0">
              <a:solidFill>
                <a:srgbClr val="FFFF00"/>
              </a:solidFill>
            </a:endParaRPr>
          </a:p>
          <a:p>
            <a:pPr marL="0" indent="0">
              <a:buNone/>
            </a:pPr>
            <a:r>
              <a:rPr lang="en-US" dirty="0">
                <a:solidFill>
                  <a:srgbClr val="FFFF00"/>
                </a:solidFill>
              </a:rPr>
              <a:t>Thus, for the standard square 90 with a C value of 1.2, the pressure drop across the fitting would be:</a:t>
            </a:r>
          </a:p>
          <a:p>
            <a:pPr marL="0" indent="0">
              <a:buNone/>
            </a:pPr>
            <a:r>
              <a:rPr lang="en-US" dirty="0">
                <a:solidFill>
                  <a:srgbClr val="FFFF00"/>
                </a:solidFill>
              </a:rPr>
              <a:t>1.2 × 0.359 = 0.43</a:t>
            </a:r>
          </a:p>
        </p:txBody>
      </p:sp>
    </p:spTree>
    <p:custDataLst>
      <p:tags r:id="rId1"/>
    </p:custDataLst>
    <p:extLst>
      <p:ext uri="{BB962C8B-B14F-4D97-AF65-F5344CB8AC3E}">
        <p14:creationId xmlns:p14="http://schemas.microsoft.com/office/powerpoint/2010/main" val="2900871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Pressure Drop  Question 1</a:t>
            </a:r>
          </a:p>
        </p:txBody>
      </p:sp>
      <p:sp>
        <p:nvSpPr>
          <p:cNvPr id="3" name="Content Placeholder 2"/>
          <p:cNvSpPr>
            <a:spLocks noGrp="1"/>
          </p:cNvSpPr>
          <p:nvPr>
            <p:ph idx="1"/>
          </p:nvPr>
        </p:nvSpPr>
        <p:spPr>
          <a:xfrm>
            <a:off x="897038" y="3992564"/>
            <a:ext cx="5503762" cy="1905000"/>
          </a:xfrm>
        </p:spPr>
        <p:txBody>
          <a:bodyPr>
            <a:normAutofit/>
          </a:bodyPr>
          <a:lstStyle/>
          <a:p>
            <a:pPr marL="0" indent="0">
              <a:buNone/>
            </a:pPr>
            <a:r>
              <a:rPr lang="en-US" dirty="0">
                <a:solidFill>
                  <a:srgbClr val="FFFF00"/>
                </a:solidFill>
              </a:rPr>
              <a:t>1.15 × 0.14536 = 0.167164</a:t>
            </a:r>
          </a:p>
        </p:txBody>
      </p:sp>
      <p:sp>
        <p:nvSpPr>
          <p:cNvPr id="4" name="Content Placeholder 2"/>
          <p:cNvSpPr txBox="1">
            <a:spLocks/>
          </p:cNvSpPr>
          <p:nvPr/>
        </p:nvSpPr>
        <p:spPr>
          <a:xfrm>
            <a:off x="609600" y="1752601"/>
            <a:ext cx="82296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solidFill>
                  <a:srgbClr val="FFFF00"/>
                </a:solidFill>
              </a:rPr>
              <a:t>Use a VP of 0.14536 to get a total pressure drop across the standard square 90 fitting that has a C value of 1.15 as the air flows through it.</a:t>
            </a:r>
          </a:p>
          <a:p>
            <a:endParaRPr lang="en-US" dirty="0"/>
          </a:p>
        </p:txBody>
      </p:sp>
    </p:spTree>
    <p:custDataLst>
      <p:tags r:id="rId1"/>
    </p:custDataLst>
    <p:extLst>
      <p:ext uri="{BB962C8B-B14F-4D97-AF65-F5344CB8AC3E}">
        <p14:creationId xmlns:p14="http://schemas.microsoft.com/office/powerpoint/2010/main" val="21395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Pressure Drop  Question 2</a:t>
            </a:r>
          </a:p>
        </p:txBody>
      </p:sp>
      <p:sp>
        <p:nvSpPr>
          <p:cNvPr id="3" name="Content Placeholder 2"/>
          <p:cNvSpPr>
            <a:spLocks noGrp="1"/>
          </p:cNvSpPr>
          <p:nvPr>
            <p:ph idx="1"/>
          </p:nvPr>
        </p:nvSpPr>
        <p:spPr>
          <a:xfrm>
            <a:off x="897038" y="3992564"/>
            <a:ext cx="5503762" cy="1905000"/>
          </a:xfrm>
        </p:spPr>
        <p:txBody>
          <a:bodyPr>
            <a:normAutofit/>
          </a:bodyPr>
          <a:lstStyle/>
          <a:p>
            <a:pPr marL="0" indent="0">
              <a:buNone/>
            </a:pPr>
            <a:r>
              <a:rPr lang="en-US" dirty="0">
                <a:solidFill>
                  <a:srgbClr val="FFFF00"/>
                </a:solidFill>
              </a:rPr>
              <a:t>1.15 × 0.011362 = 0.0130663</a:t>
            </a:r>
          </a:p>
        </p:txBody>
      </p:sp>
      <p:sp>
        <p:nvSpPr>
          <p:cNvPr id="4" name="Content Placeholder 2"/>
          <p:cNvSpPr txBox="1">
            <a:spLocks/>
          </p:cNvSpPr>
          <p:nvPr/>
        </p:nvSpPr>
        <p:spPr>
          <a:xfrm>
            <a:off x="609600" y="1752601"/>
            <a:ext cx="82296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FFFF00"/>
                </a:solidFill>
              </a:rPr>
              <a:t>Use a VP of 0.011362 to get a total pressure drop across the standard square 90 fitting that has a C value of 1.15 as the air flows through it.</a:t>
            </a:r>
          </a:p>
          <a:p>
            <a:endParaRPr lang="en-US" dirty="0"/>
          </a:p>
        </p:txBody>
      </p:sp>
    </p:spTree>
    <p:custDataLst>
      <p:tags r:id="rId1"/>
    </p:custDataLst>
    <p:extLst>
      <p:ext uri="{BB962C8B-B14F-4D97-AF65-F5344CB8AC3E}">
        <p14:creationId xmlns:p14="http://schemas.microsoft.com/office/powerpoint/2010/main" val="222867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Maria’s Duct Layout Sketch </a:t>
            </a:r>
          </a:p>
        </p:txBody>
      </p:sp>
      <p:pic>
        <p:nvPicPr>
          <p:cNvPr id="4" name="Picture 3"/>
          <p:cNvPicPr>
            <a:picLocks noChangeAspect="1"/>
          </p:cNvPicPr>
          <p:nvPr/>
        </p:nvPicPr>
        <p:blipFill>
          <a:blip r:embed="rId4"/>
          <a:stretch>
            <a:fillRect/>
          </a:stretch>
        </p:blipFill>
        <p:spPr>
          <a:xfrm>
            <a:off x="171450" y="1905000"/>
            <a:ext cx="8801100" cy="4400550"/>
          </a:xfrm>
          <a:prstGeom prst="rect">
            <a:avLst/>
          </a:prstGeom>
        </p:spPr>
      </p:pic>
    </p:spTree>
    <p:custDataLst>
      <p:tags r:id="rId1"/>
    </p:custDataLst>
    <p:extLst>
      <p:ext uri="{BB962C8B-B14F-4D97-AF65-F5344CB8AC3E}">
        <p14:creationId xmlns:p14="http://schemas.microsoft.com/office/powerpoint/2010/main" val="3330926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Total Pressure Drop  Question 3</a:t>
            </a:r>
          </a:p>
        </p:txBody>
      </p:sp>
      <p:sp>
        <p:nvSpPr>
          <p:cNvPr id="3" name="Content Placeholder 2"/>
          <p:cNvSpPr>
            <a:spLocks noGrp="1"/>
          </p:cNvSpPr>
          <p:nvPr>
            <p:ph idx="1"/>
          </p:nvPr>
        </p:nvSpPr>
        <p:spPr>
          <a:xfrm>
            <a:off x="457200" y="1600200"/>
            <a:ext cx="8229600" cy="2667000"/>
          </a:xfrm>
        </p:spPr>
        <p:txBody>
          <a:bodyPr>
            <a:normAutofit/>
          </a:bodyPr>
          <a:lstStyle/>
          <a:p>
            <a:pPr marL="0" indent="0">
              <a:buNone/>
            </a:pPr>
            <a:r>
              <a:rPr lang="en-US" dirty="0">
                <a:solidFill>
                  <a:srgbClr val="FFFF00"/>
                </a:solidFill>
              </a:rPr>
              <a:t>Use a VP of 0.359 to get a total pressure drop across the 90 fitting as the air flows through it for the standard square 90 with a C value of 1.15. For the Standard Square 90 the pressure drop would be:</a:t>
            </a:r>
          </a:p>
        </p:txBody>
      </p:sp>
      <p:sp>
        <p:nvSpPr>
          <p:cNvPr id="4" name="Content Placeholder 2"/>
          <p:cNvSpPr txBox="1">
            <a:spLocks/>
          </p:cNvSpPr>
          <p:nvPr/>
        </p:nvSpPr>
        <p:spPr>
          <a:xfrm>
            <a:off x="457200" y="4267200"/>
            <a:ext cx="8229600" cy="22558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FFFF00"/>
                </a:solidFill>
              </a:rPr>
              <a:t>1.15 × 0.359 = 0.41285</a:t>
            </a:r>
          </a:p>
          <a:p>
            <a:pPr marL="0" indent="0">
              <a:buFont typeface="Arial" pitchFamily="34" charset="0"/>
              <a:buNone/>
            </a:pPr>
            <a:endParaRPr lang="en-US" dirty="0">
              <a:solidFill>
                <a:srgbClr val="FFFF00"/>
              </a:solidFill>
            </a:endParaRPr>
          </a:p>
          <a:p>
            <a:pPr marL="0" indent="0">
              <a:buFont typeface="Arial" pitchFamily="34" charset="0"/>
              <a:buNone/>
            </a:pPr>
            <a:r>
              <a:rPr lang="en-US" dirty="0">
                <a:solidFill>
                  <a:srgbClr val="FFFF00"/>
                </a:solidFill>
              </a:rPr>
              <a:t>Note: 0.41285 is called the loss item in </a:t>
            </a:r>
            <a:r>
              <a:rPr lang="en-US" i="1" dirty="0">
                <a:solidFill>
                  <a:srgbClr val="FFFF00"/>
                </a:solidFill>
              </a:rPr>
              <a:t>Manual Q.  </a:t>
            </a:r>
            <a:r>
              <a:rPr lang="en-US" dirty="0">
                <a:solidFill>
                  <a:srgbClr val="FFFF00"/>
                </a:solidFill>
              </a:rPr>
              <a:t>It is added to the other loss items to get a total loss for the whole duct run/system</a:t>
            </a:r>
          </a:p>
        </p:txBody>
      </p:sp>
    </p:spTree>
    <p:custDataLst>
      <p:tags r:id="rId1"/>
    </p:custDataLst>
    <p:extLst>
      <p:ext uri="{BB962C8B-B14F-4D97-AF65-F5344CB8AC3E}">
        <p14:creationId xmlns:p14="http://schemas.microsoft.com/office/powerpoint/2010/main" val="70066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 loss Item Total?</a:t>
            </a:r>
          </a:p>
        </p:txBody>
      </p:sp>
      <p:sp>
        <p:nvSpPr>
          <p:cNvPr id="3" name="Content Placeholder 2"/>
          <p:cNvSpPr>
            <a:spLocks noGrp="1"/>
          </p:cNvSpPr>
          <p:nvPr>
            <p:ph idx="1"/>
          </p:nvPr>
        </p:nvSpPr>
        <p:spPr>
          <a:xfrm>
            <a:off x="457200" y="1600201"/>
            <a:ext cx="8229600" cy="2057400"/>
          </a:xfrm>
        </p:spPr>
        <p:txBody>
          <a:bodyPr/>
          <a:lstStyle/>
          <a:p>
            <a:pPr marL="0" indent="0">
              <a:buNone/>
            </a:pPr>
            <a:r>
              <a:rPr lang="en-US" dirty="0">
                <a:solidFill>
                  <a:srgbClr val="FFFF00"/>
                </a:solidFill>
              </a:rPr>
              <a:t>Using the loss item totals from Figure 23 on page 52 values for the two shown 90</a:t>
            </a:r>
            <a:r>
              <a:rPr lang="en-US" baseline="30000" dirty="0">
                <a:solidFill>
                  <a:srgbClr val="FFFF00"/>
                </a:solidFill>
              </a:rPr>
              <a:t>O</a:t>
            </a:r>
            <a:r>
              <a:rPr lang="en-US" dirty="0">
                <a:solidFill>
                  <a:srgbClr val="FFFF00"/>
                </a:solidFill>
              </a:rPr>
              <a:t> Ls, find the total loss difference between the two Ls, and which is the more efficient L?</a:t>
            </a:r>
          </a:p>
          <a:p>
            <a:endParaRPr lang="en-US" dirty="0"/>
          </a:p>
        </p:txBody>
      </p:sp>
      <p:sp>
        <p:nvSpPr>
          <p:cNvPr id="4" name="Content Placeholder 2"/>
          <p:cNvSpPr txBox="1">
            <a:spLocks/>
          </p:cNvSpPr>
          <p:nvPr/>
        </p:nvSpPr>
        <p:spPr>
          <a:xfrm>
            <a:off x="609600" y="3962400"/>
            <a:ext cx="8229600"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FFFF00"/>
                </a:solidFill>
              </a:rPr>
              <a:t>0.0748 – 0.00539 = 0.0694 difference in pressure loss for the two fittings.  The smooth radius 3 vain Elbow is by “far and away” the more efficient choice for the duct system.</a:t>
            </a:r>
          </a:p>
        </p:txBody>
      </p:sp>
      <p:pic>
        <p:nvPicPr>
          <p:cNvPr id="5" name="Picture 4"/>
          <p:cNvPicPr/>
          <p:nvPr/>
        </p:nvPicPr>
        <p:blipFill rotWithShape="1">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0"/>
                    </a14:imgEffect>
                  </a14:imgLayer>
                </a14:imgProps>
              </a:ext>
            </a:extLst>
          </a:blip>
          <a:srcRect t="15108"/>
          <a:stretch/>
        </p:blipFill>
        <p:spPr bwMode="auto">
          <a:xfrm>
            <a:off x="1752600" y="241687"/>
            <a:ext cx="4953000" cy="3415914"/>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23961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dirty="0"/>
              <a:t>Pressure Drop Difference Means What ?</a:t>
            </a:r>
          </a:p>
        </p:txBody>
      </p:sp>
      <p:sp>
        <p:nvSpPr>
          <p:cNvPr id="9" name="TextBox 8"/>
          <p:cNvSpPr txBox="1"/>
          <p:nvPr/>
        </p:nvSpPr>
        <p:spPr>
          <a:xfrm>
            <a:off x="1293801" y="1224595"/>
            <a:ext cx="6604693" cy="584775"/>
          </a:xfrm>
          <a:prstGeom prst="rect">
            <a:avLst/>
          </a:prstGeom>
          <a:solidFill>
            <a:schemeClr val="accent1">
              <a:lumMod val="75000"/>
            </a:schemeClr>
          </a:solidFill>
        </p:spPr>
        <p:txBody>
          <a:bodyPr wrap="none" rtlCol="0">
            <a:spAutoFit/>
          </a:bodyPr>
          <a:lstStyle/>
          <a:p>
            <a:r>
              <a:rPr lang="en-US" sz="3200" dirty="0">
                <a:solidFill>
                  <a:srgbClr val="FFFF00"/>
                </a:solidFill>
              </a:rPr>
              <a:t>Zone 2 duct design pressure loss totals</a:t>
            </a:r>
          </a:p>
        </p:txBody>
      </p:sp>
      <p:pic>
        <p:nvPicPr>
          <p:cNvPr id="4" name="Picture 3"/>
          <p:cNvPicPr>
            <a:picLocks noChangeAspect="1"/>
          </p:cNvPicPr>
          <p:nvPr/>
        </p:nvPicPr>
        <p:blipFill>
          <a:blip r:embed="rId4"/>
          <a:stretch>
            <a:fillRect/>
          </a:stretch>
        </p:blipFill>
        <p:spPr>
          <a:xfrm>
            <a:off x="285750" y="2057400"/>
            <a:ext cx="8496300" cy="4695825"/>
          </a:xfrm>
          <a:prstGeom prst="rect">
            <a:avLst/>
          </a:prstGeom>
        </p:spPr>
      </p:pic>
    </p:spTree>
    <p:custDataLst>
      <p:tags r:id="rId1"/>
    </p:custDataLst>
    <p:extLst>
      <p:ext uri="{BB962C8B-B14F-4D97-AF65-F5344CB8AC3E}">
        <p14:creationId xmlns:p14="http://schemas.microsoft.com/office/powerpoint/2010/main" val="380487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dirty="0"/>
              <a:t>Pressure Drop Difference Means What ?</a:t>
            </a:r>
          </a:p>
        </p:txBody>
      </p:sp>
      <p:pic>
        <p:nvPicPr>
          <p:cNvPr id="3" name="Picture 2"/>
          <p:cNvPicPr>
            <a:picLocks noChangeAspect="1"/>
          </p:cNvPicPr>
          <p:nvPr/>
        </p:nvPicPr>
        <p:blipFill>
          <a:blip r:embed="rId4"/>
          <a:stretch>
            <a:fillRect/>
          </a:stretch>
        </p:blipFill>
        <p:spPr>
          <a:xfrm>
            <a:off x="228600" y="2068830"/>
            <a:ext cx="8524875" cy="4705350"/>
          </a:xfrm>
          <a:prstGeom prst="rect">
            <a:avLst/>
          </a:prstGeom>
        </p:spPr>
      </p:pic>
      <p:sp>
        <p:nvSpPr>
          <p:cNvPr id="14" name="Rectangle 13"/>
          <p:cNvSpPr/>
          <p:nvPr/>
        </p:nvSpPr>
        <p:spPr>
          <a:xfrm>
            <a:off x="228600" y="5918125"/>
            <a:ext cx="7694264"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9600" y="3155623"/>
            <a:ext cx="6145850" cy="1569660"/>
          </a:xfrm>
          <a:prstGeom prst="rect">
            <a:avLst/>
          </a:prstGeom>
          <a:solidFill>
            <a:schemeClr val="accent1">
              <a:lumMod val="75000"/>
            </a:schemeClr>
          </a:solidFill>
        </p:spPr>
        <p:txBody>
          <a:bodyPr wrap="none" rtlCol="0">
            <a:spAutoFit/>
          </a:bodyPr>
          <a:lstStyle/>
          <a:p>
            <a:r>
              <a:rPr lang="en-US" sz="3200" dirty="0">
                <a:solidFill>
                  <a:srgbClr val="FFFF00"/>
                </a:solidFill>
              </a:rPr>
              <a:t>VP = (518 ÷ 4,005)</a:t>
            </a:r>
            <a:r>
              <a:rPr lang="en-US" sz="3200" baseline="30000" dirty="0">
                <a:solidFill>
                  <a:srgbClr val="FFFF00"/>
                </a:solidFill>
              </a:rPr>
              <a:t>2</a:t>
            </a:r>
            <a:r>
              <a:rPr lang="en-US" sz="3200" dirty="0">
                <a:solidFill>
                  <a:srgbClr val="FFFF00"/>
                </a:solidFill>
              </a:rPr>
              <a:t> = 0.0167</a:t>
            </a:r>
            <a:endParaRPr lang="en-US" sz="3200" baseline="30000" dirty="0">
              <a:solidFill>
                <a:srgbClr val="FFFF00"/>
              </a:solidFill>
            </a:endParaRPr>
          </a:p>
          <a:p>
            <a:r>
              <a:rPr lang="en-US" sz="3200" dirty="0">
                <a:solidFill>
                  <a:srgbClr val="FFFF00"/>
                </a:solidFill>
              </a:rPr>
              <a:t>0.01 × 0.0167 = 0.000167 or 0.0002 </a:t>
            </a:r>
          </a:p>
          <a:p>
            <a:r>
              <a:rPr lang="en-US" sz="3200" dirty="0">
                <a:solidFill>
                  <a:srgbClr val="FFFF00"/>
                </a:solidFill>
              </a:rPr>
              <a:t>a pressure loss item value of 0.0002</a:t>
            </a:r>
          </a:p>
        </p:txBody>
      </p:sp>
      <p:sp>
        <p:nvSpPr>
          <p:cNvPr id="16" name="TextBox 15"/>
          <p:cNvSpPr txBox="1"/>
          <p:nvPr/>
        </p:nvSpPr>
        <p:spPr>
          <a:xfrm>
            <a:off x="609600" y="4710013"/>
            <a:ext cx="6521337" cy="584775"/>
          </a:xfrm>
          <a:prstGeom prst="rect">
            <a:avLst/>
          </a:prstGeom>
          <a:solidFill>
            <a:schemeClr val="accent1">
              <a:lumMod val="75000"/>
            </a:schemeClr>
          </a:solidFill>
        </p:spPr>
        <p:txBody>
          <a:bodyPr wrap="none" rtlCol="0">
            <a:spAutoFit/>
          </a:bodyPr>
          <a:lstStyle/>
          <a:p>
            <a:r>
              <a:rPr lang="en-US" sz="3200" dirty="0">
                <a:solidFill>
                  <a:srgbClr val="FFFF00"/>
                </a:solidFill>
              </a:rPr>
              <a:t>The Zone 2 total pressure loss is 0.503</a:t>
            </a:r>
          </a:p>
        </p:txBody>
      </p:sp>
      <p:sp>
        <p:nvSpPr>
          <p:cNvPr id="18" name="Oval 17"/>
          <p:cNvSpPr/>
          <p:nvPr/>
        </p:nvSpPr>
        <p:spPr>
          <a:xfrm>
            <a:off x="8172347" y="6032425"/>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4517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dirty="0"/>
              <a:t>What Happens If Our Previous Regular 90 Is Put In ?</a:t>
            </a:r>
          </a:p>
        </p:txBody>
      </p:sp>
      <p:pic>
        <p:nvPicPr>
          <p:cNvPr id="7" name="Picture 6"/>
          <p:cNvPicPr>
            <a:picLocks noChangeAspect="1"/>
          </p:cNvPicPr>
          <p:nvPr/>
        </p:nvPicPr>
        <p:blipFill>
          <a:blip r:embed="rId4"/>
          <a:stretch>
            <a:fillRect/>
          </a:stretch>
        </p:blipFill>
        <p:spPr>
          <a:xfrm>
            <a:off x="342900" y="2162175"/>
            <a:ext cx="8496300" cy="4695825"/>
          </a:xfrm>
          <a:prstGeom prst="rect">
            <a:avLst/>
          </a:prstGeom>
        </p:spPr>
      </p:pic>
      <p:sp>
        <p:nvSpPr>
          <p:cNvPr id="8" name="TextBox 7"/>
          <p:cNvSpPr txBox="1"/>
          <p:nvPr/>
        </p:nvSpPr>
        <p:spPr>
          <a:xfrm>
            <a:off x="533400" y="3352800"/>
            <a:ext cx="8305800" cy="2062103"/>
          </a:xfrm>
          <a:prstGeom prst="rect">
            <a:avLst/>
          </a:prstGeom>
          <a:solidFill>
            <a:schemeClr val="accent1">
              <a:lumMod val="75000"/>
            </a:schemeClr>
          </a:solidFill>
        </p:spPr>
        <p:txBody>
          <a:bodyPr wrap="square" rtlCol="0">
            <a:spAutoFit/>
          </a:bodyPr>
          <a:lstStyle/>
          <a:p>
            <a:r>
              <a:rPr lang="en-US" sz="3200" dirty="0">
                <a:solidFill>
                  <a:srgbClr val="FFFF00"/>
                </a:solidFill>
              </a:rPr>
              <a:t>VP = (518 ÷ 4,005)</a:t>
            </a:r>
            <a:r>
              <a:rPr lang="en-US" sz="3200" baseline="30000" dirty="0">
                <a:solidFill>
                  <a:srgbClr val="FFFF00"/>
                </a:solidFill>
              </a:rPr>
              <a:t>2</a:t>
            </a:r>
            <a:r>
              <a:rPr lang="en-US" sz="3200" dirty="0">
                <a:solidFill>
                  <a:srgbClr val="FFFF00"/>
                </a:solidFill>
              </a:rPr>
              <a:t> = 0.0167</a:t>
            </a:r>
            <a:endParaRPr lang="en-US" sz="3200" baseline="30000" dirty="0">
              <a:solidFill>
                <a:srgbClr val="FFFF00"/>
              </a:solidFill>
            </a:endParaRPr>
          </a:p>
          <a:p>
            <a:r>
              <a:rPr lang="en-US" sz="3200" dirty="0">
                <a:solidFill>
                  <a:srgbClr val="FFFF00"/>
                </a:solidFill>
              </a:rPr>
              <a:t>1.2 × 0.0167 = 0.02004</a:t>
            </a:r>
          </a:p>
          <a:p>
            <a:endParaRPr lang="en-US" sz="3200" dirty="0">
              <a:solidFill>
                <a:srgbClr val="FFFF00"/>
              </a:solidFill>
            </a:endParaRPr>
          </a:p>
          <a:p>
            <a:r>
              <a:rPr lang="en-US" sz="3200" dirty="0">
                <a:solidFill>
                  <a:srgbClr val="FFFF00"/>
                </a:solidFill>
              </a:rPr>
              <a:t>0.02004 – 0.0002 = 0.01984 + 0.503 = 0.523</a:t>
            </a:r>
          </a:p>
        </p:txBody>
      </p:sp>
    </p:spTree>
    <p:custDataLst>
      <p:tags r:id="rId1"/>
    </p:custDataLst>
    <p:extLst>
      <p:ext uri="{BB962C8B-B14F-4D97-AF65-F5344CB8AC3E}">
        <p14:creationId xmlns:p14="http://schemas.microsoft.com/office/powerpoint/2010/main" val="27843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482" y="91613"/>
            <a:ext cx="8229600" cy="1143000"/>
          </a:xfrm>
        </p:spPr>
        <p:txBody>
          <a:bodyPr>
            <a:normAutofit fontScale="90000"/>
          </a:bodyPr>
          <a:lstStyle/>
          <a:p>
            <a:r>
              <a:rPr lang="en-US" dirty="0"/>
              <a:t>How About Doing The Same 90 Change For Zone 1’s 4 90’s?</a:t>
            </a:r>
          </a:p>
        </p:txBody>
      </p:sp>
      <p:sp>
        <p:nvSpPr>
          <p:cNvPr id="3" name="Content Placeholder 2"/>
          <p:cNvSpPr>
            <a:spLocks noGrp="1"/>
          </p:cNvSpPr>
          <p:nvPr>
            <p:ph idx="1"/>
          </p:nvPr>
        </p:nvSpPr>
        <p:spPr/>
        <p:txBody>
          <a:bodyPr/>
          <a:lstStyle/>
          <a:p>
            <a:pPr marL="0" indent="0">
              <a:buNone/>
            </a:pPr>
            <a:r>
              <a:rPr lang="en-US" dirty="0"/>
              <a:t> </a:t>
            </a:r>
          </a:p>
        </p:txBody>
      </p:sp>
      <p:sp>
        <p:nvSpPr>
          <p:cNvPr id="5" name="TextBox 4"/>
          <p:cNvSpPr txBox="1"/>
          <p:nvPr/>
        </p:nvSpPr>
        <p:spPr>
          <a:xfrm>
            <a:off x="685800" y="1733919"/>
            <a:ext cx="5245539" cy="3046988"/>
          </a:xfrm>
          <a:prstGeom prst="rect">
            <a:avLst/>
          </a:prstGeom>
          <a:solidFill>
            <a:schemeClr val="accent1">
              <a:lumMod val="75000"/>
            </a:schemeClr>
          </a:solidFill>
        </p:spPr>
        <p:txBody>
          <a:bodyPr wrap="none" rtlCol="0">
            <a:spAutoFit/>
          </a:bodyPr>
          <a:lstStyle/>
          <a:p>
            <a:r>
              <a:rPr lang="en-US" sz="3200" dirty="0">
                <a:solidFill>
                  <a:srgbClr val="FFFF00"/>
                </a:solidFill>
              </a:rPr>
              <a:t>Original Chart Values:</a:t>
            </a:r>
          </a:p>
          <a:p>
            <a:r>
              <a:rPr lang="en-US" sz="3200" dirty="0">
                <a:solidFill>
                  <a:srgbClr val="FFFF00"/>
                </a:solidFill>
              </a:rPr>
              <a:t>Line 8 Loss Item   = 0.00359</a:t>
            </a:r>
          </a:p>
          <a:p>
            <a:r>
              <a:rPr lang="en-US" sz="3200" dirty="0">
                <a:solidFill>
                  <a:srgbClr val="FFFF00"/>
                </a:solidFill>
              </a:rPr>
              <a:t>Line 15 Loss Item = 0.001264</a:t>
            </a:r>
          </a:p>
          <a:p>
            <a:r>
              <a:rPr lang="en-US" sz="3200" dirty="0">
                <a:solidFill>
                  <a:srgbClr val="FFFF00"/>
                </a:solidFill>
              </a:rPr>
              <a:t>Line 21 Loss Item = 0.000399</a:t>
            </a:r>
          </a:p>
          <a:p>
            <a:r>
              <a:rPr lang="en-US" sz="3200" dirty="0">
                <a:solidFill>
                  <a:srgbClr val="FFFF00"/>
                </a:solidFill>
              </a:rPr>
              <a:t>Line 25 Loss Item = 0.0000988</a:t>
            </a:r>
          </a:p>
          <a:p>
            <a:r>
              <a:rPr lang="en-US" sz="3200" dirty="0">
                <a:solidFill>
                  <a:srgbClr val="FFFF00"/>
                </a:solidFill>
              </a:rPr>
              <a:t>                      Total = 0.00535</a:t>
            </a:r>
          </a:p>
        </p:txBody>
      </p:sp>
    </p:spTree>
    <p:custDataLst>
      <p:tags r:id="rId1"/>
    </p:custDataLst>
    <p:extLst>
      <p:ext uri="{BB962C8B-B14F-4D97-AF65-F5344CB8AC3E}">
        <p14:creationId xmlns:p14="http://schemas.microsoft.com/office/powerpoint/2010/main" val="3111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482" y="91613"/>
            <a:ext cx="8229600" cy="1143000"/>
          </a:xfrm>
        </p:spPr>
        <p:txBody>
          <a:bodyPr>
            <a:normAutofit fontScale="90000"/>
          </a:bodyPr>
          <a:lstStyle/>
          <a:p>
            <a:r>
              <a:rPr lang="en-US" dirty="0"/>
              <a:t>How About Doing The Same 90 Change For Zone 1’s 4 90’s?</a:t>
            </a:r>
          </a:p>
        </p:txBody>
      </p:sp>
      <p:sp>
        <p:nvSpPr>
          <p:cNvPr id="3" name="Content Placeholder 2"/>
          <p:cNvSpPr>
            <a:spLocks noGrp="1"/>
          </p:cNvSpPr>
          <p:nvPr>
            <p:ph idx="1"/>
          </p:nvPr>
        </p:nvSpPr>
        <p:spPr/>
        <p:txBody>
          <a:bodyPr/>
          <a:lstStyle/>
          <a:p>
            <a:pPr marL="0" indent="0">
              <a:buNone/>
            </a:pPr>
            <a:r>
              <a:rPr lang="en-US" dirty="0"/>
              <a:t> </a:t>
            </a:r>
          </a:p>
        </p:txBody>
      </p:sp>
      <p:sp>
        <p:nvSpPr>
          <p:cNvPr id="6" name="TextBox 5"/>
          <p:cNvSpPr txBox="1"/>
          <p:nvPr/>
        </p:nvSpPr>
        <p:spPr>
          <a:xfrm>
            <a:off x="685451" y="1601848"/>
            <a:ext cx="7946599" cy="4524315"/>
          </a:xfrm>
          <a:prstGeom prst="rect">
            <a:avLst/>
          </a:prstGeom>
          <a:solidFill>
            <a:schemeClr val="accent1">
              <a:lumMod val="75000"/>
            </a:schemeClr>
          </a:solidFill>
        </p:spPr>
        <p:txBody>
          <a:bodyPr wrap="none" rtlCol="0">
            <a:spAutoFit/>
          </a:bodyPr>
          <a:lstStyle/>
          <a:p>
            <a:r>
              <a:rPr lang="en-US" sz="3200" dirty="0">
                <a:solidFill>
                  <a:srgbClr val="FFFF00"/>
                </a:solidFill>
              </a:rPr>
              <a:t>Using the chart’s VP values for each line &amp; our </a:t>
            </a:r>
          </a:p>
          <a:p>
            <a:r>
              <a:rPr lang="en-US" sz="3200" dirty="0">
                <a:solidFill>
                  <a:srgbClr val="FFFF00"/>
                </a:solidFill>
              </a:rPr>
              <a:t>C of 1.20: </a:t>
            </a:r>
          </a:p>
          <a:p>
            <a:r>
              <a:rPr lang="en-US" sz="3200" dirty="0">
                <a:solidFill>
                  <a:srgbClr val="FFFF00"/>
                </a:solidFill>
              </a:rPr>
              <a:t>Line 8 Loss Item =  0.027</a:t>
            </a:r>
          </a:p>
          <a:p>
            <a:r>
              <a:rPr lang="en-US" sz="3200" dirty="0">
                <a:solidFill>
                  <a:srgbClr val="FFFF00"/>
                </a:solidFill>
              </a:rPr>
              <a:t>Line 15 Loss Item = 0.022</a:t>
            </a:r>
          </a:p>
          <a:p>
            <a:r>
              <a:rPr lang="en-US" sz="3200" dirty="0">
                <a:solidFill>
                  <a:srgbClr val="FFFF00"/>
                </a:solidFill>
              </a:rPr>
              <a:t>Line 21 Loss Item = 0.015</a:t>
            </a:r>
          </a:p>
          <a:p>
            <a:r>
              <a:rPr lang="en-US" sz="3200" dirty="0">
                <a:solidFill>
                  <a:srgbClr val="FFFF00"/>
                </a:solidFill>
              </a:rPr>
              <a:t>Line 25 Loss Item = 0.0108</a:t>
            </a:r>
          </a:p>
          <a:p>
            <a:r>
              <a:rPr lang="en-US" sz="3200" dirty="0">
                <a:solidFill>
                  <a:srgbClr val="FFFF00"/>
                </a:solidFill>
              </a:rPr>
              <a:t>                      Total = 0.0748</a:t>
            </a:r>
          </a:p>
          <a:p>
            <a:endParaRPr lang="en-US" sz="3200" dirty="0">
              <a:solidFill>
                <a:srgbClr val="FFFF00"/>
              </a:solidFill>
            </a:endParaRPr>
          </a:p>
          <a:p>
            <a:endParaRPr lang="en-US" sz="3200" dirty="0">
              <a:solidFill>
                <a:srgbClr val="FFFF00"/>
              </a:solidFill>
            </a:endParaRPr>
          </a:p>
        </p:txBody>
      </p:sp>
      <p:sp>
        <p:nvSpPr>
          <p:cNvPr id="7" name="TextBox 6"/>
          <p:cNvSpPr txBox="1"/>
          <p:nvPr/>
        </p:nvSpPr>
        <p:spPr>
          <a:xfrm>
            <a:off x="990600" y="5541388"/>
            <a:ext cx="6561203" cy="584775"/>
          </a:xfrm>
          <a:prstGeom prst="rect">
            <a:avLst/>
          </a:prstGeom>
          <a:solidFill>
            <a:schemeClr val="accent1">
              <a:lumMod val="75000"/>
            </a:schemeClr>
          </a:solidFill>
        </p:spPr>
        <p:txBody>
          <a:bodyPr wrap="square" rtlCol="0">
            <a:spAutoFit/>
          </a:bodyPr>
          <a:lstStyle/>
          <a:p>
            <a:r>
              <a:rPr lang="en-US" sz="3200" dirty="0">
                <a:solidFill>
                  <a:srgbClr val="FFFF00"/>
                </a:solidFill>
              </a:rPr>
              <a:t>Total 0.0748 - 0.00535 = </a:t>
            </a:r>
            <a:r>
              <a:rPr lang="en-US" sz="3200" dirty="0">
                <a:solidFill>
                  <a:srgbClr val="FFFF00"/>
                </a:solidFill>
                <a:effectLst>
                  <a:outerShdw blurRad="38100" dist="38100" dir="2700000" algn="tl">
                    <a:srgbClr val="000000">
                      <a:alpha val="43137"/>
                    </a:srgbClr>
                  </a:outerShdw>
                </a:effectLst>
              </a:rPr>
              <a:t>0.06945 </a:t>
            </a:r>
          </a:p>
        </p:txBody>
      </p:sp>
    </p:spTree>
    <p:custDataLst>
      <p:tags r:id="rId1"/>
    </p:custDataLst>
    <p:extLst>
      <p:ext uri="{BB962C8B-B14F-4D97-AF65-F5344CB8AC3E}">
        <p14:creationId xmlns:p14="http://schemas.microsoft.com/office/powerpoint/2010/main" val="15047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609600"/>
            <a:ext cx="9067800" cy="1143000"/>
          </a:xfrm>
        </p:spPr>
        <p:txBody>
          <a:bodyPr>
            <a:normAutofit fontScale="90000"/>
          </a:bodyPr>
          <a:lstStyle/>
          <a:p>
            <a:r>
              <a:rPr lang="en-US" dirty="0"/>
              <a:t>For Zone 1 How Would Blower Motor Size be Changed Due To Changing A Systems Total Pressure Drop from 0.4 to 0.5 ESP? </a:t>
            </a:r>
          </a:p>
        </p:txBody>
      </p:sp>
      <p:sp>
        <p:nvSpPr>
          <p:cNvPr id="3" name="Content Placeholder 2"/>
          <p:cNvSpPr>
            <a:spLocks noGrp="1"/>
          </p:cNvSpPr>
          <p:nvPr>
            <p:ph idx="1"/>
          </p:nvPr>
        </p:nvSpPr>
        <p:spPr>
          <a:xfrm>
            <a:off x="457200" y="2667000"/>
            <a:ext cx="8229600" cy="4114800"/>
          </a:xfrm>
        </p:spPr>
        <p:txBody>
          <a:bodyPr>
            <a:normAutofit/>
          </a:bodyPr>
          <a:lstStyle/>
          <a:p>
            <a:pPr marL="0" indent="0">
              <a:buNone/>
            </a:pPr>
            <a:r>
              <a:rPr lang="en-US" dirty="0">
                <a:solidFill>
                  <a:srgbClr val="FFFF00"/>
                </a:solidFill>
              </a:rPr>
              <a:t>Looking at Table 12 on Page 46 of the </a:t>
            </a:r>
            <a:r>
              <a:rPr lang="en-US" i="1" dirty="0">
                <a:solidFill>
                  <a:srgbClr val="FFFF00"/>
                </a:solidFill>
              </a:rPr>
              <a:t>Guide &amp; Workbook</a:t>
            </a:r>
            <a:r>
              <a:rPr lang="en-US" dirty="0">
                <a:solidFill>
                  <a:srgbClr val="FFFF00"/>
                </a:solidFill>
              </a:rPr>
              <a:t>: </a:t>
            </a:r>
          </a:p>
          <a:p>
            <a:pPr marL="0" indent="0">
              <a:buNone/>
            </a:pPr>
            <a:r>
              <a:rPr lang="en-US" dirty="0">
                <a:solidFill>
                  <a:srgbClr val="FFFF00"/>
                </a:solidFill>
              </a:rPr>
              <a:t>The motor size would increase.</a:t>
            </a:r>
          </a:p>
          <a:p>
            <a:pPr marL="0" indent="0">
              <a:buNone/>
            </a:pPr>
            <a:endParaRPr lang="en-US" dirty="0">
              <a:solidFill>
                <a:srgbClr val="FFFF00"/>
              </a:solidFill>
            </a:endParaRPr>
          </a:p>
          <a:p>
            <a:pPr marL="0" indent="0">
              <a:buNone/>
            </a:pPr>
            <a:r>
              <a:rPr lang="en-US" dirty="0">
                <a:solidFill>
                  <a:srgbClr val="FFFF00"/>
                </a:solidFill>
              </a:rPr>
              <a:t>For example at 1,750 CFM system with an ESP of 0.40 would require a motor with approximately 0.39 Bhp and at 0.50 it would require 0.57 Bhp </a:t>
            </a:r>
          </a:p>
          <a:p>
            <a:pPr marL="0" indent="0">
              <a:buNone/>
            </a:pPr>
            <a:endParaRPr lang="en-US" dirty="0">
              <a:solidFill>
                <a:srgbClr val="FFFF00"/>
              </a:solidFill>
            </a:endParaRPr>
          </a:p>
          <a:p>
            <a:pPr marL="0" inden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383582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Field Notes</a:t>
            </a:r>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a:solidFill>
                  <a:srgbClr val="FFFF00"/>
                </a:solidFill>
              </a:rPr>
              <a:t>Whenever a duct design is done it is important to make sure the fittings were installed as designed. Often, when a duct system is too small the problem can be resolved by replacing a few standard duct fittings with some higher efficiency ones. It may be as easy as adding some turning vanes to the existing 90s.  Redesigning and replacing an entire duct system is a lot more expensive than replacing four or five fittings. </a:t>
            </a:r>
          </a:p>
        </p:txBody>
      </p:sp>
    </p:spTree>
    <p:custDataLst>
      <p:tags r:id="rId1"/>
    </p:custDataLst>
    <p:extLst>
      <p:ext uri="{BB962C8B-B14F-4D97-AF65-F5344CB8AC3E}">
        <p14:creationId xmlns:p14="http://schemas.microsoft.com/office/powerpoint/2010/main" val="50053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Zone 1 Fittings Supply Take Off</a:t>
            </a:r>
          </a:p>
        </p:txBody>
      </p:sp>
      <p:pic>
        <p:nvPicPr>
          <p:cNvPr id="4" name="Picture 3"/>
          <p:cNvPicPr>
            <a:picLocks noChangeAspect="1"/>
          </p:cNvPicPr>
          <p:nvPr/>
        </p:nvPicPr>
        <p:blipFill>
          <a:blip r:embed="rId4"/>
          <a:stretch>
            <a:fillRect/>
          </a:stretch>
        </p:blipFill>
        <p:spPr>
          <a:xfrm>
            <a:off x="323248" y="1290484"/>
            <a:ext cx="8783881" cy="5562600"/>
          </a:xfrm>
          <a:prstGeom prst="rect">
            <a:avLst/>
          </a:prstGeom>
        </p:spPr>
      </p:pic>
      <p:sp>
        <p:nvSpPr>
          <p:cNvPr id="5" name="Oval 4"/>
          <p:cNvSpPr/>
          <p:nvPr/>
        </p:nvSpPr>
        <p:spPr>
          <a:xfrm>
            <a:off x="2286000" y="289560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0193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Zone 1 Fittings 4 90s</a:t>
            </a:r>
          </a:p>
        </p:txBody>
      </p:sp>
      <p:pic>
        <p:nvPicPr>
          <p:cNvPr id="4" name="Picture 3"/>
          <p:cNvPicPr>
            <a:picLocks noChangeAspect="1"/>
          </p:cNvPicPr>
          <p:nvPr/>
        </p:nvPicPr>
        <p:blipFill>
          <a:blip r:embed="rId4"/>
          <a:stretch>
            <a:fillRect/>
          </a:stretch>
        </p:blipFill>
        <p:spPr>
          <a:xfrm>
            <a:off x="323248" y="1290484"/>
            <a:ext cx="8783881" cy="5562600"/>
          </a:xfrm>
          <a:prstGeom prst="rect">
            <a:avLst/>
          </a:prstGeom>
        </p:spPr>
      </p:pic>
      <p:sp>
        <p:nvSpPr>
          <p:cNvPr id="5" name="Oval 4"/>
          <p:cNvSpPr/>
          <p:nvPr/>
        </p:nvSpPr>
        <p:spPr>
          <a:xfrm>
            <a:off x="4715188" y="1375186"/>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982565" y="1300316"/>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82565" y="579120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38400" y="5810865"/>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991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Zone 1 Fittings 5 Wye Fittings</a:t>
            </a:r>
          </a:p>
        </p:txBody>
      </p:sp>
      <p:pic>
        <p:nvPicPr>
          <p:cNvPr id="4" name="Picture 3"/>
          <p:cNvPicPr>
            <a:picLocks noChangeAspect="1"/>
          </p:cNvPicPr>
          <p:nvPr/>
        </p:nvPicPr>
        <p:blipFill>
          <a:blip r:embed="rId4"/>
          <a:stretch>
            <a:fillRect/>
          </a:stretch>
        </p:blipFill>
        <p:spPr>
          <a:xfrm>
            <a:off x="180059" y="1280652"/>
            <a:ext cx="8783881" cy="5562600"/>
          </a:xfrm>
          <a:prstGeom prst="rect">
            <a:avLst/>
          </a:prstGeom>
        </p:spPr>
      </p:pic>
      <p:sp>
        <p:nvSpPr>
          <p:cNvPr id="5" name="Oval 4"/>
          <p:cNvSpPr/>
          <p:nvPr/>
        </p:nvSpPr>
        <p:spPr>
          <a:xfrm>
            <a:off x="3505200" y="5928852"/>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05400" y="5928852"/>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049540" y="487680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24800" y="2423652"/>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933768" y="1412722"/>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6341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 Supply Diffusers &amp; Boxes</a:t>
            </a:r>
          </a:p>
        </p:txBody>
      </p:sp>
      <p:pic>
        <p:nvPicPr>
          <p:cNvPr id="4" name="Picture 3"/>
          <p:cNvPicPr>
            <a:picLocks noChangeAspect="1"/>
          </p:cNvPicPr>
          <p:nvPr/>
        </p:nvPicPr>
        <p:blipFill>
          <a:blip r:embed="rId4"/>
          <a:stretch>
            <a:fillRect/>
          </a:stretch>
        </p:blipFill>
        <p:spPr>
          <a:xfrm>
            <a:off x="180059" y="1280652"/>
            <a:ext cx="8783881" cy="5562600"/>
          </a:xfrm>
          <a:prstGeom prst="rect">
            <a:avLst/>
          </a:prstGeom>
        </p:spPr>
      </p:pic>
      <p:sp>
        <p:nvSpPr>
          <p:cNvPr id="5" name="Oval 4"/>
          <p:cNvSpPr/>
          <p:nvPr/>
        </p:nvSpPr>
        <p:spPr>
          <a:xfrm>
            <a:off x="3505200" y="5014452"/>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20170" y="4891549"/>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10400" y="4857136"/>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39000" y="2423652"/>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77370" y="2222987"/>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71999" y="2195948"/>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0917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Zone 1 Fittings Return Take Off</a:t>
            </a:r>
          </a:p>
        </p:txBody>
      </p:sp>
      <p:pic>
        <p:nvPicPr>
          <p:cNvPr id="4" name="Picture 3"/>
          <p:cNvPicPr>
            <a:picLocks noChangeAspect="1"/>
          </p:cNvPicPr>
          <p:nvPr/>
        </p:nvPicPr>
        <p:blipFill>
          <a:blip r:embed="rId4"/>
          <a:stretch>
            <a:fillRect/>
          </a:stretch>
        </p:blipFill>
        <p:spPr>
          <a:xfrm>
            <a:off x="180059" y="1270819"/>
            <a:ext cx="8783881" cy="5562600"/>
          </a:xfrm>
          <a:prstGeom prst="rect">
            <a:avLst/>
          </a:prstGeom>
        </p:spPr>
      </p:pic>
      <p:sp>
        <p:nvSpPr>
          <p:cNvPr id="5" name="Oval 4"/>
          <p:cNvSpPr/>
          <p:nvPr/>
        </p:nvSpPr>
        <p:spPr>
          <a:xfrm>
            <a:off x="2667000" y="2413819"/>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7202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Zone 1 Fittings Return Filter &amp; Grille</a:t>
            </a:r>
          </a:p>
        </p:txBody>
      </p:sp>
      <p:pic>
        <p:nvPicPr>
          <p:cNvPr id="4" name="Picture 3"/>
          <p:cNvPicPr>
            <a:picLocks noChangeAspect="1"/>
          </p:cNvPicPr>
          <p:nvPr/>
        </p:nvPicPr>
        <p:blipFill>
          <a:blip r:embed="rId4"/>
          <a:stretch>
            <a:fillRect/>
          </a:stretch>
        </p:blipFill>
        <p:spPr>
          <a:xfrm>
            <a:off x="180059" y="1270819"/>
            <a:ext cx="8783881" cy="5562600"/>
          </a:xfrm>
          <a:prstGeom prst="rect">
            <a:avLst/>
          </a:prstGeom>
        </p:spPr>
      </p:pic>
      <p:sp>
        <p:nvSpPr>
          <p:cNvPr id="5" name="Oval 4"/>
          <p:cNvSpPr/>
          <p:nvPr/>
        </p:nvSpPr>
        <p:spPr>
          <a:xfrm>
            <a:off x="3124200" y="2413819"/>
            <a:ext cx="1188720" cy="11887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10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Zone 2 Fittings Supply Take Off</a:t>
            </a:r>
          </a:p>
        </p:txBody>
      </p:sp>
      <p:pic>
        <p:nvPicPr>
          <p:cNvPr id="4" name="Picture 3"/>
          <p:cNvPicPr>
            <a:picLocks noChangeAspect="1"/>
          </p:cNvPicPr>
          <p:nvPr/>
        </p:nvPicPr>
        <p:blipFill>
          <a:blip r:embed="rId4"/>
          <a:stretch>
            <a:fillRect/>
          </a:stretch>
        </p:blipFill>
        <p:spPr>
          <a:xfrm>
            <a:off x="1125857" y="1261037"/>
            <a:ext cx="6892286" cy="5619086"/>
          </a:xfrm>
          <a:prstGeom prst="rect">
            <a:avLst/>
          </a:prstGeom>
        </p:spPr>
      </p:pic>
      <p:sp>
        <p:nvSpPr>
          <p:cNvPr id="5" name="Oval 4"/>
          <p:cNvSpPr/>
          <p:nvPr/>
        </p:nvSpPr>
        <p:spPr>
          <a:xfrm>
            <a:off x="6400800" y="457200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5654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REFERENCE_ID" val="0b2ae246-c608-48c8-b00f-180ba22f995d"/>
  <p:tag name="ARTICULATE_SLIDE_COUNT" val="28"/>
  <p:tag name="TAG_BACKING_FORM_KEY" val="7211482-c:\users\don\desktop\marias rest video\12 chapter 3 section 12 maria's restaurant .pptx"/>
  <p:tag name="ARTICULATE_PRESENTER_VERSION" val="7"/>
  <p:tag name="ARTICULATE_USED_PAGE_ORIENTATION" val="1"/>
  <p:tag name="ARTICULATE_USED_PAGE_SIZE" val="1"/>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Duct fitting pressure drop C-values and total system pressure loss"/>
  <p:tag name="ARTICULATE_META_COURSE_ID" val="2_1_Why_Balance_a_House"/>
  <p:tag name="ARTICULATE_META_NAME_SET" val="True"/>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540"/>
  <p:tag name="ARTICULATE_AUDIO_RECORDED" val="1"/>
  <p:tag name="TIMELINE" val="1.6"/>
  <p:tag name="ELAPSEDTIME" val="7.8"/>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538"/>
  <p:tag name="ARTICULATE_AUDIO_RECORDED" val="1"/>
  <p:tag name="TIMELINE" val="6.1"/>
  <p:tag name="ELAPSEDTIME" val="9"/>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541"/>
  <p:tag name="ARTICULATE_AUDIO_RECORDED" val="1"/>
  <p:tag name="TIMELINE" val="5.4"/>
  <p:tag name="ELAPSEDTIME" val="7"/>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Lst>
</file>

<file path=ppt/tags/tag13.xml><?xml version="1.0" encoding="utf-8"?>
<p:tagLst xmlns:a="http://schemas.openxmlformats.org/drawingml/2006/main" xmlns:r="http://schemas.openxmlformats.org/officeDocument/2006/relationships" xmlns:p="http://schemas.openxmlformats.org/presentationml/2006/main">
  <p:tag name="AUDIO_ID" val="542"/>
  <p:tag name="ARTICULATE_AUDIO_RECORDED" val="1"/>
  <p:tag name="TIMELINE" val="1.2"/>
  <p:tag name="ELAPSEDTIME" val="4"/>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Lst>
</file>

<file path=ppt/tags/tag14.xml><?xml version="1.0" encoding="utf-8"?>
<p:tagLst xmlns:a="http://schemas.openxmlformats.org/drawingml/2006/main" xmlns:r="http://schemas.openxmlformats.org/officeDocument/2006/relationships" xmlns:p="http://schemas.openxmlformats.org/presentationml/2006/main">
  <p:tag name="AUDIO_ID" val="543"/>
  <p:tag name="ARTICULATE_AUDIO_RECORDED" val="1"/>
  <p:tag name="TIMELINE" val="3.0"/>
  <p:tag name="ELAPSEDTIME" val="12.4"/>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Lst>
</file>

<file path=ppt/tags/tag15.xml><?xml version="1.0" encoding="utf-8"?>
<p:tagLst xmlns:a="http://schemas.openxmlformats.org/drawingml/2006/main" xmlns:r="http://schemas.openxmlformats.org/officeDocument/2006/relationships" xmlns:p="http://schemas.openxmlformats.org/presentationml/2006/main">
  <p:tag name="AUDIO_ID" val="544"/>
  <p:tag name="ARTICULATE_AUDIO_RECORDED" val="1"/>
  <p:tag name="ELAPSEDTIME" val="12.4"/>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Lst>
</file>

<file path=ppt/tags/tag16.xml><?xml version="1.0" encoding="utf-8"?>
<p:tagLst xmlns:a="http://schemas.openxmlformats.org/drawingml/2006/main" xmlns:r="http://schemas.openxmlformats.org/officeDocument/2006/relationships" xmlns:p="http://schemas.openxmlformats.org/presentationml/2006/main">
  <p:tag name="AUDIO_ID" val="561"/>
  <p:tag name="ARTICULATE_AUDIO_RECORDED" val="1"/>
  <p:tag name="TIMELINE" val="41.1/64.1/82.2/109.7/119.7"/>
  <p:tag name="ELAPSEDTIME" val="129.4"/>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Lst>
</file>

<file path=ppt/tags/tag17.xml><?xml version="1.0" encoding="utf-8"?>
<p:tagLst xmlns:a="http://schemas.openxmlformats.org/drawingml/2006/main" xmlns:r="http://schemas.openxmlformats.org/officeDocument/2006/relationships" xmlns:p="http://schemas.openxmlformats.org/presentationml/2006/main">
  <p:tag name="AUDIO_ID" val="546"/>
  <p:tag name="ARTICULATE_AUDIO_RECORDED" val="1"/>
  <p:tag name="TIMELINE" val="37.6/51.2/54.5"/>
  <p:tag name="ELAPSEDTIME" val="68.6"/>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Lst>
</file>

<file path=ppt/tags/tag18.xml><?xml version="1.0" encoding="utf-8"?>
<p:tagLst xmlns:a="http://schemas.openxmlformats.org/drawingml/2006/main" xmlns:r="http://schemas.openxmlformats.org/officeDocument/2006/relationships" xmlns:p="http://schemas.openxmlformats.org/presentationml/2006/main">
  <p:tag name="AUDIO_ID" val="548"/>
  <p:tag name="ARTICULATE_AUDIO_RECORDED" val="1"/>
  <p:tag name="ELAPSEDTIME" val="24.4"/>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551"/>
  <p:tag name="ARTICULATE_AUDIO_RECORDED" val="1"/>
  <p:tag name="ELAPSEDTIME" val="12.8"/>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UDIO_ID" val="496"/>
  <p:tag name="ARTICULATE_AUDIO_RECORDED" val="1"/>
  <p:tag name="ELAPSEDTIME" val="5.2"/>
  <p:tag name="ANNOTATION_COUNT" val="0"/>
  <p:tag name="ARTICULATE_USED_LAYOUT" val="1"/>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Lst>
</file>

<file path=ppt/tags/tag20.xml><?xml version="1.0" encoding="utf-8"?>
<p:tagLst xmlns:a="http://schemas.openxmlformats.org/drawingml/2006/main" xmlns:r="http://schemas.openxmlformats.org/officeDocument/2006/relationships" xmlns:p="http://schemas.openxmlformats.org/presentationml/2006/main">
  <p:tag name="AUDIO_ID" val="558"/>
  <p:tag name="ARTICULATE_AUDIO_RECORDED" val="1"/>
  <p:tag name="TIMELINE" val="16.7"/>
  <p:tag name="ELAPSEDTIME" val="28.5"/>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UDIO_ID" val="559"/>
  <p:tag name="ARTICULATE_AUDIO_RECORDED" val="1"/>
  <p:tag name="TIMELINE" val="14.9"/>
  <p:tag name="ELAPSEDTIME" val="21.9"/>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549"/>
  <p:tag name="ARTICULATE_AUDIO_RECORDED" val="1"/>
  <p:tag name="TIMELINE" val="18.8"/>
  <p:tag name="ELAPSEDTIME" val="59.3"/>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560"/>
  <p:tag name="ARTICULATE_AUDIO_RECORDED" val="1"/>
  <p:tag name="TIMELINE" val="13.8/21.0"/>
  <p:tag name="ELAPSEDTIME" val="61.4"/>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550"/>
  <p:tag name="ARTICULATE_AUDIO_RECORDED" val="1"/>
  <p:tag name="TIMELINE" val="3.0"/>
  <p:tag name="ELAPSEDTIME" val="10.4"/>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552"/>
  <p:tag name="ARTICULATE_AUDIO_RECORDED" val="1"/>
  <p:tag name="TIMELINE" val="2.2/31.1"/>
  <p:tag name="ELAPSEDTIME" val="36"/>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Lst>
</file>

<file path=ppt/tags/tag26.xml><?xml version="1.0" encoding="utf-8"?>
<p:tagLst xmlns:a="http://schemas.openxmlformats.org/drawingml/2006/main" xmlns:r="http://schemas.openxmlformats.org/officeDocument/2006/relationships" xmlns:p="http://schemas.openxmlformats.org/presentationml/2006/main">
  <p:tag name="AUDIO_ID" val="553"/>
  <p:tag name="ARTICULATE_AUDIO_RECORDED" val="1"/>
  <p:tag name="TIMELINE" val="6.7"/>
  <p:tag name="ELAPSEDTIME" val="66.1"/>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Lst>
</file>

<file path=ppt/tags/tag27.xml><?xml version="1.0" encoding="utf-8"?>
<p:tagLst xmlns:a="http://schemas.openxmlformats.org/drawingml/2006/main" xmlns:r="http://schemas.openxmlformats.org/officeDocument/2006/relationships" xmlns:p="http://schemas.openxmlformats.org/presentationml/2006/main">
  <p:tag name="AUDIO_ID" val="554"/>
  <p:tag name="ARTICULATE_AUDIO_RECORDED" val="1"/>
  <p:tag name="ELAPSEDTIME" val="18.5"/>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555"/>
  <p:tag name="ARTICULATE_AUDIO_RECORDED" val="1"/>
  <p:tag name="TIMELINE" val="6.4/14.1"/>
  <p:tag name="ELAPSEDTIME" val="47.4"/>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557"/>
  <p:tag name="ARTICULATE_AUDIO_RECORDED" val="1"/>
  <p:tag name="TIMELINE" val="14.4/18.7/21.2"/>
  <p:tag name="ELAPSEDTIME" val="48"/>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30.xml><?xml version="1.0" encoding="utf-8"?>
<p:tagLst xmlns:a="http://schemas.openxmlformats.org/drawingml/2006/main" xmlns:r="http://schemas.openxmlformats.org/officeDocument/2006/relationships" xmlns:p="http://schemas.openxmlformats.org/presentationml/2006/main">
  <p:tag name="AUDIO_ID" val="533"/>
  <p:tag name="ARTICULATE_AUDIO_RECORDED" val="1"/>
  <p:tag name="ELAPSEDTIME" val="38.4"/>
  <p:tag name="ANNOTATION_COUNT" val="0"/>
  <p:tag name="ARTICULATE_USED_LAYOUT" val="2"/>
  <p:tag name="ARTICULATE_SLIDE_THUMBNAIL_REFRESH" val="1"/>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Lst>
</file>

<file path=ppt/tags/tag4.xml><?xml version="1.0" encoding="utf-8"?>
<p:tagLst xmlns:a="http://schemas.openxmlformats.org/drawingml/2006/main" xmlns:r="http://schemas.openxmlformats.org/officeDocument/2006/relationships" xmlns:p="http://schemas.openxmlformats.org/presentationml/2006/main">
  <p:tag name="AUDIO_ID" val="512"/>
  <p:tag name="ARTICULATE_AUDIO_RECORDED" val="1"/>
  <p:tag name="ELAPSEDTIME" val="9"/>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Lst>
</file>

<file path=ppt/tags/tag5.xml><?xml version="1.0" encoding="utf-8"?>
<p:tagLst xmlns:a="http://schemas.openxmlformats.org/drawingml/2006/main" xmlns:r="http://schemas.openxmlformats.org/officeDocument/2006/relationships" xmlns:p="http://schemas.openxmlformats.org/presentationml/2006/main">
  <p:tag name="AUDIO_ID" val="536"/>
  <p:tag name="ARTICULATE_AUDIO_RECORDED" val="1"/>
  <p:tag name="TIMELINE" val="3.4"/>
  <p:tag name="ELAPSEDTIME" val="7.5"/>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534"/>
  <p:tag name="ARTICULATE_AUDIO_RECORDED" val="1"/>
  <p:tag name="TIMELINE" val="6.1"/>
  <p:tag name="ELAPSEDTIME" val="10.2"/>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535"/>
  <p:tag name="ARTICULATE_AUDIO_RECORDED" val="1"/>
  <p:tag name="TIMELINE" val="2.4"/>
  <p:tag name="ELAPSEDTIME" val="10.4"/>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537"/>
  <p:tag name="ARTICULATE_AUDIO_RECORDED" val="1"/>
  <p:tag name="TIMELINE" val="5.0"/>
  <p:tag name="ELAPSEDTIME" val="11.1"/>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539"/>
  <p:tag name="ARTICULATE_AUDIO_RECORDED" val="1"/>
  <p:tag name="TIMELINE" val="0.9"/>
  <p:tag name="ELAPSEDTIME" val="6.3"/>
  <p:tag name="ANNOTATION_COUNT" val="0"/>
  <p:tag name="ARTICULATE_USED_LAYOUT" val="2"/>
  <p:tag name="ARTICULATE_NAV_LEVEL" val="1"/>
  <p:tag name="ARTICULATE_SLIDE_PRESENTER_GUID" val="f3f4a129-f6f7-4654-a477-913cca40a09d"/>
  <p:tag name="ARTICULATE_SLIDE_PAUSE" val="0"/>
  <p:tag name="ARTICULATE_LOCK_SLIDE" val="0"/>
  <p:tag name="ARTICULATE_HIDE_SLIDE" val="0"/>
  <p:tag name="ARTICULATE_PLAYER_CONTROL_PREVIOUS" val="True"/>
  <p:tag name="ARTICULATE_PLAYER_CONTROL_NEXT"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5792</TotalTime>
  <Words>974</Words>
  <Application>Microsoft Office PowerPoint</Application>
  <PresentationFormat>On-screen Show (4:3)</PresentationFormat>
  <Paragraphs>162</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 Maria’s Restaurant Chapter 3 Section 12  </vt:lpstr>
      <vt:lpstr>Maria’s Duct Layout Sketch </vt:lpstr>
      <vt:lpstr>Zone 1 Fittings Supply Take Off</vt:lpstr>
      <vt:lpstr>Zone 1 Fittings 4 90s</vt:lpstr>
      <vt:lpstr>Zone 1 Fittings 5 Wye Fittings</vt:lpstr>
      <vt:lpstr>6 Supply Diffusers &amp; Boxes</vt:lpstr>
      <vt:lpstr>Zone 1 Fittings Return Take Off</vt:lpstr>
      <vt:lpstr>Zone 1 Fittings Return Filter &amp; Grille</vt:lpstr>
      <vt:lpstr>Zone 2 Fittings Supply Take Off</vt:lpstr>
      <vt:lpstr>Zone 2 Fittings Supply 90</vt:lpstr>
      <vt:lpstr>Zone 2 Fittings Supply 5 Wyes</vt:lpstr>
      <vt:lpstr>6 Supply Diffusers &amp; Boxes</vt:lpstr>
      <vt:lpstr>Manual Q Commercial Low Pressure, Low Velocity Duct System Design </vt:lpstr>
      <vt:lpstr>Duct Pressure Drop Calculation (Typical 90)</vt:lpstr>
      <vt:lpstr>Duct Pressure Drop Calculation (Smooth Radius 3 Vane 90)</vt:lpstr>
      <vt:lpstr>What Does The C Value Difference Mean?</vt:lpstr>
      <vt:lpstr>Pressure Drop Value for Standard 90?</vt:lpstr>
      <vt:lpstr>Total Pressure Drop  Question 1</vt:lpstr>
      <vt:lpstr>Total Pressure Drop  Question 2</vt:lpstr>
      <vt:lpstr>Total Pressure Drop  Question 3</vt:lpstr>
      <vt:lpstr>Question 4 loss Item Total?</vt:lpstr>
      <vt:lpstr>Pressure Drop Difference Means What ?</vt:lpstr>
      <vt:lpstr>Pressure Drop Difference Means What ?</vt:lpstr>
      <vt:lpstr>What Happens If Our Previous Regular 90 Is Put In ?</vt:lpstr>
      <vt:lpstr>How About Doing The Same 90 Change For Zone 1’s 4 90’s?</vt:lpstr>
      <vt:lpstr>How About Doing The Same 90 Change For Zone 1’s 4 90’s?</vt:lpstr>
      <vt:lpstr>For Zone 1 How Would Blower Motor Size be Changed Due To Changing A Systems Total Pressure Drop from 0.4 to 0.5 ESP? </vt:lpstr>
      <vt:lpstr>Field Notes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693</cp:revision>
  <dcterms:created xsi:type="dcterms:W3CDTF">2013-05-23T13:04:32Z</dcterms:created>
  <dcterms:modified xsi:type="dcterms:W3CDTF">2019-06-07T15:27:49Z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16EB621D-E703-47FD-90EE-2DE841D32F8B</vt:lpwstr>
  </property>
  <property fmtid="{D5CDD505-2E9C-101B-9397-08002B2CF9AE}" pid="6" name="ArticulateProjectFull">
    <vt:lpwstr>C:\Users\Don\Desktop\Marias Rest Video\12 Chapter 3 Section 12 Maria's restaurant .ppta</vt:lpwstr>
  </property>
</Properties>
</file>