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8"/>
  </p:notesMasterIdLst>
  <p:sldIdLst>
    <p:sldId id="496" r:id="rId2"/>
    <p:sldId id="501" r:id="rId3"/>
    <p:sldId id="502" r:id="rId4"/>
    <p:sldId id="503" r:id="rId5"/>
    <p:sldId id="504" r:id="rId6"/>
    <p:sldId id="505" r:id="rId7"/>
    <p:sldId id="506" r:id="rId8"/>
    <p:sldId id="488" r:id="rId9"/>
    <p:sldId id="489" r:id="rId10"/>
    <p:sldId id="490" r:id="rId11"/>
    <p:sldId id="507" r:id="rId12"/>
    <p:sldId id="491" r:id="rId13"/>
    <p:sldId id="492" r:id="rId14"/>
    <p:sldId id="509" r:id="rId15"/>
    <p:sldId id="498" r:id="rId16"/>
    <p:sldId id="499"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78"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166236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2 Section </a:t>
            </a:r>
            <a:r>
              <a:rPr lang="en-US" dirty="0">
                <a:solidFill>
                  <a:srgbClr val="FFFF00"/>
                </a:solidFill>
              </a:rPr>
              <a:t>9</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9388141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Dehumidification Implications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solidFill>
                  <a:srgbClr val="FFFF00"/>
                </a:solidFill>
              </a:rPr>
              <a:t>Finally, by selecting the lowest fan CFM, the designer assured airflow across the coil would be minimized and the humidity removal would be maximized. The coil surface area from the OEM tables is 12.8 ft</a:t>
            </a:r>
            <a:r>
              <a:rPr lang="en-US" baseline="30000" dirty="0">
                <a:solidFill>
                  <a:srgbClr val="FFFF00"/>
                </a:solidFill>
              </a:rPr>
              <a:t>2</a:t>
            </a:r>
            <a:r>
              <a:rPr lang="en-US" dirty="0">
                <a:solidFill>
                  <a:srgbClr val="FFFF00"/>
                </a:solidFill>
              </a:rPr>
              <a:t>. Thus, with 2,400 CFM of airflow, and a coil with a surface area of 12.8 ft</a:t>
            </a:r>
            <a:r>
              <a:rPr lang="en-US" baseline="30000" dirty="0">
                <a:solidFill>
                  <a:srgbClr val="FFFF00"/>
                </a:solidFill>
              </a:rPr>
              <a:t>2</a:t>
            </a:r>
            <a:r>
              <a:rPr lang="en-US" dirty="0">
                <a:solidFill>
                  <a:srgbClr val="FFFF00"/>
                </a:solidFill>
              </a:rPr>
              <a:t> the velocity through the coil in feet per minute (FPM) can easily be calculated: </a:t>
            </a:r>
          </a:p>
          <a:p>
            <a:r>
              <a:rPr lang="en-US" dirty="0">
                <a:solidFill>
                  <a:srgbClr val="FFFF00"/>
                </a:solidFill>
              </a:rPr>
              <a:t>2,400ft</a:t>
            </a:r>
            <a:r>
              <a:rPr lang="en-US" baseline="30000" dirty="0">
                <a:solidFill>
                  <a:srgbClr val="FFFF00"/>
                </a:solidFill>
              </a:rPr>
              <a:t>3 </a:t>
            </a:r>
            <a:r>
              <a:rPr lang="en-US" dirty="0">
                <a:solidFill>
                  <a:srgbClr val="FFFF00"/>
                </a:solidFill>
              </a:rPr>
              <a:t>÷ 12.8 ft</a:t>
            </a:r>
            <a:r>
              <a:rPr lang="en-US" baseline="30000" dirty="0">
                <a:solidFill>
                  <a:srgbClr val="FFFF00"/>
                </a:solidFill>
              </a:rPr>
              <a:t>2.</a:t>
            </a:r>
            <a:r>
              <a:rPr lang="en-US" dirty="0">
                <a:solidFill>
                  <a:srgbClr val="FFFF00"/>
                </a:solidFill>
              </a:rPr>
              <a:t>= 187.5 FPM this is a very low value but it is within the acceptable operating range for the 7.5-ton rooftop package heat pump selected.  </a:t>
            </a:r>
          </a:p>
          <a:p>
            <a:pPr marL="0" indent="0">
              <a:buNone/>
            </a:pPr>
            <a:r>
              <a:rPr lang="en-US" i="1" dirty="0">
                <a:solidFill>
                  <a:srgbClr val="FFFF00"/>
                </a:solidFill>
              </a:rPr>
              <a:t>(Note: the old rule of thumb of 400 CFM per ton would put you at 3,000 CFM in the center of the chart.)</a:t>
            </a:r>
          </a:p>
        </p:txBody>
      </p:sp>
    </p:spTree>
    <p:custDataLst>
      <p:tags r:id="rId1"/>
    </p:custDataLst>
    <p:extLst>
      <p:ext uri="{BB962C8B-B14F-4D97-AF65-F5344CB8AC3E}">
        <p14:creationId xmlns:p14="http://schemas.microsoft.com/office/powerpoint/2010/main" val="305254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Comfort Question</a:t>
            </a:r>
          </a:p>
        </p:txBody>
      </p:sp>
      <p:sp>
        <p:nvSpPr>
          <p:cNvPr id="5" name="Content Placeholder 4"/>
          <p:cNvSpPr>
            <a:spLocks noGrp="1"/>
          </p:cNvSpPr>
          <p:nvPr>
            <p:ph idx="1"/>
          </p:nvPr>
        </p:nvSpPr>
        <p:spPr/>
        <p:txBody>
          <a:bodyPr/>
          <a:lstStyle/>
          <a:p>
            <a:pPr marL="0" indent="0">
              <a:buNone/>
            </a:pPr>
            <a:r>
              <a:rPr lang="en-US" dirty="0">
                <a:solidFill>
                  <a:srgbClr val="FFFF00"/>
                </a:solidFill>
              </a:rPr>
              <a:t>Figure 16 on page 41 shows a Psychrometric chart with the human comfort zone shown in red stripes. If we measured a room at 70</a:t>
            </a:r>
            <a:r>
              <a:rPr lang="en-US" baseline="30000" dirty="0">
                <a:solidFill>
                  <a:srgbClr val="FFFF00"/>
                </a:solidFill>
              </a:rPr>
              <a:t> O</a:t>
            </a:r>
            <a:r>
              <a:rPr lang="en-US" dirty="0">
                <a:solidFill>
                  <a:srgbClr val="FFFF00"/>
                </a:solidFill>
              </a:rPr>
              <a:t>F with a relative humidity of 30% would most people feel comfortable sitting in that room. </a:t>
            </a:r>
          </a:p>
        </p:txBody>
      </p:sp>
    </p:spTree>
    <p:custDataLst>
      <p:tags r:id="rId1"/>
    </p:custDataLst>
    <p:extLst>
      <p:ext uri="{BB962C8B-B14F-4D97-AF65-F5344CB8AC3E}">
        <p14:creationId xmlns:p14="http://schemas.microsoft.com/office/powerpoint/2010/main" val="374297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Comfort Question 1</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7924800" cy="5334000"/>
          </a:xfrm>
          <a:prstGeom prst="rect">
            <a:avLst/>
          </a:prstGeom>
          <a:noFill/>
          <a:ln>
            <a:solidFill>
              <a:schemeClr val="tx1"/>
            </a:solidFill>
          </a:ln>
        </p:spPr>
      </p:pic>
      <p:sp>
        <p:nvSpPr>
          <p:cNvPr id="3" name="Rectangle 2"/>
          <p:cNvSpPr/>
          <p:nvPr/>
        </p:nvSpPr>
        <p:spPr>
          <a:xfrm>
            <a:off x="457200" y="1295400"/>
            <a:ext cx="4572000" cy="1569660"/>
          </a:xfrm>
          <a:prstGeom prst="rect">
            <a:avLst/>
          </a:prstGeom>
          <a:solidFill>
            <a:schemeClr val="bg2">
              <a:lumMod val="60000"/>
              <a:lumOff val="40000"/>
            </a:schemeClr>
          </a:solidFill>
        </p:spPr>
        <p:txBody>
          <a:bodyPr>
            <a:spAutoFit/>
          </a:bodyPr>
          <a:lstStyle/>
          <a:p>
            <a:r>
              <a:rPr lang="en-US" sz="3200" dirty="0">
                <a:solidFill>
                  <a:srgbClr val="FFFF00"/>
                </a:solidFill>
                <a:latin typeface="Times New Roman" panose="02020603050405020304" pitchFamily="18" charset="0"/>
                <a:ea typeface="Times New Roman" panose="02020603050405020304" pitchFamily="18" charset="0"/>
              </a:rPr>
              <a:t>No, due to the low humidity the room would feel cold to most people. </a:t>
            </a:r>
            <a:endParaRPr lang="en-US" sz="3200" dirty="0">
              <a:solidFill>
                <a:srgbClr val="FFFF00"/>
              </a:solidFill>
            </a:endParaRPr>
          </a:p>
        </p:txBody>
      </p:sp>
      <p:cxnSp>
        <p:nvCxnSpPr>
          <p:cNvPr id="6" name="Straight Connector 5"/>
          <p:cNvCxnSpPr/>
          <p:nvPr/>
        </p:nvCxnSpPr>
        <p:spPr>
          <a:xfrm>
            <a:off x="2209800" y="5469538"/>
            <a:ext cx="266700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6800" y="5477644"/>
            <a:ext cx="0" cy="69455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754880" y="5396742"/>
            <a:ext cx="182880" cy="18288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5599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r>
              <a:rPr lang="en-US" dirty="0"/>
              <a:t>Equipment Selection Check List</a:t>
            </a:r>
          </a:p>
        </p:txBody>
      </p:sp>
      <p:pic>
        <p:nvPicPr>
          <p:cNvPr id="4" name="Content Placeholder 3"/>
          <p:cNvPicPr>
            <a:picLocks noGrp="1" noChangeAspect="1"/>
          </p:cNvPicPr>
          <p:nvPr>
            <p:ph idx="1"/>
          </p:nvPr>
        </p:nvPicPr>
        <p:blipFill>
          <a:blip r:embed="rId3"/>
          <a:stretch>
            <a:fillRect/>
          </a:stretch>
        </p:blipFill>
        <p:spPr>
          <a:xfrm>
            <a:off x="1066800" y="1295400"/>
            <a:ext cx="6296024" cy="5410200"/>
          </a:xfrm>
          <a:prstGeom prst="rect">
            <a:avLst/>
          </a:prstGeom>
        </p:spPr>
      </p:pic>
    </p:spTree>
    <p:custDataLst>
      <p:tags r:id="rId1"/>
    </p:custDataLst>
    <p:extLst>
      <p:ext uri="{BB962C8B-B14F-4D97-AF65-F5344CB8AC3E}">
        <p14:creationId xmlns:p14="http://schemas.microsoft.com/office/powerpoint/2010/main" val="133973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Notes Page 1</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A comfortable temperature is subjective and a few people in a room may never be comfortable even when the room temperature and humidity are dead center on the comfort chart.  Some will say it is too hot, others will say it is too cold.  Thus, Technician’s should know where they are on the comfort chart before changing the temperature based on one complaint or, they may be back with six more!  </a:t>
            </a:r>
          </a:p>
        </p:txBody>
      </p:sp>
    </p:spTree>
    <p:custDataLst>
      <p:tags r:id="rId1"/>
    </p:custDataLst>
    <p:extLst>
      <p:ext uri="{BB962C8B-B14F-4D97-AF65-F5344CB8AC3E}">
        <p14:creationId xmlns:p14="http://schemas.microsoft.com/office/powerpoint/2010/main" val="3639991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Notes Page 2</a:t>
            </a:r>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 One blower motor variable frequency drive (VFD) setting related problem commonly encountered is: At lower speeds, the blower may not provide the required minimum replacement air volumes for the hoods.  Thus, the restaurant will become in a low pressure with regards to the outside (making the inswing doors hard to close due to the air they are sucking in). </a:t>
            </a:r>
          </a:p>
        </p:txBody>
      </p:sp>
    </p:spTree>
    <p:custDataLst>
      <p:tags r:id="rId1"/>
    </p:custDataLst>
    <p:extLst>
      <p:ext uri="{BB962C8B-B14F-4D97-AF65-F5344CB8AC3E}">
        <p14:creationId xmlns:p14="http://schemas.microsoft.com/office/powerpoint/2010/main" val="3746024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Notes Page 3</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FF00"/>
                </a:solidFill>
              </a:rPr>
              <a:t>One Compressor motor variable frequency drive (VFD) related problem commonly encountered where a constant volume of airflow is required to make up for kitchen hood exhaust air is: due to the higher velocity of air with regards to the refrigerant in the coil the ability to remove moisture from the air being brought in is greatly decreased under most operating conditions (resulting in a much higher humidity inside the </a:t>
            </a:r>
            <a:r>
              <a:rPr lang="en-US">
                <a:solidFill>
                  <a:srgbClr val="FFFF00"/>
                </a:solidFill>
              </a:rPr>
              <a:t>building than </a:t>
            </a:r>
            <a:r>
              <a:rPr lang="en-US" dirty="0">
                <a:solidFill>
                  <a:srgbClr val="FFFF00"/>
                </a:solidFill>
              </a:rPr>
              <a:t>is outside and possibly a wet dog or mold smell in the building).  </a:t>
            </a:r>
          </a:p>
        </p:txBody>
      </p:sp>
    </p:spTree>
    <p:custDataLst>
      <p:tags r:id="rId1"/>
    </p:custDataLst>
    <p:extLst>
      <p:ext uri="{BB962C8B-B14F-4D97-AF65-F5344CB8AC3E}">
        <p14:creationId xmlns:p14="http://schemas.microsoft.com/office/powerpoint/2010/main" val="347380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Latent Capacity Question 1</a:t>
            </a:r>
          </a:p>
        </p:txBody>
      </p:sp>
      <p:sp>
        <p:nvSpPr>
          <p:cNvPr id="3" name="Content Placeholder 2"/>
          <p:cNvSpPr>
            <a:spLocks noGrp="1"/>
          </p:cNvSpPr>
          <p:nvPr>
            <p:ph idx="1"/>
          </p:nvPr>
        </p:nvSpPr>
        <p:spPr/>
        <p:txBody>
          <a:bodyPr/>
          <a:lstStyle/>
          <a:p>
            <a:pPr marL="0" indent="0">
              <a:buNone/>
            </a:pPr>
            <a:r>
              <a:rPr lang="en-US" dirty="0">
                <a:solidFill>
                  <a:srgbClr val="FFFF00"/>
                </a:solidFill>
              </a:rPr>
              <a:t>Using Table 9C on Page 38 in Maria’s Restaurant Guide &amp; Workbook, will the total latent capacity in Btuh for the XHP 10-86Z in operating in high speed with a return air wet bulb temperature of 67</a:t>
            </a:r>
            <a:r>
              <a:rPr lang="en-US" baseline="30000" dirty="0">
                <a:solidFill>
                  <a:srgbClr val="FFFF00"/>
                </a:solidFill>
              </a:rPr>
              <a:t>O</a:t>
            </a:r>
            <a:r>
              <a:rPr lang="en-US" dirty="0">
                <a:solidFill>
                  <a:srgbClr val="FFFF00"/>
                </a:solidFill>
              </a:rPr>
              <a:t>F and a fan CFM of 4,800 with a 85</a:t>
            </a:r>
            <a:r>
              <a:rPr lang="en-US" baseline="30000" dirty="0">
                <a:solidFill>
                  <a:srgbClr val="FFFF00"/>
                </a:solidFill>
              </a:rPr>
              <a:t>O</a:t>
            </a:r>
            <a:r>
              <a:rPr lang="en-US" dirty="0">
                <a:solidFill>
                  <a:srgbClr val="FFFF00"/>
                </a:solidFill>
              </a:rPr>
              <a:t>F outdoor dry bulb temperature be equal to or above a latent heat removal requirement of 12,000 Btuh?</a:t>
            </a:r>
          </a:p>
          <a:p>
            <a:endParaRPr lang="en-US" dirty="0"/>
          </a:p>
        </p:txBody>
      </p:sp>
    </p:spTree>
    <p:custDataLst>
      <p:tags r:id="rId1"/>
    </p:custDataLst>
    <p:extLst>
      <p:ext uri="{BB962C8B-B14F-4D97-AF65-F5344CB8AC3E}">
        <p14:creationId xmlns:p14="http://schemas.microsoft.com/office/powerpoint/2010/main" val="111212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Latent Capacity</a:t>
            </a:r>
          </a:p>
        </p:txBody>
      </p:sp>
      <p:pic>
        <p:nvPicPr>
          <p:cNvPr id="4" name="Content Placeholder 3"/>
          <p:cNvPicPr>
            <a:picLocks noGrp="1" noChangeAspect="1"/>
          </p:cNvPicPr>
          <p:nvPr>
            <p:ph idx="1"/>
          </p:nvPr>
        </p:nvPicPr>
        <p:blipFill>
          <a:blip r:embed="rId3"/>
          <a:stretch>
            <a:fillRect/>
          </a:stretch>
        </p:blipFill>
        <p:spPr>
          <a:xfrm>
            <a:off x="-17206" y="1393057"/>
            <a:ext cx="8992140" cy="4090886"/>
          </a:xfrm>
          <a:prstGeom prst="rect">
            <a:avLst/>
          </a:prstGeom>
        </p:spPr>
      </p:pic>
    </p:spTree>
    <p:custDataLst>
      <p:tags r:id="rId1"/>
    </p:custDataLst>
    <p:extLst>
      <p:ext uri="{BB962C8B-B14F-4D97-AF65-F5344CB8AC3E}">
        <p14:creationId xmlns:p14="http://schemas.microsoft.com/office/powerpoint/2010/main" val="76767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Latent Capacity 1</a:t>
            </a:r>
          </a:p>
        </p:txBody>
      </p:sp>
      <p:pic>
        <p:nvPicPr>
          <p:cNvPr id="4" name="Content Placeholder 3"/>
          <p:cNvPicPr>
            <a:picLocks noGrp="1" noChangeAspect="1"/>
          </p:cNvPicPr>
          <p:nvPr>
            <p:ph idx="1"/>
          </p:nvPr>
        </p:nvPicPr>
        <p:blipFill>
          <a:blip r:embed="rId3"/>
          <a:stretch>
            <a:fillRect/>
          </a:stretch>
        </p:blipFill>
        <p:spPr>
          <a:xfrm>
            <a:off x="73742" y="1600200"/>
            <a:ext cx="8992140" cy="4090886"/>
          </a:xfrm>
          <a:prstGeom prst="rect">
            <a:avLst/>
          </a:prstGeom>
        </p:spPr>
      </p:pic>
      <p:sp>
        <p:nvSpPr>
          <p:cNvPr id="3" name="Rectangle 2"/>
          <p:cNvSpPr/>
          <p:nvPr/>
        </p:nvSpPr>
        <p:spPr>
          <a:xfrm>
            <a:off x="302612" y="2409328"/>
            <a:ext cx="8534400" cy="3539430"/>
          </a:xfrm>
          <a:prstGeom prst="rect">
            <a:avLst/>
          </a:prstGeom>
          <a:solidFill>
            <a:schemeClr val="bg2">
              <a:lumMod val="60000"/>
              <a:lumOff val="40000"/>
            </a:schemeClr>
          </a:solidFill>
        </p:spPr>
        <p:txBody>
          <a:bodyPr wrap="square">
            <a:spAutoFit/>
          </a:bodyPr>
          <a:lstStyle/>
          <a:p>
            <a:r>
              <a:rPr lang="en-US" sz="3200" dirty="0">
                <a:solidFill>
                  <a:srgbClr val="FFFF00"/>
                </a:solidFill>
                <a:latin typeface="Times New Roman" panose="02020603050405020304" pitchFamily="18" charset="0"/>
                <a:ea typeface="Times New Roman" panose="02020603050405020304" pitchFamily="18" charset="0"/>
              </a:rPr>
              <a:t>From the chart: at 4,800 CFM &amp; Dry Bulb 85</a:t>
            </a:r>
            <a:r>
              <a:rPr lang="en-US" sz="3200" baseline="30000" dirty="0">
                <a:solidFill>
                  <a:srgbClr val="FFFF00"/>
                </a:solidFill>
                <a:latin typeface="Times New Roman" panose="02020603050405020304" pitchFamily="18" charset="0"/>
                <a:ea typeface="Times New Roman" panose="02020603050405020304" pitchFamily="18" charset="0"/>
              </a:rPr>
              <a:t>O</a:t>
            </a:r>
            <a:r>
              <a:rPr lang="en-US" sz="3200" dirty="0">
                <a:solidFill>
                  <a:srgbClr val="FFFF00"/>
                </a:solidFill>
                <a:latin typeface="Times New Roman" panose="02020603050405020304" pitchFamily="18" charset="0"/>
                <a:ea typeface="Times New Roman" panose="02020603050405020304" pitchFamily="18" charset="0"/>
              </a:rPr>
              <a:t>F the sensible over total heat ratio is 0.97 thus, with a total capacity of 137.8k </a:t>
            </a:r>
            <a:r>
              <a:rPr lang="en-US" sz="3200" dirty="0" err="1">
                <a:solidFill>
                  <a:srgbClr val="FFFF00"/>
                </a:solidFill>
                <a:latin typeface="Times New Roman" panose="02020603050405020304" pitchFamily="18" charset="0"/>
                <a:ea typeface="Times New Roman" panose="02020603050405020304" pitchFamily="18" charset="0"/>
              </a:rPr>
              <a:t>Btuh</a:t>
            </a:r>
            <a:r>
              <a:rPr lang="en-US" sz="3200" dirty="0">
                <a:solidFill>
                  <a:srgbClr val="FFFF00"/>
                </a:solidFill>
                <a:latin typeface="Times New Roman" panose="02020603050405020304" pitchFamily="18" charset="0"/>
                <a:ea typeface="Times New Roman" panose="02020603050405020304" pitchFamily="18" charset="0"/>
              </a:rPr>
              <a:t> our latent capacity would be 137,800 × (1- 0.97) = 4,134 Btuh of latent heat capability</a:t>
            </a:r>
          </a:p>
          <a:p>
            <a:r>
              <a:rPr lang="en-US" sz="3200" dirty="0">
                <a:solidFill>
                  <a:srgbClr val="FFFF00"/>
                </a:solidFill>
                <a:latin typeface="Times New Roman" panose="02020603050405020304" pitchFamily="18" charset="0"/>
                <a:ea typeface="Times New Roman" panose="02020603050405020304" pitchFamily="18" charset="0"/>
              </a:rPr>
              <a:t>Thus, the equipment would not meet the requirements at that fan speed. </a:t>
            </a:r>
            <a:endParaRPr lang="en-US" sz="3200" dirty="0">
              <a:solidFill>
                <a:srgbClr val="FFFF00"/>
              </a:solidFill>
            </a:endParaRPr>
          </a:p>
        </p:txBody>
      </p:sp>
    </p:spTree>
    <p:custDataLst>
      <p:tags r:id="rId1"/>
    </p:custDataLst>
    <p:extLst>
      <p:ext uri="{BB962C8B-B14F-4D97-AF65-F5344CB8AC3E}">
        <p14:creationId xmlns:p14="http://schemas.microsoft.com/office/powerpoint/2010/main" val="89767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Latent Capacity Question 2</a:t>
            </a:r>
          </a:p>
        </p:txBody>
      </p:sp>
      <p:sp>
        <p:nvSpPr>
          <p:cNvPr id="3" name="Content Placeholder 2"/>
          <p:cNvSpPr>
            <a:spLocks noGrp="1"/>
          </p:cNvSpPr>
          <p:nvPr>
            <p:ph idx="1"/>
          </p:nvPr>
        </p:nvSpPr>
        <p:spPr/>
        <p:txBody>
          <a:bodyPr/>
          <a:lstStyle/>
          <a:p>
            <a:pPr marL="0" indent="0">
              <a:buNone/>
            </a:pPr>
            <a:r>
              <a:rPr lang="en-US" dirty="0"/>
              <a:t>What if the fan speed in the previous problem above was lowered to provide 4,000 CFM?</a:t>
            </a:r>
          </a:p>
        </p:txBody>
      </p:sp>
      <p:sp>
        <p:nvSpPr>
          <p:cNvPr id="4" name="Rectangle 3"/>
          <p:cNvSpPr/>
          <p:nvPr/>
        </p:nvSpPr>
        <p:spPr>
          <a:xfrm>
            <a:off x="302612" y="2409328"/>
            <a:ext cx="8534400" cy="3539430"/>
          </a:xfrm>
          <a:prstGeom prst="rect">
            <a:avLst/>
          </a:prstGeom>
          <a:solidFill>
            <a:schemeClr val="bg2">
              <a:lumMod val="60000"/>
              <a:lumOff val="40000"/>
            </a:schemeClr>
          </a:solidFill>
        </p:spPr>
        <p:txBody>
          <a:bodyPr wrap="square">
            <a:spAutoFit/>
          </a:bodyPr>
          <a:lstStyle/>
          <a:p>
            <a:r>
              <a:rPr lang="en-US" sz="3200" dirty="0">
                <a:solidFill>
                  <a:srgbClr val="FFFF00"/>
                </a:solidFill>
              </a:rPr>
              <a:t>From the chart: at 4,000 CFM &amp; 85</a:t>
            </a:r>
            <a:r>
              <a:rPr lang="en-US" sz="3200" baseline="30000" dirty="0">
                <a:solidFill>
                  <a:srgbClr val="FFFF00"/>
                </a:solidFill>
              </a:rPr>
              <a:t>O</a:t>
            </a:r>
            <a:r>
              <a:rPr lang="en-US" sz="3200" dirty="0">
                <a:solidFill>
                  <a:srgbClr val="FFFF00"/>
                </a:solidFill>
              </a:rPr>
              <a:t>F the sensible over total heat ratio is 0.90 thus, with a total capacity of 133,200 Btuh our latent capacity would be 133,200 × (1- 0.90) = 13,320 Btuh of latent heat capability</a:t>
            </a:r>
          </a:p>
          <a:p>
            <a:r>
              <a:rPr lang="en-US" sz="3200" dirty="0">
                <a:solidFill>
                  <a:srgbClr val="FFFF00"/>
                </a:solidFill>
              </a:rPr>
              <a:t>Thus, the equipment would meet 12,000 Btuh the requirements at that fan speed. </a:t>
            </a:r>
          </a:p>
        </p:txBody>
      </p:sp>
    </p:spTree>
    <p:custDataLst>
      <p:tags r:id="rId1"/>
    </p:custDataLst>
    <p:extLst>
      <p:ext uri="{BB962C8B-B14F-4D97-AF65-F5344CB8AC3E}">
        <p14:creationId xmlns:p14="http://schemas.microsoft.com/office/powerpoint/2010/main" val="123734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kW Question</a:t>
            </a:r>
          </a:p>
        </p:txBody>
      </p:sp>
      <p:sp>
        <p:nvSpPr>
          <p:cNvPr id="3" name="Content Placeholder 2"/>
          <p:cNvSpPr>
            <a:spLocks noGrp="1"/>
          </p:cNvSpPr>
          <p:nvPr>
            <p:ph idx="1"/>
          </p:nvPr>
        </p:nvSpPr>
        <p:spPr/>
        <p:txBody>
          <a:bodyPr/>
          <a:lstStyle/>
          <a:p>
            <a:pPr marL="0" indent="0">
              <a:buNone/>
            </a:pPr>
            <a:r>
              <a:rPr lang="en-US" dirty="0"/>
              <a:t>Using Table 9C on Page 38 in Maria’s Restaurant Guide &amp; Workbook, find the motor design load in kW and W for the XHP 10-86Z in operating with an outdoor air temperature at the condenser of 85</a:t>
            </a:r>
            <a:r>
              <a:rPr lang="en-US" baseline="30000" dirty="0"/>
              <a:t>O</a:t>
            </a:r>
            <a:r>
              <a:rPr lang="en-US" dirty="0"/>
              <a:t>F and a fan CFM of 4,000.</a:t>
            </a:r>
          </a:p>
        </p:txBody>
      </p:sp>
    </p:spTree>
    <p:custDataLst>
      <p:tags r:id="rId1"/>
    </p:custDataLst>
    <p:extLst>
      <p:ext uri="{BB962C8B-B14F-4D97-AF65-F5344CB8AC3E}">
        <p14:creationId xmlns:p14="http://schemas.microsoft.com/office/powerpoint/2010/main" val="399127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9C Latent Capacity</a:t>
            </a:r>
          </a:p>
        </p:txBody>
      </p:sp>
      <p:pic>
        <p:nvPicPr>
          <p:cNvPr id="4" name="Content Placeholder 3"/>
          <p:cNvPicPr>
            <a:picLocks noGrp="1" noChangeAspect="1"/>
          </p:cNvPicPr>
          <p:nvPr>
            <p:ph idx="1"/>
          </p:nvPr>
        </p:nvPicPr>
        <p:blipFill>
          <a:blip r:embed="rId3"/>
          <a:stretch>
            <a:fillRect/>
          </a:stretch>
        </p:blipFill>
        <p:spPr>
          <a:xfrm>
            <a:off x="-17206" y="1393057"/>
            <a:ext cx="8992140" cy="4090886"/>
          </a:xfrm>
          <a:prstGeom prst="rect">
            <a:avLst/>
          </a:prstGeom>
        </p:spPr>
      </p:pic>
      <p:sp>
        <p:nvSpPr>
          <p:cNvPr id="3" name="Oval 2"/>
          <p:cNvSpPr/>
          <p:nvPr/>
        </p:nvSpPr>
        <p:spPr>
          <a:xfrm>
            <a:off x="2819400" y="4114800"/>
            <a:ext cx="548640" cy="54864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81200" y="4936039"/>
            <a:ext cx="3812188" cy="584775"/>
          </a:xfrm>
          <a:prstGeom prst="rect">
            <a:avLst/>
          </a:prstGeom>
          <a:solidFill>
            <a:schemeClr val="bg2">
              <a:lumMod val="60000"/>
              <a:lumOff val="40000"/>
            </a:schemeClr>
          </a:solidFill>
        </p:spPr>
        <p:txBody>
          <a:bodyPr wrap="square">
            <a:spAutoFit/>
          </a:bodyPr>
          <a:lstStyle/>
          <a:p>
            <a:r>
              <a:rPr lang="en-US" sz="3200" dirty="0">
                <a:solidFill>
                  <a:srgbClr val="FFFF00"/>
                </a:solidFill>
              </a:rPr>
              <a:t>7.55 kW and 7,550 W</a:t>
            </a:r>
          </a:p>
        </p:txBody>
      </p:sp>
    </p:spTree>
    <p:custDataLst>
      <p:tags r:id="rId1"/>
    </p:custDataLst>
    <p:extLst>
      <p:ext uri="{BB962C8B-B14F-4D97-AF65-F5344CB8AC3E}">
        <p14:creationId xmlns:p14="http://schemas.microsoft.com/office/powerpoint/2010/main" val="144706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Dehumidification Implications</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a:solidFill>
                  <a:srgbClr val="FFFF00"/>
                </a:solidFill>
              </a:rPr>
              <a:t>When the building’s design SHR is high (0.85 or more), it will be relatively easy to select cooling equipment that will control indoor humidity in cooling mode.  </a:t>
            </a:r>
          </a:p>
          <a:p>
            <a:pPr marL="0" indent="0">
              <a:buNone/>
            </a:pPr>
            <a:endParaRPr lang="en-US" dirty="0">
              <a:solidFill>
                <a:srgbClr val="FFFF00"/>
              </a:solidFill>
            </a:endParaRPr>
          </a:p>
          <a:p>
            <a:pPr marL="0" indent="0">
              <a:buNone/>
            </a:pPr>
            <a:r>
              <a:rPr lang="en-US" dirty="0">
                <a:solidFill>
                  <a:srgbClr val="FFFF00"/>
                </a:solidFill>
              </a:rPr>
              <a:t>If the building’s SHR is medium (0.80 to 0.85), then there is more humidity (latent load) to deal with, and it becomes more important to select cooling equipment that will control indoor humidity.  </a:t>
            </a:r>
          </a:p>
          <a:p>
            <a:pPr marL="0" indent="0">
              <a:buNone/>
            </a:pPr>
            <a:endParaRPr lang="en-US" dirty="0">
              <a:solidFill>
                <a:srgbClr val="FFFF00"/>
              </a:solidFill>
            </a:endParaRPr>
          </a:p>
          <a:p>
            <a:pPr marL="0" indent="0">
              <a:buNone/>
            </a:pPr>
            <a:r>
              <a:rPr lang="en-US" dirty="0">
                <a:solidFill>
                  <a:srgbClr val="FFFF00"/>
                </a:solidFill>
              </a:rPr>
              <a:t>When the SHR is low (0.80 or less), there is an unusually large latent load and it may not be possible to find (standard) cooling equipment that will completely control the indoor humidity. Supplemental dehumidification may be necessary. </a:t>
            </a:r>
          </a:p>
        </p:txBody>
      </p:sp>
    </p:spTree>
    <p:custDataLst>
      <p:tags r:id="rId1"/>
    </p:custDataLst>
    <p:extLst>
      <p:ext uri="{BB962C8B-B14F-4D97-AF65-F5344CB8AC3E}">
        <p14:creationId xmlns:p14="http://schemas.microsoft.com/office/powerpoint/2010/main" val="178370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Dehumidification Implications</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a:solidFill>
                  <a:srgbClr val="FFFF00"/>
                </a:solidFill>
              </a:rPr>
              <a:t>Since the sensible restaurant cooling (50,185 Btuh) load divided by the total restaurant (71,666 Btuh) cooling load is 0.70 SHR level and the selected equipment operating range is also below 0.69  SHR in the OEM’s tables.</a:t>
            </a:r>
          </a:p>
          <a:p>
            <a:pPr marL="0" indent="0">
              <a:buNone/>
            </a:pPr>
            <a:endParaRPr lang="en-US" dirty="0">
              <a:solidFill>
                <a:srgbClr val="FFFF00"/>
              </a:solidFill>
            </a:endParaRPr>
          </a:p>
          <a:p>
            <a:pPr marL="0" indent="0">
              <a:buNone/>
            </a:pPr>
            <a:r>
              <a:rPr lang="en-US" dirty="0">
                <a:solidFill>
                  <a:srgbClr val="FFFF00"/>
                </a:solidFill>
              </a:rPr>
              <a:t>Thus, there could be a problem with humidity control. </a:t>
            </a:r>
          </a:p>
          <a:p>
            <a:pPr marL="0" indent="0">
              <a:buNone/>
            </a:pPr>
            <a:endParaRPr lang="en-US" dirty="0">
              <a:solidFill>
                <a:srgbClr val="FFFF00"/>
              </a:solidFill>
            </a:endParaRPr>
          </a:p>
          <a:p>
            <a:pPr marL="0" indent="0">
              <a:buNone/>
            </a:pPr>
            <a:r>
              <a:rPr lang="en-US" dirty="0">
                <a:solidFill>
                  <a:srgbClr val="FFFF00"/>
                </a:solidFill>
              </a:rPr>
              <a:t>Thus, Maria decided to have room for dehumidification equipment left in the duct design for the dinning side of the restaurant in case high humidity becomes an issue during the restaurant’s 1</a:t>
            </a:r>
            <a:r>
              <a:rPr lang="en-US" baseline="30000" dirty="0">
                <a:solidFill>
                  <a:srgbClr val="FFFF00"/>
                </a:solidFill>
              </a:rPr>
              <a:t>st</a:t>
            </a:r>
            <a:r>
              <a:rPr lang="en-US" dirty="0">
                <a:solidFill>
                  <a:srgbClr val="FFFF00"/>
                </a:solidFill>
              </a:rPr>
              <a:t> year of operation. </a:t>
            </a:r>
          </a:p>
        </p:txBody>
      </p:sp>
    </p:spTree>
    <p:custDataLst>
      <p:tags r:id="rId1"/>
    </p:custDataLst>
    <p:extLst>
      <p:ext uri="{BB962C8B-B14F-4D97-AF65-F5344CB8AC3E}">
        <p14:creationId xmlns:p14="http://schemas.microsoft.com/office/powerpoint/2010/main" val="3068751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4882</TotalTime>
  <Words>860</Words>
  <Application>Microsoft Office PowerPoint</Application>
  <PresentationFormat>On-screen Show (4:3)</PresentationFormat>
  <Paragraphs>46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 Maria’s Restaurant Chapter 2 Section 9  </vt:lpstr>
      <vt:lpstr>Latent Capacity Question 1</vt:lpstr>
      <vt:lpstr>Table 9C Latent Capacity</vt:lpstr>
      <vt:lpstr>Table 9C Latent Capacity 1</vt:lpstr>
      <vt:lpstr>Latent Capacity Question 2</vt:lpstr>
      <vt:lpstr>kW Question</vt:lpstr>
      <vt:lpstr>Table 9C Latent Capacity</vt:lpstr>
      <vt:lpstr>Dehumidification Implications</vt:lpstr>
      <vt:lpstr>Dehumidification Implications</vt:lpstr>
      <vt:lpstr>Dehumidification Implications</vt:lpstr>
      <vt:lpstr>Comfort Question</vt:lpstr>
      <vt:lpstr>Comfort Question 1</vt:lpstr>
      <vt:lpstr>Equipment Selection Check List</vt:lpstr>
      <vt:lpstr>Field Notes Page 1</vt:lpstr>
      <vt:lpstr>Field Notes Page 2</vt:lpstr>
      <vt:lpstr>Field Notes Page 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553</cp:revision>
  <dcterms:created xsi:type="dcterms:W3CDTF">2013-05-23T13:04:32Z</dcterms:created>
  <dcterms:modified xsi:type="dcterms:W3CDTF">2019-06-07T14:59:43Z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990CD899-18CA-4E6C-B780-667FC775FC23</vt:lpwstr>
  </property>
  <property fmtid="{D5CDD505-2E9C-101B-9397-08002B2CF9AE}" pid="6" name="ArticulateProjectFull">
    <vt:lpwstr>C:\Users\Don\Desktop\Chapter 2 Class 9 Maria's restaurant .ppta</vt:lpwstr>
  </property>
</Properties>
</file>