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4"/>
  </p:notesMasterIdLst>
  <p:sldIdLst>
    <p:sldId id="316" r:id="rId2"/>
    <p:sldId id="417" r:id="rId3"/>
    <p:sldId id="448" r:id="rId4"/>
    <p:sldId id="420" r:id="rId5"/>
    <p:sldId id="487" r:id="rId6"/>
    <p:sldId id="488" r:id="rId7"/>
    <p:sldId id="371" r:id="rId8"/>
    <p:sldId id="425" r:id="rId9"/>
    <p:sldId id="426" r:id="rId10"/>
    <p:sldId id="436" r:id="rId11"/>
    <p:sldId id="424" r:id="rId12"/>
    <p:sldId id="483" r:id="rId13"/>
    <p:sldId id="484" r:id="rId14"/>
    <p:sldId id="437" r:id="rId15"/>
    <p:sldId id="477" r:id="rId16"/>
    <p:sldId id="454" r:id="rId17"/>
    <p:sldId id="489" r:id="rId18"/>
    <p:sldId id="451" r:id="rId19"/>
    <p:sldId id="490" r:id="rId20"/>
    <p:sldId id="468" r:id="rId21"/>
    <p:sldId id="464" r:id="rId22"/>
    <p:sldId id="492" r:id="rId23"/>
    <p:sldId id="497" r:id="rId24"/>
    <p:sldId id="493" r:id="rId25"/>
    <p:sldId id="494" r:id="rId26"/>
    <p:sldId id="495" r:id="rId27"/>
    <p:sldId id="496" r:id="rId28"/>
    <p:sldId id="498" r:id="rId29"/>
    <p:sldId id="499" r:id="rId30"/>
    <p:sldId id="465" r:id="rId31"/>
    <p:sldId id="466" r:id="rId32"/>
    <p:sldId id="500"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0" autoAdjust="0"/>
    <p:restoredTop sz="94660"/>
  </p:normalViewPr>
  <p:slideViewPr>
    <p:cSldViewPr>
      <p:cViewPr varScale="1">
        <p:scale>
          <a:sx n="94" d="100"/>
          <a:sy n="94" d="100"/>
        </p:scale>
        <p:origin x="96" y="45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6/7/2019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14</a:t>
            </a:fld>
            <a:endParaRPr lang="en-US"/>
          </a:p>
        </p:txBody>
      </p:sp>
    </p:spTree>
    <p:extLst>
      <p:ext uri="{BB962C8B-B14F-4D97-AF65-F5344CB8AC3E}">
        <p14:creationId xmlns:p14="http://schemas.microsoft.com/office/powerpoint/2010/main" val="1658334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15</a:t>
            </a:fld>
            <a:endParaRPr lang="en-US"/>
          </a:p>
        </p:txBody>
      </p:sp>
    </p:spTree>
    <p:extLst>
      <p:ext uri="{BB962C8B-B14F-4D97-AF65-F5344CB8AC3E}">
        <p14:creationId xmlns:p14="http://schemas.microsoft.com/office/powerpoint/2010/main" val="375544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18</a:t>
            </a:fld>
            <a:endParaRPr lang="en-US"/>
          </a:p>
        </p:txBody>
      </p:sp>
    </p:spTree>
    <p:extLst>
      <p:ext uri="{BB962C8B-B14F-4D97-AF65-F5344CB8AC3E}">
        <p14:creationId xmlns:p14="http://schemas.microsoft.com/office/powerpoint/2010/main" val="71871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3</a:t>
            </a:fld>
            <a:endParaRPr lang="en-US"/>
          </a:p>
        </p:txBody>
      </p:sp>
    </p:spTree>
    <p:extLst>
      <p:ext uri="{BB962C8B-B14F-4D97-AF65-F5344CB8AC3E}">
        <p14:creationId xmlns:p14="http://schemas.microsoft.com/office/powerpoint/2010/main" val="377495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5</a:t>
            </a:fld>
            <a:endParaRPr lang="en-US"/>
          </a:p>
        </p:txBody>
      </p:sp>
    </p:spTree>
    <p:extLst>
      <p:ext uri="{BB962C8B-B14F-4D97-AF65-F5344CB8AC3E}">
        <p14:creationId xmlns:p14="http://schemas.microsoft.com/office/powerpoint/2010/main" val="28197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6</a:t>
            </a:fld>
            <a:endParaRPr lang="en-US"/>
          </a:p>
        </p:txBody>
      </p:sp>
    </p:spTree>
    <p:extLst>
      <p:ext uri="{BB962C8B-B14F-4D97-AF65-F5344CB8AC3E}">
        <p14:creationId xmlns:p14="http://schemas.microsoft.com/office/powerpoint/2010/main" val="20517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7</a:t>
            </a:fld>
            <a:endParaRPr lang="en-US"/>
          </a:p>
        </p:txBody>
      </p:sp>
    </p:spTree>
    <p:extLst>
      <p:ext uri="{BB962C8B-B14F-4D97-AF65-F5344CB8AC3E}">
        <p14:creationId xmlns:p14="http://schemas.microsoft.com/office/powerpoint/2010/main" val="162373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8</a:t>
            </a:fld>
            <a:endParaRPr lang="en-US"/>
          </a:p>
        </p:txBody>
      </p:sp>
    </p:spTree>
    <p:extLst>
      <p:ext uri="{BB962C8B-B14F-4D97-AF65-F5344CB8AC3E}">
        <p14:creationId xmlns:p14="http://schemas.microsoft.com/office/powerpoint/2010/main" val="177161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11</a:t>
            </a:fld>
            <a:endParaRPr lang="en-US"/>
          </a:p>
        </p:txBody>
      </p:sp>
    </p:spTree>
    <p:extLst>
      <p:ext uri="{BB962C8B-B14F-4D97-AF65-F5344CB8AC3E}">
        <p14:creationId xmlns:p14="http://schemas.microsoft.com/office/powerpoint/2010/main" val="189335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12</a:t>
            </a:fld>
            <a:endParaRPr lang="en-US"/>
          </a:p>
        </p:txBody>
      </p:sp>
    </p:spTree>
    <p:extLst>
      <p:ext uri="{BB962C8B-B14F-4D97-AF65-F5344CB8AC3E}">
        <p14:creationId xmlns:p14="http://schemas.microsoft.com/office/powerpoint/2010/main" val="411610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13</a:t>
            </a:fld>
            <a:endParaRPr lang="en-US"/>
          </a:p>
        </p:txBody>
      </p:sp>
    </p:spTree>
    <p:extLst>
      <p:ext uri="{BB962C8B-B14F-4D97-AF65-F5344CB8AC3E}">
        <p14:creationId xmlns:p14="http://schemas.microsoft.com/office/powerpoint/2010/main" val="18174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6/7/2019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w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797622"/>
            <a:ext cx="5334000" cy="609600"/>
          </a:xfrm>
        </p:spPr>
        <p:txBody>
          <a:bodyPr>
            <a:normAutofit fontScale="90000"/>
          </a:bodyPr>
          <a:lstStyle/>
          <a:p>
            <a:br>
              <a:rPr lang="en-US" dirty="0">
                <a:solidFill>
                  <a:srgbClr val="FF00FF"/>
                </a:solidFill>
              </a:rPr>
            </a:br>
            <a:r>
              <a:rPr lang="en-US" dirty="0">
                <a:solidFill>
                  <a:srgbClr val="FFFF00"/>
                </a:solidFill>
              </a:rPr>
              <a:t>Lesson 24 Appendix F</a:t>
            </a:r>
            <a:br>
              <a:rPr lang="en-US" dirty="0">
                <a:solidFill>
                  <a:srgbClr val="FFFF00"/>
                </a:solidFill>
              </a:rPr>
            </a:br>
            <a:r>
              <a:rPr lang="en-US" dirty="0">
                <a:solidFill>
                  <a:srgbClr val="FFFF00"/>
                </a:solidFill>
              </a:rPr>
              <a:t>Outside Air Calculation</a:t>
            </a:r>
            <a:br>
              <a:rPr lang="en-US" dirty="0">
                <a:solidFill>
                  <a:srgbClr val="FFFF00"/>
                </a:solidFill>
              </a:rPr>
            </a:br>
            <a:endParaRPr lang="en-US" dirty="0">
              <a:solidFill>
                <a:srgbClr val="FFFF00"/>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ACH (Required by Some Codes)</a:t>
            </a:r>
          </a:p>
        </p:txBody>
      </p:sp>
      <p:sp>
        <p:nvSpPr>
          <p:cNvPr id="3" name="Content Placeholder 2"/>
          <p:cNvSpPr>
            <a:spLocks noGrp="1"/>
          </p:cNvSpPr>
          <p:nvPr>
            <p:ph idx="1"/>
          </p:nvPr>
        </p:nvSpPr>
        <p:spPr>
          <a:xfrm>
            <a:off x="152400" y="1600200"/>
            <a:ext cx="8686800" cy="4525963"/>
          </a:xfrm>
        </p:spPr>
        <p:txBody>
          <a:bodyPr>
            <a:normAutofit/>
          </a:bodyPr>
          <a:lstStyle/>
          <a:p>
            <a:pPr marL="457200" indent="-457200"/>
            <a:r>
              <a:rPr lang="en-US" dirty="0">
                <a:solidFill>
                  <a:srgbClr val="FFFF00"/>
                </a:solidFill>
              </a:rPr>
              <a:t>Woman’s Room 110 ft</a:t>
            </a:r>
            <a:r>
              <a:rPr lang="en-US" baseline="30000" dirty="0">
                <a:solidFill>
                  <a:srgbClr val="FFFF00"/>
                </a:solidFill>
              </a:rPr>
              <a:t>2</a:t>
            </a:r>
            <a:r>
              <a:rPr lang="en-US" dirty="0">
                <a:solidFill>
                  <a:srgbClr val="FFFF00"/>
                </a:solidFill>
              </a:rPr>
              <a:t> X  8 ft. X 10 = 8,800 CFH</a:t>
            </a:r>
          </a:p>
          <a:p>
            <a:pPr marL="0" indent="0">
              <a:buNone/>
            </a:pPr>
            <a:r>
              <a:rPr lang="en-US" dirty="0">
                <a:solidFill>
                  <a:srgbClr val="FFFF00"/>
                </a:solidFill>
              </a:rPr>
              <a:t>      8,800 ÷ 60 = 147 CFM</a:t>
            </a:r>
          </a:p>
          <a:p>
            <a:pPr marL="457200" indent="-457200"/>
            <a:r>
              <a:rPr lang="en-US" dirty="0">
                <a:solidFill>
                  <a:srgbClr val="FFFF00"/>
                </a:solidFill>
              </a:rPr>
              <a:t>Men’s Room 99 ft.</a:t>
            </a:r>
            <a:r>
              <a:rPr lang="en-US" baseline="30000" dirty="0">
                <a:solidFill>
                  <a:srgbClr val="FFFF00"/>
                </a:solidFill>
              </a:rPr>
              <a:t>2</a:t>
            </a:r>
            <a:r>
              <a:rPr lang="en-US" dirty="0">
                <a:solidFill>
                  <a:srgbClr val="FFFF00"/>
                </a:solidFill>
              </a:rPr>
              <a:t> X 8ft. X 10 = 7,920 CFH</a:t>
            </a:r>
          </a:p>
          <a:p>
            <a:pPr marL="0" indent="0">
              <a:buNone/>
            </a:pPr>
            <a:r>
              <a:rPr lang="en-US" dirty="0">
                <a:solidFill>
                  <a:srgbClr val="FFFF00"/>
                </a:solidFill>
              </a:rPr>
              <a:t>    7,920 ÷ 60 = 132 CFM</a:t>
            </a:r>
          </a:p>
          <a:p>
            <a:pPr marL="0" indent="0">
              <a:buNone/>
            </a:pPr>
            <a:r>
              <a:rPr lang="en-US" dirty="0">
                <a:solidFill>
                  <a:srgbClr val="FFFF00"/>
                </a:solidFill>
              </a:rPr>
              <a:t>Note: As per design values, 250 CFM per bathroom for ventilation and comfort cooling/heating is transferred from the restaurant area through Jump Ducts. </a:t>
            </a:r>
          </a:p>
          <a:p>
            <a:pPr marL="0" indent="0">
              <a:buNone/>
            </a:pPr>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3749095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ASHRAE 62.1 Outside Air Minimums </a:t>
            </a:r>
          </a:p>
        </p:txBody>
      </p:sp>
      <p:sp>
        <p:nvSpPr>
          <p:cNvPr id="4" name="TextBox 3"/>
          <p:cNvSpPr txBox="1"/>
          <p:nvPr/>
        </p:nvSpPr>
        <p:spPr>
          <a:xfrm>
            <a:off x="269535" y="1295400"/>
            <a:ext cx="8416535" cy="5509200"/>
          </a:xfrm>
          <a:prstGeom prst="rect">
            <a:avLst/>
          </a:prstGeom>
          <a:noFill/>
        </p:spPr>
        <p:txBody>
          <a:bodyPr wrap="none" rtlCol="0">
            <a:spAutoFit/>
          </a:bodyPr>
          <a:lstStyle/>
          <a:p>
            <a:r>
              <a:rPr lang="en-US" sz="3200" dirty="0">
                <a:solidFill>
                  <a:srgbClr val="FFFF00"/>
                </a:solidFill>
              </a:rPr>
              <a:t>Local Code CFM Outside Air Requirement:</a:t>
            </a:r>
          </a:p>
          <a:p>
            <a:r>
              <a:rPr lang="en-US" sz="3200" dirty="0">
                <a:solidFill>
                  <a:srgbClr val="FFFF00"/>
                </a:solidFill>
              </a:rPr>
              <a:t>Restaurant &amp; Bar Areas Zone 1</a:t>
            </a:r>
          </a:p>
          <a:p>
            <a:r>
              <a:rPr lang="en-US" sz="3200" dirty="0">
                <a:solidFill>
                  <a:srgbClr val="FFFF00"/>
                </a:solidFill>
              </a:rPr>
              <a:t>Fresh Air Requirement 74 People x 7.5 = 555 CFM</a:t>
            </a:r>
          </a:p>
          <a:p>
            <a:r>
              <a:rPr lang="en-US" sz="3200" dirty="0">
                <a:solidFill>
                  <a:srgbClr val="FFFF00"/>
                </a:solidFill>
              </a:rPr>
              <a:t>1,117 ft</a:t>
            </a:r>
            <a:r>
              <a:rPr lang="en-US" sz="3200" baseline="30000" dirty="0">
                <a:solidFill>
                  <a:srgbClr val="FFFF00"/>
                </a:solidFill>
              </a:rPr>
              <a:t>2 </a:t>
            </a:r>
            <a:r>
              <a:rPr lang="en-US" sz="3200" dirty="0">
                <a:solidFill>
                  <a:srgbClr val="FFFF00"/>
                </a:solidFill>
              </a:rPr>
              <a:t>Rest. x 0.12 = 134 CFM</a:t>
            </a:r>
          </a:p>
          <a:p>
            <a:r>
              <a:rPr lang="en-US" sz="3200" dirty="0">
                <a:solidFill>
                  <a:srgbClr val="FFFF00"/>
                </a:solidFill>
              </a:rPr>
              <a:t>Total Fresh Air CFM Required = 689 CFM</a:t>
            </a:r>
          </a:p>
          <a:p>
            <a:endParaRPr lang="en-US" sz="3200" dirty="0">
              <a:solidFill>
                <a:srgbClr val="FFFF00"/>
              </a:solidFill>
            </a:endParaRPr>
          </a:p>
          <a:p>
            <a:r>
              <a:rPr lang="en-US" sz="3200" dirty="0">
                <a:solidFill>
                  <a:srgbClr val="FFFF00"/>
                </a:solidFill>
              </a:rPr>
              <a:t>Kitchen Area Zone 2</a:t>
            </a:r>
          </a:p>
          <a:p>
            <a:r>
              <a:rPr lang="en-US" sz="3200" dirty="0">
                <a:solidFill>
                  <a:srgbClr val="FFFF00"/>
                </a:solidFill>
              </a:rPr>
              <a:t>533 ft</a:t>
            </a:r>
            <a:r>
              <a:rPr lang="en-US" sz="3200" baseline="30000" dirty="0">
                <a:solidFill>
                  <a:srgbClr val="FFFF00"/>
                </a:solidFill>
              </a:rPr>
              <a:t>2</a:t>
            </a:r>
            <a:r>
              <a:rPr lang="en-US" sz="3200" dirty="0">
                <a:solidFill>
                  <a:srgbClr val="FFFF00"/>
                </a:solidFill>
              </a:rPr>
              <a:t> kitchen x 0.18 = 96 CFM</a:t>
            </a:r>
          </a:p>
          <a:p>
            <a:r>
              <a:rPr lang="en-US" sz="3200" dirty="0">
                <a:solidFill>
                  <a:srgbClr val="FFFF00"/>
                </a:solidFill>
              </a:rPr>
              <a:t>Fresh Air Requirement 3 People x 7.5 = 23 CFM</a:t>
            </a:r>
          </a:p>
          <a:p>
            <a:r>
              <a:rPr lang="en-US" sz="3200" dirty="0">
                <a:solidFill>
                  <a:srgbClr val="FFFF00"/>
                </a:solidFill>
              </a:rPr>
              <a:t>Total Fresh Air CFM Required = 119 CFM</a:t>
            </a:r>
          </a:p>
          <a:p>
            <a:endParaRPr lang="en-US" sz="3200" dirty="0">
              <a:solidFill>
                <a:srgbClr val="FFFF00"/>
              </a:solidFill>
            </a:endParaRPr>
          </a:p>
        </p:txBody>
      </p:sp>
    </p:spTree>
    <p:custDataLst>
      <p:tags r:id="rId1"/>
    </p:custDataLst>
    <p:extLst>
      <p:ext uri="{BB962C8B-B14F-4D97-AF65-F5344CB8AC3E}">
        <p14:creationId xmlns:p14="http://schemas.microsoft.com/office/powerpoint/2010/main" val="227975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ASHRAE 62.1 Outside Air Minimums </a:t>
            </a:r>
          </a:p>
        </p:txBody>
      </p:sp>
      <p:sp>
        <p:nvSpPr>
          <p:cNvPr id="4" name="TextBox 3"/>
          <p:cNvSpPr txBox="1"/>
          <p:nvPr/>
        </p:nvSpPr>
        <p:spPr>
          <a:xfrm>
            <a:off x="269535" y="1295400"/>
            <a:ext cx="8416535" cy="5509200"/>
          </a:xfrm>
          <a:prstGeom prst="rect">
            <a:avLst/>
          </a:prstGeom>
          <a:noFill/>
        </p:spPr>
        <p:txBody>
          <a:bodyPr wrap="none" rtlCol="0">
            <a:spAutoFit/>
          </a:bodyPr>
          <a:lstStyle/>
          <a:p>
            <a:r>
              <a:rPr lang="en-US" sz="3200" dirty="0">
                <a:solidFill>
                  <a:srgbClr val="FFFF00"/>
                </a:solidFill>
              </a:rPr>
              <a:t>Local Code CFM Outside Air Requirement:</a:t>
            </a:r>
          </a:p>
          <a:p>
            <a:r>
              <a:rPr lang="en-US" sz="3200" dirty="0">
                <a:solidFill>
                  <a:srgbClr val="FFFF00"/>
                </a:solidFill>
              </a:rPr>
              <a:t>Restaurant &amp; Bar Areas Zone 1</a:t>
            </a:r>
          </a:p>
          <a:p>
            <a:r>
              <a:rPr lang="en-US" sz="3200" dirty="0">
                <a:solidFill>
                  <a:srgbClr val="FFFF00"/>
                </a:solidFill>
              </a:rPr>
              <a:t>Fresh Air Requirement 74 People x 7.5 = 555 CFM</a:t>
            </a:r>
          </a:p>
          <a:p>
            <a:r>
              <a:rPr lang="en-US" sz="3200" dirty="0">
                <a:solidFill>
                  <a:srgbClr val="FFFF00"/>
                </a:solidFill>
              </a:rPr>
              <a:t>1,117 ft</a:t>
            </a:r>
            <a:r>
              <a:rPr lang="en-US" sz="3200" baseline="30000" dirty="0">
                <a:solidFill>
                  <a:srgbClr val="FFFF00"/>
                </a:solidFill>
              </a:rPr>
              <a:t>2 </a:t>
            </a:r>
            <a:r>
              <a:rPr lang="en-US" sz="3200" dirty="0">
                <a:solidFill>
                  <a:srgbClr val="FFFF00"/>
                </a:solidFill>
              </a:rPr>
              <a:t>Rest. x 0.12 = 134 CFM</a:t>
            </a:r>
          </a:p>
          <a:p>
            <a:r>
              <a:rPr lang="en-US" sz="3200" dirty="0">
                <a:solidFill>
                  <a:srgbClr val="FFFF00"/>
                </a:solidFill>
              </a:rPr>
              <a:t>Total Fresh Air CFM Required = 689 CFM</a:t>
            </a:r>
          </a:p>
          <a:p>
            <a:endParaRPr lang="en-US" sz="3200" dirty="0">
              <a:solidFill>
                <a:srgbClr val="FFFF00"/>
              </a:solidFill>
            </a:endParaRPr>
          </a:p>
          <a:p>
            <a:r>
              <a:rPr lang="en-US" sz="3200" dirty="0">
                <a:solidFill>
                  <a:srgbClr val="FFFF00"/>
                </a:solidFill>
              </a:rPr>
              <a:t>Kitchen Area Zone 2</a:t>
            </a:r>
          </a:p>
          <a:p>
            <a:r>
              <a:rPr lang="en-US" sz="3200" dirty="0">
                <a:solidFill>
                  <a:srgbClr val="FFFF00"/>
                </a:solidFill>
              </a:rPr>
              <a:t>533 ft</a:t>
            </a:r>
            <a:r>
              <a:rPr lang="en-US" sz="3200" baseline="30000" dirty="0">
                <a:solidFill>
                  <a:srgbClr val="FFFF00"/>
                </a:solidFill>
              </a:rPr>
              <a:t>2</a:t>
            </a:r>
            <a:r>
              <a:rPr lang="en-US" sz="3200" dirty="0">
                <a:solidFill>
                  <a:srgbClr val="FFFF00"/>
                </a:solidFill>
              </a:rPr>
              <a:t> kitchen x 0.18 = 96 CFM</a:t>
            </a:r>
          </a:p>
          <a:p>
            <a:r>
              <a:rPr lang="en-US" sz="3200" dirty="0">
                <a:solidFill>
                  <a:srgbClr val="FFFF00"/>
                </a:solidFill>
              </a:rPr>
              <a:t>Fresh Air Requirement 3 People x 7.5 = 23 CFM</a:t>
            </a:r>
          </a:p>
          <a:p>
            <a:r>
              <a:rPr lang="en-US" sz="3200" dirty="0">
                <a:solidFill>
                  <a:srgbClr val="FFFF00"/>
                </a:solidFill>
              </a:rPr>
              <a:t>Total Fresh Air CFM Required = 119 CFM</a:t>
            </a:r>
          </a:p>
          <a:p>
            <a:endParaRPr lang="en-US" sz="3200" dirty="0">
              <a:solidFill>
                <a:srgbClr val="FFFF00"/>
              </a:solidFill>
            </a:endParaRPr>
          </a:p>
        </p:txBody>
      </p:sp>
    </p:spTree>
    <p:custDataLst>
      <p:tags r:id="rId1"/>
    </p:custDataLst>
    <p:extLst>
      <p:ext uri="{BB962C8B-B14F-4D97-AF65-F5344CB8AC3E}">
        <p14:creationId xmlns:p14="http://schemas.microsoft.com/office/powerpoint/2010/main" val="316007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ASHRAE 62.1 Outside Air Minimums </a:t>
            </a:r>
          </a:p>
        </p:txBody>
      </p:sp>
      <p:sp>
        <p:nvSpPr>
          <p:cNvPr id="4" name="TextBox 3"/>
          <p:cNvSpPr txBox="1"/>
          <p:nvPr/>
        </p:nvSpPr>
        <p:spPr>
          <a:xfrm>
            <a:off x="269535" y="1295400"/>
            <a:ext cx="8647432" cy="5509200"/>
          </a:xfrm>
          <a:prstGeom prst="rect">
            <a:avLst/>
          </a:prstGeom>
          <a:noFill/>
        </p:spPr>
        <p:txBody>
          <a:bodyPr wrap="none" rtlCol="0">
            <a:spAutoFit/>
          </a:bodyPr>
          <a:lstStyle/>
          <a:p>
            <a:r>
              <a:rPr lang="en-US" sz="3200" dirty="0">
                <a:solidFill>
                  <a:srgbClr val="FFFF00"/>
                </a:solidFill>
              </a:rPr>
              <a:t>Local Code CFM Outside Air Requirement:</a:t>
            </a:r>
          </a:p>
          <a:p>
            <a:r>
              <a:rPr lang="en-US" sz="3200" dirty="0">
                <a:solidFill>
                  <a:srgbClr val="FFFF00"/>
                </a:solidFill>
              </a:rPr>
              <a:t>Restaurant &amp; Bar Areas Zone 1</a:t>
            </a:r>
          </a:p>
          <a:p>
            <a:r>
              <a:rPr lang="en-US" sz="3200" dirty="0">
                <a:solidFill>
                  <a:srgbClr val="FFFF00"/>
                </a:solidFill>
              </a:rPr>
              <a:t>Total Fresh Air CFM Required = 689 CFM</a:t>
            </a:r>
          </a:p>
          <a:p>
            <a:r>
              <a:rPr lang="en-US" sz="3200" dirty="0">
                <a:solidFill>
                  <a:srgbClr val="FFFF00"/>
                </a:solidFill>
              </a:rPr>
              <a:t>Kitchen Area Zone 2</a:t>
            </a:r>
          </a:p>
          <a:p>
            <a:r>
              <a:rPr lang="en-US" sz="3200" dirty="0">
                <a:solidFill>
                  <a:srgbClr val="FFFF00"/>
                </a:solidFill>
              </a:rPr>
              <a:t>Total Fresh Air CFM Required = 119 CFM</a:t>
            </a:r>
          </a:p>
          <a:p>
            <a:endParaRPr lang="en-US" sz="3200" dirty="0">
              <a:solidFill>
                <a:srgbClr val="FFFF00"/>
              </a:solidFill>
            </a:endParaRPr>
          </a:p>
          <a:p>
            <a:r>
              <a:rPr lang="en-US" sz="3200" dirty="0">
                <a:solidFill>
                  <a:srgbClr val="FFFF00"/>
                </a:solidFill>
              </a:rPr>
              <a:t>Outside air required for Zone 1 the restaurant side </a:t>
            </a:r>
          </a:p>
          <a:p>
            <a:r>
              <a:rPr lang="en-US" sz="3200" dirty="0">
                <a:solidFill>
                  <a:srgbClr val="FFFF00"/>
                </a:solidFill>
              </a:rPr>
              <a:t>of the building is 689 CFM: Thus 689 CFM must be </a:t>
            </a:r>
          </a:p>
          <a:p>
            <a:r>
              <a:rPr lang="en-US" sz="3200" dirty="0">
                <a:solidFill>
                  <a:srgbClr val="FFFF00"/>
                </a:solidFill>
              </a:rPr>
              <a:t>brought into Zone 1 at all times. </a:t>
            </a:r>
          </a:p>
          <a:p>
            <a:r>
              <a:rPr lang="en-US" sz="3200" dirty="0">
                <a:solidFill>
                  <a:srgbClr val="FFFF00"/>
                </a:solidFill>
              </a:rPr>
              <a:t>Note: (119 CFM into Zone 2)</a:t>
            </a:r>
          </a:p>
          <a:p>
            <a:endParaRPr lang="en-US" sz="3200" dirty="0">
              <a:solidFill>
                <a:srgbClr val="FFFF00"/>
              </a:solidFill>
            </a:endParaRPr>
          </a:p>
        </p:txBody>
      </p:sp>
    </p:spTree>
    <p:custDataLst>
      <p:tags r:id="rId1"/>
    </p:custDataLst>
    <p:extLst>
      <p:ext uri="{BB962C8B-B14F-4D97-AF65-F5344CB8AC3E}">
        <p14:creationId xmlns:p14="http://schemas.microsoft.com/office/powerpoint/2010/main" val="152163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Operational Outside Air Minimums </a:t>
            </a:r>
          </a:p>
        </p:txBody>
      </p:sp>
      <p:sp>
        <p:nvSpPr>
          <p:cNvPr id="4" name="TextBox 3"/>
          <p:cNvSpPr txBox="1"/>
          <p:nvPr/>
        </p:nvSpPr>
        <p:spPr>
          <a:xfrm>
            <a:off x="269535" y="1295400"/>
            <a:ext cx="8858772" cy="5509200"/>
          </a:xfrm>
          <a:prstGeom prst="rect">
            <a:avLst/>
          </a:prstGeom>
          <a:noFill/>
        </p:spPr>
        <p:txBody>
          <a:bodyPr wrap="none" rtlCol="0">
            <a:spAutoFit/>
          </a:bodyPr>
          <a:lstStyle/>
          <a:p>
            <a:r>
              <a:rPr lang="en-US" sz="3200" dirty="0">
                <a:solidFill>
                  <a:srgbClr val="FFFF00"/>
                </a:solidFill>
              </a:rPr>
              <a:t>Outside air required for the restaurant side of the </a:t>
            </a:r>
          </a:p>
          <a:p>
            <a:r>
              <a:rPr lang="en-US" sz="3200" dirty="0">
                <a:solidFill>
                  <a:srgbClr val="FFFF00"/>
                </a:solidFill>
              </a:rPr>
              <a:t>building is 689 CFM: Thus, 689 CFM will be brought </a:t>
            </a:r>
          </a:p>
          <a:p>
            <a:r>
              <a:rPr lang="en-US" sz="3200" dirty="0">
                <a:solidFill>
                  <a:srgbClr val="FFFF00"/>
                </a:solidFill>
              </a:rPr>
              <a:t>In at all times.</a:t>
            </a:r>
            <a:endParaRPr lang="en-US" sz="1200" dirty="0">
              <a:solidFill>
                <a:srgbClr val="FFFF00"/>
              </a:solidFill>
            </a:endParaRPr>
          </a:p>
          <a:p>
            <a:endParaRPr lang="en-US" sz="3200" dirty="0">
              <a:solidFill>
                <a:srgbClr val="FFFF00"/>
              </a:solidFill>
            </a:endParaRPr>
          </a:p>
          <a:p>
            <a:r>
              <a:rPr lang="en-US" sz="3200" dirty="0">
                <a:solidFill>
                  <a:srgbClr val="FFFF00"/>
                </a:solidFill>
              </a:rPr>
              <a:t>500 CFM will be exhausted through the two </a:t>
            </a:r>
          </a:p>
          <a:p>
            <a:r>
              <a:rPr lang="en-US" sz="3200" dirty="0">
                <a:solidFill>
                  <a:srgbClr val="FFFF00"/>
                </a:solidFill>
              </a:rPr>
              <a:t>restrooms.  That will mean an extra 189 CFM of air</a:t>
            </a:r>
          </a:p>
          <a:p>
            <a:r>
              <a:rPr lang="en-US" sz="3200" dirty="0">
                <a:solidFill>
                  <a:srgbClr val="FFFF00"/>
                </a:solidFill>
              </a:rPr>
              <a:t>in the restaurant area.  This extra air will provide a </a:t>
            </a:r>
          </a:p>
          <a:p>
            <a:r>
              <a:rPr lang="en-US" sz="3200" dirty="0">
                <a:solidFill>
                  <a:srgbClr val="FFFF00"/>
                </a:solidFill>
              </a:rPr>
              <a:t>slightly positive pressure so, all air leakage from the </a:t>
            </a:r>
          </a:p>
          <a:p>
            <a:r>
              <a:rPr lang="en-US" sz="3200" dirty="0">
                <a:solidFill>
                  <a:srgbClr val="FFFF00"/>
                </a:solidFill>
              </a:rPr>
              <a:t>Dinning area is into the kitchen or bathroom areas.  </a:t>
            </a:r>
          </a:p>
          <a:p>
            <a:r>
              <a:rPr lang="en-US" sz="3200" dirty="0">
                <a:solidFill>
                  <a:srgbClr val="FFFF00"/>
                </a:solidFill>
              </a:rPr>
              <a:t>Since the restaurant area air is Class 2 this is </a:t>
            </a:r>
          </a:p>
          <a:p>
            <a:r>
              <a:rPr lang="en-US" sz="3200" dirty="0">
                <a:solidFill>
                  <a:srgbClr val="FFFF00"/>
                </a:solidFill>
              </a:rPr>
              <a:t>allowable.  </a:t>
            </a:r>
          </a:p>
        </p:txBody>
      </p:sp>
    </p:spTree>
    <p:custDataLst>
      <p:tags r:id="rId1"/>
    </p:custDataLst>
    <p:extLst>
      <p:ext uri="{BB962C8B-B14F-4D97-AF65-F5344CB8AC3E}">
        <p14:creationId xmlns:p14="http://schemas.microsoft.com/office/powerpoint/2010/main" val="360985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Operational Outside Air Minimums </a:t>
            </a:r>
          </a:p>
        </p:txBody>
      </p:sp>
      <p:sp>
        <p:nvSpPr>
          <p:cNvPr id="4" name="TextBox 3"/>
          <p:cNvSpPr txBox="1"/>
          <p:nvPr/>
        </p:nvSpPr>
        <p:spPr>
          <a:xfrm>
            <a:off x="269535" y="1295400"/>
            <a:ext cx="7674152" cy="830997"/>
          </a:xfrm>
          <a:prstGeom prst="rect">
            <a:avLst/>
          </a:prstGeom>
          <a:noFill/>
        </p:spPr>
        <p:txBody>
          <a:bodyPr wrap="none" rtlCol="0">
            <a:spAutoFit/>
          </a:bodyPr>
          <a:lstStyle/>
          <a:p>
            <a:r>
              <a:rPr lang="en-US" sz="3200" dirty="0">
                <a:solidFill>
                  <a:srgbClr val="FFFF00"/>
                </a:solidFill>
              </a:rPr>
              <a:t>Air Classification Definitions from ASHRAE 62</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021613723"/>
              </p:ext>
            </p:extLst>
          </p:nvPr>
        </p:nvGraphicFramePr>
        <p:xfrm>
          <a:off x="710864" y="2126397"/>
          <a:ext cx="7680579" cy="3637280"/>
        </p:xfrm>
        <a:graphic>
          <a:graphicData uri="http://schemas.openxmlformats.org/drawingml/2006/table">
            <a:tbl>
              <a:tblPr firstRow="1" bandRow="1">
                <a:tableStyleId>{5C22544A-7EE6-4342-B048-85BDC9FD1C3A}</a:tableStyleId>
              </a:tblPr>
              <a:tblGrid>
                <a:gridCol w="4466812">
                  <a:extLst>
                    <a:ext uri="{9D8B030D-6E8A-4147-A177-3AD203B41FA5}">
                      <a16:colId xmlns:a16="http://schemas.microsoft.com/office/drawing/2014/main" val="20000"/>
                    </a:ext>
                  </a:extLst>
                </a:gridCol>
                <a:gridCol w="3213767">
                  <a:extLst>
                    <a:ext uri="{9D8B030D-6E8A-4147-A177-3AD203B41FA5}">
                      <a16:colId xmlns:a16="http://schemas.microsoft.com/office/drawing/2014/main" val="20001"/>
                    </a:ext>
                  </a:extLst>
                </a:gridCol>
              </a:tblGrid>
              <a:tr h="370840">
                <a:tc>
                  <a:txBody>
                    <a:bodyPr/>
                    <a:lstStyle/>
                    <a:p>
                      <a:pPr algn="ctr"/>
                      <a:r>
                        <a:rPr lang="en-US" sz="3200" dirty="0"/>
                        <a:t>Food &amp; Beverage Service</a:t>
                      </a:r>
                    </a:p>
                  </a:txBody>
                  <a:tcPr/>
                </a:tc>
                <a:tc>
                  <a:txBody>
                    <a:bodyPr/>
                    <a:lstStyle/>
                    <a:p>
                      <a:pPr algn="ctr"/>
                      <a:r>
                        <a:rPr lang="en-US" sz="3200" dirty="0"/>
                        <a:t>Air Classification</a:t>
                      </a:r>
                    </a:p>
                  </a:txBody>
                  <a:tcPr anchor="ctr"/>
                </a:tc>
                <a:extLst>
                  <a:ext uri="{0D108BD9-81ED-4DB2-BD59-A6C34878D82A}">
                    <a16:rowId xmlns:a16="http://schemas.microsoft.com/office/drawing/2014/main" val="10000"/>
                  </a:ext>
                </a:extLst>
              </a:tr>
              <a:tr h="370840">
                <a:tc>
                  <a:txBody>
                    <a:bodyPr/>
                    <a:lstStyle/>
                    <a:p>
                      <a:r>
                        <a:rPr lang="en-US" sz="3200" dirty="0"/>
                        <a:t>Dining Rooms</a:t>
                      </a:r>
                    </a:p>
                  </a:txBody>
                  <a:tcPr/>
                </a:tc>
                <a:tc>
                  <a:txBody>
                    <a:bodyPr/>
                    <a:lstStyle/>
                    <a:p>
                      <a:pPr algn="ctr"/>
                      <a:r>
                        <a:rPr lang="en-US" sz="3200" dirty="0"/>
                        <a:t>2</a:t>
                      </a:r>
                    </a:p>
                  </a:txBody>
                  <a:tcPr/>
                </a:tc>
                <a:extLst>
                  <a:ext uri="{0D108BD9-81ED-4DB2-BD59-A6C34878D82A}">
                    <a16:rowId xmlns:a16="http://schemas.microsoft.com/office/drawing/2014/main" val="10001"/>
                  </a:ext>
                </a:extLst>
              </a:tr>
              <a:tr h="370840">
                <a:tc>
                  <a:txBody>
                    <a:bodyPr/>
                    <a:lstStyle/>
                    <a:p>
                      <a:r>
                        <a:rPr lang="en-US" sz="3200" dirty="0"/>
                        <a:t>Cafeteria, fast food</a:t>
                      </a:r>
                    </a:p>
                  </a:txBody>
                  <a:tcPr/>
                </a:tc>
                <a:tc>
                  <a:txBody>
                    <a:bodyPr/>
                    <a:lstStyle/>
                    <a:p>
                      <a:pPr algn="ctr"/>
                      <a:r>
                        <a:rPr lang="en-US" sz="3200" dirty="0"/>
                        <a:t>2</a:t>
                      </a:r>
                    </a:p>
                  </a:txBody>
                  <a:tcPr/>
                </a:tc>
                <a:extLst>
                  <a:ext uri="{0D108BD9-81ED-4DB2-BD59-A6C34878D82A}">
                    <a16:rowId xmlns:a16="http://schemas.microsoft.com/office/drawing/2014/main" val="10002"/>
                  </a:ext>
                </a:extLst>
              </a:tr>
              <a:tr h="370840">
                <a:tc>
                  <a:txBody>
                    <a:bodyPr/>
                    <a:lstStyle/>
                    <a:p>
                      <a:r>
                        <a:rPr lang="en-US" sz="3200" dirty="0"/>
                        <a:t>Bars,</a:t>
                      </a:r>
                      <a:r>
                        <a:rPr lang="en-US" sz="3200" baseline="0" dirty="0"/>
                        <a:t> cocktail lounges</a:t>
                      </a:r>
                      <a:endParaRPr lang="en-US" sz="3200" dirty="0"/>
                    </a:p>
                  </a:txBody>
                  <a:tcPr/>
                </a:tc>
                <a:tc>
                  <a:txBody>
                    <a:bodyPr/>
                    <a:lstStyle/>
                    <a:p>
                      <a:pPr algn="ctr"/>
                      <a:r>
                        <a:rPr lang="en-US" sz="3200" dirty="0"/>
                        <a:t>2</a:t>
                      </a:r>
                    </a:p>
                  </a:txBody>
                  <a:tcPr/>
                </a:tc>
                <a:extLst>
                  <a:ext uri="{0D108BD9-81ED-4DB2-BD59-A6C34878D82A}">
                    <a16:rowId xmlns:a16="http://schemas.microsoft.com/office/drawing/2014/main" val="10003"/>
                  </a:ext>
                </a:extLst>
              </a:tr>
              <a:tr h="370840">
                <a:tc>
                  <a:txBody>
                    <a:bodyPr/>
                    <a:lstStyle/>
                    <a:p>
                      <a:r>
                        <a:rPr lang="en-US" sz="3200" dirty="0"/>
                        <a:t>Kitchens (cooking)</a:t>
                      </a:r>
                    </a:p>
                  </a:txBody>
                  <a:tcPr/>
                </a:tc>
                <a:tc>
                  <a:txBody>
                    <a:bodyPr/>
                    <a:lstStyle/>
                    <a:p>
                      <a:pPr algn="ctr"/>
                      <a:r>
                        <a:rPr lang="en-US" sz="3200" dirty="0"/>
                        <a:t>2</a:t>
                      </a:r>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97283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762000"/>
            <a:ext cx="8858250" cy="2209800"/>
          </a:xfrm>
        </p:spPr>
        <p:txBody>
          <a:bodyPr>
            <a:normAutofit fontScale="90000"/>
          </a:bodyPr>
          <a:lstStyle/>
          <a:p>
            <a:r>
              <a:rPr lang="en-US" dirty="0"/>
              <a:t>Kitchen Exhaust Requirements</a:t>
            </a:r>
            <a:br>
              <a:rPr lang="en-US" dirty="0"/>
            </a:br>
            <a:r>
              <a:rPr lang="en-US" dirty="0"/>
              <a:t>Typical Type 1 Exhaust Hood</a:t>
            </a:r>
            <a:br>
              <a:rPr lang="en-US" dirty="0"/>
            </a:br>
            <a:r>
              <a:rPr lang="en-US" dirty="0"/>
              <a:t>With Perforated Perimeter Supply </a:t>
            </a:r>
            <a:br>
              <a:rPr lang="en-US" dirty="0"/>
            </a:br>
            <a:br>
              <a:rPr lang="en-US" dirty="0"/>
            </a:br>
            <a:r>
              <a:rPr lang="en-US" sz="2800" dirty="0"/>
              <a:t>(11.5 ft. linear length 3,450 CFM hood with 1,150 CFM untempered ASHRAE 62 Class 1 makeup air)</a:t>
            </a:r>
            <a:endParaRPr lang="en-US" dirty="0"/>
          </a:p>
        </p:txBody>
      </p:sp>
      <p:pic>
        <p:nvPicPr>
          <p:cNvPr id="5" name="Picture 4"/>
          <p:cNvPicPr>
            <a:picLocks noChangeAspect="1"/>
          </p:cNvPicPr>
          <p:nvPr/>
        </p:nvPicPr>
        <p:blipFill>
          <a:blip r:embed="rId3"/>
          <a:stretch>
            <a:fillRect/>
          </a:stretch>
        </p:blipFill>
        <p:spPr>
          <a:xfrm>
            <a:off x="133350" y="3556612"/>
            <a:ext cx="5505450" cy="2419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556612"/>
            <a:ext cx="3136194" cy="2419350"/>
          </a:xfrm>
          <a:prstGeom prst="rect">
            <a:avLst/>
          </a:prstGeom>
        </p:spPr>
      </p:pic>
    </p:spTree>
    <p:custDataLst>
      <p:tags r:id="rId1"/>
    </p:custDataLst>
    <p:extLst>
      <p:ext uri="{BB962C8B-B14F-4D97-AF65-F5344CB8AC3E}">
        <p14:creationId xmlns:p14="http://schemas.microsoft.com/office/powerpoint/2010/main" val="238864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 Exhaust Total</a:t>
            </a:r>
          </a:p>
        </p:txBody>
      </p:sp>
      <p:sp>
        <p:nvSpPr>
          <p:cNvPr id="3" name="Content Placeholder 2"/>
          <p:cNvSpPr>
            <a:spLocks noGrp="1"/>
          </p:cNvSpPr>
          <p:nvPr>
            <p:ph idx="1"/>
          </p:nvPr>
        </p:nvSpPr>
        <p:spPr/>
        <p:txBody>
          <a:bodyPr/>
          <a:lstStyle/>
          <a:p>
            <a:pPr marL="0" indent="0">
              <a:buNone/>
            </a:pPr>
            <a:r>
              <a:rPr lang="en-US" dirty="0">
                <a:solidFill>
                  <a:srgbClr val="FFFF00"/>
                </a:solidFill>
              </a:rPr>
              <a:t>Cooking Hood:		   3,450 CFM</a:t>
            </a:r>
          </a:p>
          <a:p>
            <a:pPr marL="0" indent="0">
              <a:buNone/>
            </a:pPr>
            <a:r>
              <a:rPr lang="en-US" dirty="0">
                <a:solidFill>
                  <a:srgbClr val="FFFF00"/>
                </a:solidFill>
              </a:rPr>
              <a:t>Dish washer Hood: 	       600 CFM</a:t>
            </a:r>
          </a:p>
          <a:p>
            <a:pPr marL="0" indent="0">
              <a:buNone/>
            </a:pPr>
            <a:r>
              <a:rPr lang="en-US" dirty="0">
                <a:solidFill>
                  <a:srgbClr val="FFFF00"/>
                </a:solidFill>
              </a:rPr>
              <a:t>Total:				    4,050 CFM</a:t>
            </a:r>
          </a:p>
        </p:txBody>
      </p:sp>
    </p:spTree>
    <p:custDataLst>
      <p:tags r:id="rId1"/>
    </p:custDataLst>
    <p:extLst>
      <p:ext uri="{BB962C8B-B14F-4D97-AF65-F5344CB8AC3E}">
        <p14:creationId xmlns:p14="http://schemas.microsoft.com/office/powerpoint/2010/main" val="377144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Operational Outside Air Minimums </a:t>
            </a:r>
          </a:p>
        </p:txBody>
      </p:sp>
      <p:sp>
        <p:nvSpPr>
          <p:cNvPr id="4" name="TextBox 3"/>
          <p:cNvSpPr txBox="1"/>
          <p:nvPr/>
        </p:nvSpPr>
        <p:spPr>
          <a:xfrm>
            <a:off x="152400" y="1435055"/>
            <a:ext cx="9041899" cy="5232202"/>
          </a:xfrm>
          <a:prstGeom prst="rect">
            <a:avLst/>
          </a:prstGeom>
          <a:noFill/>
        </p:spPr>
        <p:txBody>
          <a:bodyPr wrap="none" rtlCol="0">
            <a:spAutoFit/>
          </a:bodyPr>
          <a:lstStyle/>
          <a:p>
            <a:r>
              <a:rPr lang="en-US" sz="3200" dirty="0">
                <a:solidFill>
                  <a:srgbClr val="FFFF00"/>
                </a:solidFill>
              </a:rPr>
              <a:t>Outside air required for the kitchen side of the </a:t>
            </a:r>
          </a:p>
          <a:p>
            <a:r>
              <a:rPr lang="en-US" sz="3200" dirty="0">
                <a:solidFill>
                  <a:srgbClr val="FFFF00"/>
                </a:solidFill>
              </a:rPr>
              <a:t>building by ASHRAE 62.1 is 119 CFM: Thus, 119 CFM </a:t>
            </a:r>
          </a:p>
          <a:p>
            <a:r>
              <a:rPr lang="en-US" sz="3200" dirty="0">
                <a:solidFill>
                  <a:srgbClr val="FFFF00"/>
                </a:solidFill>
              </a:rPr>
              <a:t>must be brought in at all times.</a:t>
            </a:r>
          </a:p>
          <a:p>
            <a:endParaRPr lang="en-US" sz="1400" dirty="0">
              <a:solidFill>
                <a:srgbClr val="FFFF00"/>
              </a:solidFill>
            </a:endParaRPr>
          </a:p>
          <a:p>
            <a:r>
              <a:rPr lang="en-US" sz="3200" dirty="0">
                <a:solidFill>
                  <a:srgbClr val="FFFF00"/>
                </a:solidFill>
              </a:rPr>
              <a:t>4,050 CFM will be exhausted through the two </a:t>
            </a:r>
          </a:p>
          <a:p>
            <a:r>
              <a:rPr lang="en-US" sz="3200" dirty="0">
                <a:solidFill>
                  <a:srgbClr val="FFFF00"/>
                </a:solidFill>
              </a:rPr>
              <a:t>kitchen exhaust hoods.  That will leave a negative </a:t>
            </a:r>
          </a:p>
          <a:p>
            <a:r>
              <a:rPr lang="en-US" sz="3200" dirty="0">
                <a:solidFill>
                  <a:srgbClr val="FFFF00"/>
                </a:solidFill>
              </a:rPr>
              <a:t>3,931 CFM of air if only 119 CFM is brought in from</a:t>
            </a:r>
          </a:p>
          <a:p>
            <a:r>
              <a:rPr lang="en-US" sz="3200" dirty="0">
                <a:solidFill>
                  <a:srgbClr val="FFFF00"/>
                </a:solidFill>
              </a:rPr>
              <a:t>the outside.  Thus,  an additional 3,931 CFM of air </a:t>
            </a:r>
          </a:p>
          <a:p>
            <a:r>
              <a:rPr lang="en-US" sz="3200" dirty="0">
                <a:solidFill>
                  <a:srgbClr val="FFFF00"/>
                </a:solidFill>
              </a:rPr>
              <a:t>will need to be brought into the kitchen if it is to </a:t>
            </a:r>
          </a:p>
          <a:p>
            <a:r>
              <a:rPr lang="en-US" sz="3200" dirty="0">
                <a:solidFill>
                  <a:srgbClr val="FFFF00"/>
                </a:solidFill>
              </a:rPr>
              <a:t>remain at a neutral pressure with respect to the </a:t>
            </a:r>
          </a:p>
          <a:p>
            <a:r>
              <a:rPr lang="en-US" sz="3200" dirty="0">
                <a:solidFill>
                  <a:srgbClr val="FFFF00"/>
                </a:solidFill>
              </a:rPr>
              <a:t>outside. (slightly positive to the outside is preferable)</a:t>
            </a:r>
          </a:p>
        </p:txBody>
      </p:sp>
    </p:spTree>
    <p:custDataLst>
      <p:tags r:id="rId1"/>
    </p:custDataLst>
    <p:extLst>
      <p:ext uri="{BB962C8B-B14F-4D97-AF65-F5344CB8AC3E}">
        <p14:creationId xmlns:p14="http://schemas.microsoft.com/office/powerpoint/2010/main" val="57984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6093" y="2561163"/>
            <a:ext cx="71659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lowchart: Manual Operation 3"/>
          <p:cNvSpPr/>
          <p:nvPr/>
        </p:nvSpPr>
        <p:spPr>
          <a:xfrm>
            <a:off x="727788" y="2105266"/>
            <a:ext cx="685800" cy="459486"/>
          </a:xfrm>
          <a:prstGeom prst="flowChartManualOperati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lowchart: Connector 4"/>
          <p:cNvSpPr/>
          <p:nvPr/>
        </p:nvSpPr>
        <p:spPr>
          <a:xfrm>
            <a:off x="895575" y="1841611"/>
            <a:ext cx="342900" cy="342900"/>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lowchart: Manual Operation 5"/>
          <p:cNvSpPr/>
          <p:nvPr/>
        </p:nvSpPr>
        <p:spPr>
          <a:xfrm>
            <a:off x="2700415" y="2322726"/>
            <a:ext cx="480060" cy="274320"/>
          </a:xfrm>
          <a:prstGeom prst="flowChartManualOperati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lowchart: Connector 6"/>
          <p:cNvSpPr/>
          <p:nvPr/>
        </p:nvSpPr>
        <p:spPr>
          <a:xfrm>
            <a:off x="2819559" y="2193414"/>
            <a:ext cx="205740" cy="205740"/>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Up Arrow 7"/>
          <p:cNvSpPr/>
          <p:nvPr/>
        </p:nvSpPr>
        <p:spPr>
          <a:xfrm>
            <a:off x="882838" y="1046185"/>
            <a:ext cx="363474" cy="733806"/>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Up Arrow 8"/>
          <p:cNvSpPr/>
          <p:nvPr/>
        </p:nvSpPr>
        <p:spPr>
          <a:xfrm>
            <a:off x="2715601" y="1431846"/>
            <a:ext cx="363474" cy="733806"/>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787551" y="4818991"/>
            <a:ext cx="2799484" cy="923330"/>
          </a:xfrm>
          <a:prstGeom prst="rect">
            <a:avLst/>
          </a:prstGeom>
          <a:noFill/>
        </p:spPr>
        <p:txBody>
          <a:bodyPr wrap="none" rtlCol="0">
            <a:spAutoFit/>
          </a:bodyPr>
          <a:lstStyle/>
          <a:p>
            <a:r>
              <a:rPr lang="en-US" dirty="0"/>
              <a:t>EX AIR </a:t>
            </a:r>
          </a:p>
          <a:p>
            <a:r>
              <a:rPr lang="en-US" dirty="0"/>
              <a:t>Speed/Setting 1: 3,450 CFM</a:t>
            </a:r>
          </a:p>
          <a:p>
            <a:r>
              <a:rPr lang="en-US" dirty="0"/>
              <a:t>Speed/Setting 2: 1,650 CFM</a:t>
            </a:r>
          </a:p>
        </p:txBody>
      </p:sp>
      <p:sp>
        <p:nvSpPr>
          <p:cNvPr id="11" name="TextBox 10"/>
          <p:cNvSpPr txBox="1"/>
          <p:nvPr/>
        </p:nvSpPr>
        <p:spPr>
          <a:xfrm>
            <a:off x="2407597" y="4182372"/>
            <a:ext cx="1015021" cy="646331"/>
          </a:xfrm>
          <a:prstGeom prst="rect">
            <a:avLst/>
          </a:prstGeom>
          <a:noFill/>
        </p:spPr>
        <p:txBody>
          <a:bodyPr wrap="none" rtlCol="0">
            <a:spAutoFit/>
          </a:bodyPr>
          <a:lstStyle/>
          <a:p>
            <a:r>
              <a:rPr lang="en-US" dirty="0"/>
              <a:t>EX 2 AIR </a:t>
            </a:r>
          </a:p>
          <a:p>
            <a:r>
              <a:rPr lang="en-US" dirty="0"/>
              <a:t>600 CFM</a:t>
            </a:r>
          </a:p>
        </p:txBody>
      </p:sp>
      <p:sp>
        <p:nvSpPr>
          <p:cNvPr id="12" name="Rectangle 11"/>
          <p:cNvSpPr/>
          <p:nvPr/>
        </p:nvSpPr>
        <p:spPr>
          <a:xfrm>
            <a:off x="980093" y="2501174"/>
            <a:ext cx="134981" cy="117992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flipH="1">
            <a:off x="2890706" y="2533225"/>
            <a:ext cx="66908" cy="76226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lowchart: Manual Operation 14"/>
          <p:cNvSpPr/>
          <p:nvPr/>
        </p:nvSpPr>
        <p:spPr>
          <a:xfrm rot="10800000">
            <a:off x="2641084" y="3297838"/>
            <a:ext cx="548640" cy="81386"/>
          </a:xfrm>
          <a:prstGeom prst="flowChartManualOperati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Connector 16"/>
          <p:cNvCxnSpPr/>
          <p:nvPr/>
        </p:nvCxnSpPr>
        <p:spPr>
          <a:xfrm>
            <a:off x="713792" y="2542566"/>
            <a:ext cx="0" cy="2897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7576" y="2621168"/>
            <a:ext cx="0" cy="2897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27788" y="3681098"/>
            <a:ext cx="685800" cy="29391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1376579" y="3702645"/>
            <a:ext cx="363474" cy="11235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Bent Arrow 23"/>
          <p:cNvSpPr/>
          <p:nvPr/>
        </p:nvSpPr>
        <p:spPr>
          <a:xfrm rot="10800000">
            <a:off x="1260834" y="3886261"/>
            <a:ext cx="419878" cy="504749"/>
          </a:xfrm>
          <a:prstGeom prst="bent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5" name="Rectangle 24"/>
          <p:cNvSpPr/>
          <p:nvPr/>
        </p:nvSpPr>
        <p:spPr>
          <a:xfrm>
            <a:off x="1580824" y="2205826"/>
            <a:ext cx="372257" cy="375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Up Arrow 25"/>
          <p:cNvSpPr/>
          <p:nvPr/>
        </p:nvSpPr>
        <p:spPr>
          <a:xfrm>
            <a:off x="2753274" y="3407704"/>
            <a:ext cx="363474" cy="733806"/>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Up Arrow 27"/>
          <p:cNvSpPr/>
          <p:nvPr/>
        </p:nvSpPr>
        <p:spPr>
          <a:xfrm rot="10800000">
            <a:off x="1567711" y="1547802"/>
            <a:ext cx="363474" cy="626612"/>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flipH="1">
            <a:off x="1611484" y="2583188"/>
            <a:ext cx="56633" cy="1097911"/>
          </a:xfrm>
          <a:prstGeom prst="rect">
            <a:avLst/>
          </a:prstGeom>
          <a:solidFill>
            <a:schemeClr val="tx1">
              <a:lumMod val="65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Bent Arrow 29"/>
          <p:cNvSpPr/>
          <p:nvPr/>
        </p:nvSpPr>
        <p:spPr>
          <a:xfrm rot="16200000">
            <a:off x="882344" y="4136512"/>
            <a:ext cx="610362" cy="651510"/>
          </a:xfrm>
          <a:prstGeom prst="ben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1" name="Rectangle 30"/>
          <p:cNvSpPr/>
          <p:nvPr/>
        </p:nvSpPr>
        <p:spPr>
          <a:xfrm>
            <a:off x="2127802" y="2715901"/>
            <a:ext cx="453483" cy="375235"/>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p:cNvSpPr txBox="1"/>
          <p:nvPr/>
        </p:nvSpPr>
        <p:spPr>
          <a:xfrm>
            <a:off x="2158910" y="2804611"/>
            <a:ext cx="521937" cy="300082"/>
          </a:xfrm>
          <a:prstGeom prst="rect">
            <a:avLst/>
          </a:prstGeom>
          <a:noFill/>
        </p:spPr>
        <p:txBody>
          <a:bodyPr wrap="square" rtlCol="0">
            <a:spAutoFit/>
          </a:bodyPr>
          <a:lstStyle/>
          <a:p>
            <a:r>
              <a:rPr lang="en-US" sz="1350" dirty="0"/>
              <a:t>ERV</a:t>
            </a:r>
          </a:p>
        </p:txBody>
      </p:sp>
      <p:sp>
        <p:nvSpPr>
          <p:cNvPr id="34" name="TextBox 33"/>
          <p:cNvSpPr txBox="1"/>
          <p:nvPr/>
        </p:nvSpPr>
        <p:spPr>
          <a:xfrm>
            <a:off x="860959" y="3729578"/>
            <a:ext cx="521937" cy="300082"/>
          </a:xfrm>
          <a:prstGeom prst="rect">
            <a:avLst/>
          </a:prstGeom>
          <a:noFill/>
        </p:spPr>
        <p:txBody>
          <a:bodyPr wrap="square" rtlCol="0">
            <a:spAutoFit/>
          </a:bodyPr>
          <a:lstStyle/>
          <a:p>
            <a:r>
              <a:rPr lang="en-US" sz="1350" dirty="0"/>
              <a:t>EX 1</a:t>
            </a:r>
          </a:p>
        </p:txBody>
      </p:sp>
      <p:sp>
        <p:nvSpPr>
          <p:cNvPr id="35" name="TextBox 34"/>
          <p:cNvSpPr txBox="1"/>
          <p:nvPr/>
        </p:nvSpPr>
        <p:spPr>
          <a:xfrm>
            <a:off x="2696264" y="3179735"/>
            <a:ext cx="521937" cy="300082"/>
          </a:xfrm>
          <a:prstGeom prst="rect">
            <a:avLst/>
          </a:prstGeom>
          <a:noFill/>
        </p:spPr>
        <p:txBody>
          <a:bodyPr wrap="square" rtlCol="0">
            <a:spAutoFit/>
          </a:bodyPr>
          <a:lstStyle/>
          <a:p>
            <a:r>
              <a:rPr lang="en-US" sz="1350" dirty="0"/>
              <a:t>EX 2</a:t>
            </a:r>
          </a:p>
        </p:txBody>
      </p:sp>
      <p:sp>
        <p:nvSpPr>
          <p:cNvPr id="36" name="Cloud 35"/>
          <p:cNvSpPr/>
          <p:nvPr/>
        </p:nvSpPr>
        <p:spPr>
          <a:xfrm rot="782281">
            <a:off x="5392637" y="2660976"/>
            <a:ext cx="2347752" cy="1590502"/>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5896950" y="3350362"/>
            <a:ext cx="1221104" cy="507831"/>
          </a:xfrm>
          <a:prstGeom prst="rect">
            <a:avLst/>
          </a:prstGeom>
        </p:spPr>
        <p:txBody>
          <a:bodyPr wrap="none">
            <a:spAutoFit/>
          </a:bodyPr>
          <a:lstStyle/>
          <a:p>
            <a:r>
              <a:rPr lang="en-US" sz="1350" dirty="0"/>
              <a:t>2 Bathrooms</a:t>
            </a:r>
          </a:p>
          <a:p>
            <a:r>
              <a:rPr lang="en-US" sz="1350" dirty="0"/>
              <a:t>Airflow ½ each</a:t>
            </a:r>
          </a:p>
        </p:txBody>
      </p:sp>
      <p:sp>
        <p:nvSpPr>
          <p:cNvPr id="39" name="Up Arrow 38"/>
          <p:cNvSpPr/>
          <p:nvPr/>
        </p:nvSpPr>
        <p:spPr>
          <a:xfrm rot="16200000">
            <a:off x="4167951" y="1103477"/>
            <a:ext cx="140836" cy="3397435"/>
          </a:xfrm>
          <a:prstGeom prst="upArrow">
            <a:avLst/>
          </a:prstGeom>
          <a:solidFill>
            <a:srgbClr val="CC99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C9900"/>
              </a:solidFill>
            </a:endParaRPr>
          </a:p>
        </p:txBody>
      </p:sp>
      <p:sp>
        <p:nvSpPr>
          <p:cNvPr id="41" name="TextBox 40"/>
          <p:cNvSpPr txBox="1"/>
          <p:nvPr/>
        </p:nvSpPr>
        <p:spPr>
          <a:xfrm>
            <a:off x="5881190" y="2806732"/>
            <a:ext cx="1370888" cy="707886"/>
          </a:xfrm>
          <a:prstGeom prst="rect">
            <a:avLst/>
          </a:prstGeom>
          <a:noFill/>
        </p:spPr>
        <p:txBody>
          <a:bodyPr wrap="none" rtlCol="0">
            <a:spAutoFit/>
          </a:bodyPr>
          <a:lstStyle/>
          <a:p>
            <a:r>
              <a:rPr lang="en-US" sz="2000" dirty="0"/>
              <a:t>EX AIR OUT</a:t>
            </a:r>
          </a:p>
          <a:p>
            <a:r>
              <a:rPr lang="en-US" sz="2000" dirty="0"/>
              <a:t>500 CFM</a:t>
            </a:r>
          </a:p>
        </p:txBody>
      </p:sp>
      <p:sp>
        <p:nvSpPr>
          <p:cNvPr id="45" name="Up Arrow 44"/>
          <p:cNvSpPr/>
          <p:nvPr/>
        </p:nvSpPr>
        <p:spPr>
          <a:xfrm rot="10800000">
            <a:off x="2116446" y="2087003"/>
            <a:ext cx="166147" cy="733806"/>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Up Arrow 45"/>
          <p:cNvSpPr/>
          <p:nvPr/>
        </p:nvSpPr>
        <p:spPr>
          <a:xfrm rot="16200000">
            <a:off x="1137838" y="2107831"/>
            <a:ext cx="139902" cy="1869800"/>
          </a:xfrm>
          <a:prstGeom prst="upArrow">
            <a:avLst/>
          </a:prstGeom>
          <a:solidFill>
            <a:srgbClr val="CC99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Up Arrow 46"/>
          <p:cNvSpPr/>
          <p:nvPr/>
        </p:nvSpPr>
        <p:spPr>
          <a:xfrm rot="10800000">
            <a:off x="2439348" y="3094250"/>
            <a:ext cx="166147" cy="733806"/>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p:cNvSpPr txBox="1"/>
          <p:nvPr/>
        </p:nvSpPr>
        <p:spPr>
          <a:xfrm>
            <a:off x="88996" y="3138918"/>
            <a:ext cx="716863" cy="300082"/>
          </a:xfrm>
          <a:prstGeom prst="rect">
            <a:avLst/>
          </a:prstGeom>
          <a:noFill/>
        </p:spPr>
        <p:txBody>
          <a:bodyPr wrap="none" rtlCol="0">
            <a:spAutoFit/>
          </a:bodyPr>
          <a:lstStyle/>
          <a:p>
            <a:r>
              <a:rPr lang="en-US" sz="1350" dirty="0"/>
              <a:t>EX. AIR </a:t>
            </a:r>
          </a:p>
        </p:txBody>
      </p:sp>
      <p:sp>
        <p:nvSpPr>
          <p:cNvPr id="49" name="TextBox 48"/>
          <p:cNvSpPr txBox="1"/>
          <p:nvPr/>
        </p:nvSpPr>
        <p:spPr>
          <a:xfrm>
            <a:off x="1749423" y="3110380"/>
            <a:ext cx="814521" cy="1015663"/>
          </a:xfrm>
          <a:prstGeom prst="rect">
            <a:avLst/>
          </a:prstGeom>
          <a:noFill/>
        </p:spPr>
        <p:txBody>
          <a:bodyPr wrap="square" rtlCol="0">
            <a:spAutoFit/>
          </a:bodyPr>
          <a:lstStyle/>
          <a:p>
            <a:r>
              <a:rPr lang="en-US" sz="2000" dirty="0"/>
              <a:t>AIR In</a:t>
            </a:r>
          </a:p>
          <a:p>
            <a:r>
              <a:rPr lang="en-US" sz="2000" dirty="0"/>
              <a:t>500 CFM</a:t>
            </a:r>
          </a:p>
        </p:txBody>
      </p:sp>
      <p:sp>
        <p:nvSpPr>
          <p:cNvPr id="50" name="Rectangle 49"/>
          <p:cNvSpPr/>
          <p:nvPr/>
        </p:nvSpPr>
        <p:spPr>
          <a:xfrm>
            <a:off x="4254118" y="1695243"/>
            <a:ext cx="1611050" cy="836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Flowchart: Manual Operation 50"/>
          <p:cNvSpPr/>
          <p:nvPr/>
        </p:nvSpPr>
        <p:spPr>
          <a:xfrm rot="10800000">
            <a:off x="5539416" y="1723527"/>
            <a:ext cx="685800" cy="459486"/>
          </a:xfrm>
          <a:prstGeom prst="flowChartManualOperat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Bent Arrow 51"/>
          <p:cNvSpPr/>
          <p:nvPr/>
        </p:nvSpPr>
        <p:spPr>
          <a:xfrm rot="12587227">
            <a:off x="6040969" y="1924443"/>
            <a:ext cx="610362" cy="651510"/>
          </a:xfrm>
          <a:prstGeom prst="bent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3" name="TextBox 52"/>
          <p:cNvSpPr txBox="1"/>
          <p:nvPr/>
        </p:nvSpPr>
        <p:spPr>
          <a:xfrm>
            <a:off x="6362272" y="888307"/>
            <a:ext cx="2343719" cy="1015663"/>
          </a:xfrm>
          <a:prstGeom prst="rect">
            <a:avLst/>
          </a:prstGeom>
          <a:noFill/>
        </p:spPr>
        <p:txBody>
          <a:bodyPr wrap="none" rtlCol="0">
            <a:spAutoFit/>
          </a:bodyPr>
          <a:lstStyle/>
          <a:p>
            <a:r>
              <a:rPr lang="en-US" sz="2000" dirty="0"/>
              <a:t>AIR In</a:t>
            </a:r>
          </a:p>
          <a:p>
            <a:r>
              <a:rPr lang="en-US" sz="2000" dirty="0"/>
              <a:t>Setting 1: 1,900 CFM</a:t>
            </a:r>
          </a:p>
          <a:p>
            <a:r>
              <a:rPr lang="en-US" sz="2000" dirty="0"/>
              <a:t>Setting 2: 100 CFM</a:t>
            </a:r>
          </a:p>
        </p:txBody>
      </p:sp>
      <p:sp>
        <p:nvSpPr>
          <p:cNvPr id="57" name="Up Arrow 56"/>
          <p:cNvSpPr/>
          <p:nvPr/>
        </p:nvSpPr>
        <p:spPr>
          <a:xfrm>
            <a:off x="4557058" y="2524294"/>
            <a:ext cx="265808" cy="1607557"/>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3433857" y="3277874"/>
            <a:ext cx="2343719" cy="1777410"/>
          </a:xfrm>
          <a:prstGeom prst="rect">
            <a:avLst/>
          </a:prstGeom>
          <a:noFill/>
        </p:spPr>
        <p:txBody>
          <a:bodyPr wrap="none" rtlCol="0">
            <a:spAutoFit/>
          </a:bodyPr>
          <a:lstStyle/>
          <a:p>
            <a:r>
              <a:rPr lang="en-US" dirty="0"/>
              <a:t>Supply Air </a:t>
            </a:r>
          </a:p>
          <a:p>
            <a:r>
              <a:rPr lang="en-US" dirty="0"/>
              <a:t>3,200 CFM</a:t>
            </a:r>
          </a:p>
          <a:p>
            <a:endParaRPr lang="en-US" sz="1350" dirty="0"/>
          </a:p>
          <a:p>
            <a:r>
              <a:rPr lang="en-US" sz="2000" dirty="0"/>
              <a:t>Return Air</a:t>
            </a:r>
          </a:p>
          <a:p>
            <a:r>
              <a:rPr lang="en-US" sz="2000" dirty="0"/>
              <a:t>Setting 1: 1,300 CFM</a:t>
            </a:r>
          </a:p>
          <a:p>
            <a:r>
              <a:rPr lang="en-US" sz="2000" dirty="0"/>
              <a:t>Setting 2: 3,100 CFM</a:t>
            </a:r>
          </a:p>
        </p:txBody>
      </p:sp>
      <p:sp>
        <p:nvSpPr>
          <p:cNvPr id="59" name="Up Arrow 58"/>
          <p:cNvSpPr/>
          <p:nvPr/>
        </p:nvSpPr>
        <p:spPr>
          <a:xfrm rot="10800000">
            <a:off x="4170727" y="2502251"/>
            <a:ext cx="363474" cy="841072"/>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1" name="Straight Connector 60"/>
          <p:cNvCxnSpPr/>
          <p:nvPr/>
        </p:nvCxnSpPr>
        <p:spPr>
          <a:xfrm>
            <a:off x="4070626" y="2526435"/>
            <a:ext cx="9332" cy="1894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447929" y="1779731"/>
            <a:ext cx="1527722" cy="707886"/>
          </a:xfrm>
          <a:prstGeom prst="rect">
            <a:avLst/>
          </a:prstGeom>
          <a:noFill/>
        </p:spPr>
        <p:txBody>
          <a:bodyPr wrap="square" rtlCol="0">
            <a:spAutoFit/>
          </a:bodyPr>
          <a:lstStyle/>
          <a:p>
            <a:r>
              <a:rPr lang="en-US" sz="2000" dirty="0"/>
              <a:t>#2 Package Heat Pump</a:t>
            </a:r>
          </a:p>
        </p:txBody>
      </p:sp>
      <p:sp>
        <p:nvSpPr>
          <p:cNvPr id="72" name="TextBox 71"/>
          <p:cNvSpPr txBox="1"/>
          <p:nvPr/>
        </p:nvSpPr>
        <p:spPr>
          <a:xfrm>
            <a:off x="334760" y="1352074"/>
            <a:ext cx="716863" cy="300082"/>
          </a:xfrm>
          <a:prstGeom prst="rect">
            <a:avLst/>
          </a:prstGeom>
          <a:noFill/>
        </p:spPr>
        <p:txBody>
          <a:bodyPr wrap="none" rtlCol="0">
            <a:spAutoFit/>
          </a:bodyPr>
          <a:lstStyle/>
          <a:p>
            <a:r>
              <a:rPr lang="en-US" sz="1350" dirty="0"/>
              <a:t>EX. AIR </a:t>
            </a:r>
          </a:p>
        </p:txBody>
      </p:sp>
      <p:sp>
        <p:nvSpPr>
          <p:cNvPr id="74" name="TextBox 73"/>
          <p:cNvSpPr txBox="1"/>
          <p:nvPr/>
        </p:nvSpPr>
        <p:spPr>
          <a:xfrm>
            <a:off x="1330778" y="905956"/>
            <a:ext cx="1300356" cy="707886"/>
          </a:xfrm>
          <a:prstGeom prst="rect">
            <a:avLst/>
          </a:prstGeom>
          <a:noFill/>
        </p:spPr>
        <p:txBody>
          <a:bodyPr wrap="none" rtlCol="0">
            <a:spAutoFit/>
          </a:bodyPr>
          <a:lstStyle/>
          <a:p>
            <a:r>
              <a:rPr lang="en-US" sz="2000" dirty="0"/>
              <a:t>AIR In</a:t>
            </a:r>
          </a:p>
          <a:p>
            <a:r>
              <a:rPr lang="en-US" sz="2000" dirty="0"/>
              <a:t>1,150 CFM</a:t>
            </a:r>
          </a:p>
        </p:txBody>
      </p:sp>
      <p:sp>
        <p:nvSpPr>
          <p:cNvPr id="62" name="Title 1"/>
          <p:cNvSpPr>
            <a:spLocks noGrp="1"/>
          </p:cNvSpPr>
          <p:nvPr>
            <p:ph type="title"/>
          </p:nvPr>
        </p:nvSpPr>
        <p:spPr>
          <a:xfrm>
            <a:off x="202580" y="-3102"/>
            <a:ext cx="8229600" cy="1143000"/>
          </a:xfrm>
        </p:spPr>
        <p:txBody>
          <a:bodyPr/>
          <a:lstStyle/>
          <a:p>
            <a:r>
              <a:rPr lang="en-US" dirty="0"/>
              <a:t>Kitchen Exhaust &amp; OA Sketch</a:t>
            </a:r>
          </a:p>
        </p:txBody>
      </p:sp>
      <p:sp>
        <p:nvSpPr>
          <p:cNvPr id="63" name="Rectangle 62"/>
          <p:cNvSpPr/>
          <p:nvPr/>
        </p:nvSpPr>
        <p:spPr>
          <a:xfrm>
            <a:off x="1580151" y="2205826"/>
            <a:ext cx="372257" cy="375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p:cNvSpPr/>
          <p:nvPr/>
        </p:nvSpPr>
        <p:spPr>
          <a:xfrm>
            <a:off x="3793232" y="2124373"/>
            <a:ext cx="372257" cy="375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Up Arrow 65"/>
          <p:cNvSpPr/>
          <p:nvPr/>
        </p:nvSpPr>
        <p:spPr>
          <a:xfrm rot="10800000">
            <a:off x="3800485" y="1360211"/>
            <a:ext cx="363474" cy="733806"/>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Bent Arrow 67"/>
          <p:cNvSpPr/>
          <p:nvPr/>
        </p:nvSpPr>
        <p:spPr>
          <a:xfrm rot="10800000">
            <a:off x="3607840" y="2561163"/>
            <a:ext cx="419878" cy="504749"/>
          </a:xfrm>
          <a:prstGeom prst="bent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9" name="TextBox 68"/>
          <p:cNvSpPr txBox="1"/>
          <p:nvPr/>
        </p:nvSpPr>
        <p:spPr>
          <a:xfrm>
            <a:off x="4079959" y="915909"/>
            <a:ext cx="1297076" cy="707886"/>
          </a:xfrm>
          <a:prstGeom prst="rect">
            <a:avLst/>
          </a:prstGeom>
          <a:noFill/>
        </p:spPr>
        <p:txBody>
          <a:bodyPr wrap="square" rtlCol="0">
            <a:spAutoFit/>
          </a:bodyPr>
          <a:lstStyle/>
          <a:p>
            <a:r>
              <a:rPr lang="en-US" sz="2000" dirty="0"/>
              <a:t>AIR In</a:t>
            </a:r>
          </a:p>
          <a:p>
            <a:r>
              <a:rPr lang="en-US" sz="2000" dirty="0"/>
              <a:t>600 CFM</a:t>
            </a:r>
          </a:p>
        </p:txBody>
      </p:sp>
      <p:sp>
        <p:nvSpPr>
          <p:cNvPr id="2" name="Rectangle 1"/>
          <p:cNvSpPr/>
          <p:nvPr/>
        </p:nvSpPr>
        <p:spPr>
          <a:xfrm>
            <a:off x="6084505" y="5192315"/>
            <a:ext cx="2552881" cy="707886"/>
          </a:xfrm>
          <a:prstGeom prst="rect">
            <a:avLst/>
          </a:prstGeom>
        </p:spPr>
        <p:txBody>
          <a:bodyPr wrap="square">
            <a:spAutoFit/>
          </a:bodyPr>
          <a:lstStyle/>
          <a:p>
            <a:r>
              <a:rPr lang="en-US" sz="2000" dirty="0"/>
              <a:t>Bar &amp; Dining Area</a:t>
            </a:r>
          </a:p>
          <a:p>
            <a:r>
              <a:rPr lang="en-US" sz="2000" dirty="0"/>
              <a:t>(+0.004” IWC)</a:t>
            </a:r>
          </a:p>
        </p:txBody>
      </p:sp>
      <p:sp>
        <p:nvSpPr>
          <p:cNvPr id="60" name="TextBox 59"/>
          <p:cNvSpPr txBox="1"/>
          <p:nvPr/>
        </p:nvSpPr>
        <p:spPr>
          <a:xfrm>
            <a:off x="3906573" y="5190294"/>
            <a:ext cx="1643848" cy="1077218"/>
          </a:xfrm>
          <a:prstGeom prst="rect">
            <a:avLst/>
          </a:prstGeom>
          <a:noFill/>
        </p:spPr>
        <p:txBody>
          <a:bodyPr wrap="none" rtlCol="0">
            <a:spAutoFit/>
          </a:bodyPr>
          <a:lstStyle/>
          <a:p>
            <a:r>
              <a:rPr lang="en-US" sz="2000" dirty="0"/>
              <a:t>Kitchen Area</a:t>
            </a:r>
          </a:p>
          <a:p>
            <a:r>
              <a:rPr lang="en-US" sz="2000" dirty="0"/>
              <a:t>(+0.001” IWC)</a:t>
            </a:r>
          </a:p>
          <a:p>
            <a:endParaRPr lang="en-US" sz="2400" dirty="0"/>
          </a:p>
        </p:txBody>
      </p:sp>
    </p:spTree>
    <p:custDataLst>
      <p:tags r:id="rId1"/>
    </p:custDataLst>
    <p:extLst>
      <p:ext uri="{BB962C8B-B14F-4D97-AF65-F5344CB8AC3E}">
        <p14:creationId xmlns:p14="http://schemas.microsoft.com/office/powerpoint/2010/main" val="129651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Maria’s Restaurant</a:t>
            </a:r>
          </a:p>
        </p:txBody>
      </p:sp>
      <p:pic>
        <p:nvPicPr>
          <p:cNvPr id="3" name="Picture 2"/>
          <p:cNvPicPr>
            <a:picLocks noChangeAspect="1"/>
          </p:cNvPicPr>
          <p:nvPr/>
        </p:nvPicPr>
        <p:blipFill>
          <a:blip r:embed="rId3"/>
          <a:stretch>
            <a:fillRect/>
          </a:stretch>
        </p:blipFill>
        <p:spPr>
          <a:xfrm>
            <a:off x="66675" y="2014537"/>
            <a:ext cx="9010650" cy="2828925"/>
          </a:xfrm>
          <a:prstGeom prst="rect">
            <a:avLst/>
          </a:prstGeom>
        </p:spPr>
      </p:pic>
      <p:pic>
        <p:nvPicPr>
          <p:cNvPr id="5" name="Picture 4"/>
          <p:cNvPicPr>
            <a:picLocks noChangeAspect="1"/>
          </p:cNvPicPr>
          <p:nvPr/>
        </p:nvPicPr>
        <p:blipFill rotWithShape="1">
          <a:blip r:embed="rId3"/>
          <a:srcRect l="19451" t="35017" r="69556" b="59596"/>
          <a:stretch/>
        </p:blipFill>
        <p:spPr>
          <a:xfrm>
            <a:off x="1950720" y="3124200"/>
            <a:ext cx="990600" cy="152400"/>
          </a:xfrm>
          <a:prstGeom prst="rect">
            <a:avLst/>
          </a:prstGeom>
        </p:spPr>
      </p:pic>
      <p:sp>
        <p:nvSpPr>
          <p:cNvPr id="6" name="TextBox 5"/>
          <p:cNvSpPr txBox="1"/>
          <p:nvPr/>
        </p:nvSpPr>
        <p:spPr>
          <a:xfrm>
            <a:off x="1946910" y="2939534"/>
            <a:ext cx="1227168" cy="369332"/>
          </a:xfrm>
          <a:prstGeom prst="rect">
            <a:avLst/>
          </a:prstGeom>
          <a:noFill/>
        </p:spPr>
        <p:txBody>
          <a:bodyPr wrap="square" rtlCol="0">
            <a:spAutoFit/>
          </a:bodyPr>
          <a:lstStyle/>
          <a:p>
            <a:r>
              <a:rPr lang="en-US" b="1" dirty="0">
                <a:solidFill>
                  <a:srgbClr val="FF0000"/>
                </a:solidFill>
              </a:rPr>
              <a:t>Maria’s</a:t>
            </a:r>
            <a:r>
              <a:rPr lang="en-US" dirty="0">
                <a:solidFill>
                  <a:srgbClr val="FF0000"/>
                </a:solidFill>
              </a:rPr>
              <a:t> </a:t>
            </a:r>
          </a:p>
        </p:txBody>
      </p:sp>
      <p:pic>
        <p:nvPicPr>
          <p:cNvPr id="7" name="Picture 6"/>
          <p:cNvPicPr>
            <a:picLocks noChangeAspect="1"/>
          </p:cNvPicPr>
          <p:nvPr/>
        </p:nvPicPr>
        <p:blipFill rotWithShape="1">
          <a:blip r:embed="rId3"/>
          <a:srcRect l="19451" t="35017" r="69556" b="59596"/>
          <a:stretch/>
        </p:blipFill>
        <p:spPr>
          <a:xfrm>
            <a:off x="3554730" y="3070186"/>
            <a:ext cx="990600" cy="152400"/>
          </a:xfrm>
          <a:prstGeom prst="rect">
            <a:avLst/>
          </a:prstGeom>
        </p:spPr>
      </p:pic>
    </p:spTree>
    <p:custDataLst>
      <p:tags r:id="rId1"/>
    </p:custDataLst>
    <p:extLst>
      <p:ext uri="{BB962C8B-B14F-4D97-AF65-F5344CB8AC3E}">
        <p14:creationId xmlns:p14="http://schemas.microsoft.com/office/powerpoint/2010/main" val="343567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 Exhaust Total</a:t>
            </a:r>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Cooking Hood:		   3,450 CFM</a:t>
            </a:r>
          </a:p>
          <a:p>
            <a:pPr marL="0" indent="0">
              <a:buNone/>
            </a:pPr>
            <a:r>
              <a:rPr lang="en-US" dirty="0">
                <a:solidFill>
                  <a:srgbClr val="FFFF00"/>
                </a:solidFill>
              </a:rPr>
              <a:t>Dish washer Hood: 	       600 CFM</a:t>
            </a:r>
          </a:p>
          <a:p>
            <a:pPr marL="0" indent="0">
              <a:buNone/>
            </a:pPr>
            <a:r>
              <a:rPr lang="en-US" dirty="0">
                <a:solidFill>
                  <a:srgbClr val="FFFF00"/>
                </a:solidFill>
              </a:rPr>
              <a:t>Total:				    4,050 CFM</a:t>
            </a:r>
          </a:p>
          <a:p>
            <a:pPr marL="0" indent="0">
              <a:buNone/>
            </a:pPr>
            <a:endParaRPr lang="en-US" dirty="0">
              <a:solidFill>
                <a:srgbClr val="FFFF00"/>
              </a:solidFill>
            </a:endParaRPr>
          </a:p>
          <a:p>
            <a:pPr marL="0" indent="0">
              <a:buNone/>
            </a:pPr>
            <a:r>
              <a:rPr lang="en-US" dirty="0">
                <a:solidFill>
                  <a:srgbClr val="FFFF00"/>
                </a:solidFill>
              </a:rPr>
              <a:t>Bring 1,500 CFM into the hood by a separate outside air fan.</a:t>
            </a:r>
          </a:p>
          <a:p>
            <a:pPr marL="0" indent="0">
              <a:buNone/>
            </a:pPr>
            <a:r>
              <a:rPr lang="en-US" dirty="0">
                <a:solidFill>
                  <a:srgbClr val="FFFF00"/>
                </a:solidFill>
              </a:rPr>
              <a:t>Bring 500 CFM into kitchen area from Bathroom ERV.  </a:t>
            </a:r>
          </a:p>
        </p:txBody>
      </p:sp>
      <p:sp>
        <p:nvSpPr>
          <p:cNvPr id="5" name="TextBox 4"/>
          <p:cNvSpPr txBox="1"/>
          <p:nvPr/>
        </p:nvSpPr>
        <p:spPr>
          <a:xfrm>
            <a:off x="609600" y="329403"/>
            <a:ext cx="7795917" cy="1077218"/>
          </a:xfrm>
          <a:prstGeom prst="rect">
            <a:avLst/>
          </a:prstGeom>
          <a:solidFill>
            <a:srgbClr val="0070C0"/>
          </a:solidFill>
        </p:spPr>
        <p:txBody>
          <a:bodyPr wrap="none" rtlCol="0">
            <a:spAutoFit/>
          </a:bodyPr>
          <a:lstStyle/>
          <a:p>
            <a:r>
              <a:rPr lang="en-US" sz="3200" dirty="0"/>
              <a:t>The Total CFM Requiring heating and cooling  </a:t>
            </a:r>
          </a:p>
          <a:p>
            <a:r>
              <a:rPr lang="en-US" sz="3200" dirty="0"/>
              <a:t>is Lowered to: 4,050 – 1,400 = 2,650 </a:t>
            </a:r>
          </a:p>
        </p:txBody>
      </p:sp>
    </p:spTree>
    <p:custDataLst>
      <p:tags r:id="rId1"/>
    </p:custDataLst>
    <p:extLst>
      <p:ext uri="{BB962C8B-B14F-4D97-AF65-F5344CB8AC3E}">
        <p14:creationId xmlns:p14="http://schemas.microsoft.com/office/powerpoint/2010/main" val="34317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ERV Savings for Cooling </a:t>
            </a:r>
          </a:p>
        </p:txBody>
      </p:sp>
      <p:sp>
        <p:nvSpPr>
          <p:cNvPr id="3" name="Content Placeholder 2"/>
          <p:cNvSpPr>
            <a:spLocks noGrp="1"/>
          </p:cNvSpPr>
          <p:nvPr>
            <p:ph idx="1"/>
          </p:nvPr>
        </p:nvSpPr>
        <p:spPr>
          <a:xfrm>
            <a:off x="457200" y="1600200"/>
            <a:ext cx="8229600" cy="5105400"/>
          </a:xfrm>
        </p:spPr>
        <p:txBody>
          <a:bodyPr>
            <a:normAutofit fontScale="92500"/>
          </a:bodyPr>
          <a:lstStyle/>
          <a:p>
            <a:pPr marL="0" indent="0">
              <a:buNone/>
            </a:pPr>
            <a:r>
              <a:rPr lang="en-US" dirty="0">
                <a:solidFill>
                  <a:srgbClr val="FFFF00"/>
                </a:solidFill>
              </a:rPr>
              <a:t>An ERV will be used as the exhaust fan in the two bathrooms.  The 500 CFM of outside air will be provided to open area over the rear entrance door. </a:t>
            </a:r>
          </a:p>
          <a:p>
            <a:pPr marL="0" indent="0">
              <a:buNone/>
            </a:pPr>
            <a:endParaRPr lang="en-US" dirty="0">
              <a:solidFill>
                <a:srgbClr val="FFFF00"/>
              </a:solidFill>
            </a:endParaRPr>
          </a:p>
          <a:p>
            <a:pPr marL="0" indent="0">
              <a:buNone/>
            </a:pPr>
            <a:r>
              <a:rPr lang="en-US" dirty="0">
                <a:solidFill>
                  <a:srgbClr val="FFFF00"/>
                </a:solidFill>
              </a:rPr>
              <a:t>This will save about 2/3 ton of cooling requirement for the required ventilation air.</a:t>
            </a:r>
          </a:p>
          <a:p>
            <a:pPr marL="0" indent="0">
              <a:buNone/>
            </a:pPr>
            <a:endParaRPr lang="en-US" dirty="0">
              <a:solidFill>
                <a:srgbClr val="FFFF00"/>
              </a:solidFill>
            </a:endParaRPr>
          </a:p>
          <a:p>
            <a:pPr marL="0" indent="0">
              <a:buNone/>
            </a:pPr>
            <a:r>
              <a:rPr lang="en-US" dirty="0">
                <a:solidFill>
                  <a:srgbClr val="FFFF00"/>
                </a:solidFill>
              </a:rPr>
              <a:t>Note: tonnage savings based on plugging the difference into Manual N calculations for comparison.</a:t>
            </a:r>
          </a:p>
        </p:txBody>
      </p:sp>
    </p:spTree>
    <p:custDataLst>
      <p:tags r:id="rId1"/>
    </p:custDataLst>
    <p:extLst>
      <p:ext uri="{BB962C8B-B14F-4D97-AF65-F5344CB8AC3E}">
        <p14:creationId xmlns:p14="http://schemas.microsoft.com/office/powerpoint/2010/main" val="61390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6093" y="2561163"/>
            <a:ext cx="71659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3792" y="2542566"/>
            <a:ext cx="0" cy="2897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10752" y="2566002"/>
            <a:ext cx="0" cy="2897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27802" y="2715901"/>
            <a:ext cx="453483" cy="375235"/>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p:cNvSpPr txBox="1"/>
          <p:nvPr/>
        </p:nvSpPr>
        <p:spPr>
          <a:xfrm>
            <a:off x="2158910" y="2804611"/>
            <a:ext cx="521937" cy="300082"/>
          </a:xfrm>
          <a:prstGeom prst="rect">
            <a:avLst/>
          </a:prstGeom>
          <a:noFill/>
        </p:spPr>
        <p:txBody>
          <a:bodyPr wrap="square" rtlCol="0">
            <a:spAutoFit/>
          </a:bodyPr>
          <a:lstStyle/>
          <a:p>
            <a:r>
              <a:rPr lang="en-US" sz="1350" dirty="0"/>
              <a:t>ERV</a:t>
            </a:r>
          </a:p>
        </p:txBody>
      </p:sp>
      <p:sp>
        <p:nvSpPr>
          <p:cNvPr id="36" name="Cloud 35"/>
          <p:cNvSpPr/>
          <p:nvPr/>
        </p:nvSpPr>
        <p:spPr>
          <a:xfrm rot="782281">
            <a:off x="2646832" y="2464207"/>
            <a:ext cx="2395545" cy="171275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3093407" y="3399624"/>
            <a:ext cx="1221104" cy="507831"/>
          </a:xfrm>
          <a:prstGeom prst="rect">
            <a:avLst/>
          </a:prstGeom>
        </p:spPr>
        <p:txBody>
          <a:bodyPr wrap="none">
            <a:spAutoFit/>
          </a:bodyPr>
          <a:lstStyle/>
          <a:p>
            <a:r>
              <a:rPr lang="en-US" sz="1350" dirty="0"/>
              <a:t>2 Bathrooms</a:t>
            </a:r>
          </a:p>
          <a:p>
            <a:r>
              <a:rPr lang="en-US" sz="1350" dirty="0"/>
              <a:t>Airflow ½ each</a:t>
            </a:r>
          </a:p>
        </p:txBody>
      </p:sp>
      <p:sp>
        <p:nvSpPr>
          <p:cNvPr id="39" name="Up Arrow 38"/>
          <p:cNvSpPr/>
          <p:nvPr/>
        </p:nvSpPr>
        <p:spPr>
          <a:xfrm rot="16200000">
            <a:off x="2982984" y="2288445"/>
            <a:ext cx="119026" cy="1005689"/>
          </a:xfrm>
          <a:prstGeom prst="upArrow">
            <a:avLst/>
          </a:prstGeom>
          <a:solidFill>
            <a:srgbClr val="CC99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C9900"/>
              </a:solidFill>
            </a:endParaRPr>
          </a:p>
        </p:txBody>
      </p:sp>
      <p:sp>
        <p:nvSpPr>
          <p:cNvPr id="41" name="TextBox 40"/>
          <p:cNvSpPr txBox="1"/>
          <p:nvPr/>
        </p:nvSpPr>
        <p:spPr>
          <a:xfrm>
            <a:off x="2889465" y="2789770"/>
            <a:ext cx="2117049" cy="707886"/>
          </a:xfrm>
          <a:prstGeom prst="rect">
            <a:avLst/>
          </a:prstGeom>
          <a:noFill/>
        </p:spPr>
        <p:txBody>
          <a:bodyPr wrap="square" rtlCol="0">
            <a:spAutoFit/>
          </a:bodyPr>
          <a:lstStyle/>
          <a:p>
            <a:r>
              <a:rPr lang="en-US" sz="2000" dirty="0"/>
              <a:t>EXHAUST AIR 500 CFM</a:t>
            </a:r>
          </a:p>
        </p:txBody>
      </p:sp>
      <p:sp>
        <p:nvSpPr>
          <p:cNvPr id="45" name="Up Arrow 44"/>
          <p:cNvSpPr/>
          <p:nvPr/>
        </p:nvSpPr>
        <p:spPr>
          <a:xfrm rot="10800000">
            <a:off x="2116446" y="2087003"/>
            <a:ext cx="166147" cy="733806"/>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Up Arrow 45"/>
          <p:cNvSpPr/>
          <p:nvPr/>
        </p:nvSpPr>
        <p:spPr>
          <a:xfrm rot="16200000">
            <a:off x="1137838" y="2107831"/>
            <a:ext cx="139902" cy="1869800"/>
          </a:xfrm>
          <a:prstGeom prst="upArrow">
            <a:avLst/>
          </a:prstGeom>
          <a:solidFill>
            <a:srgbClr val="CC99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Up Arrow 46"/>
          <p:cNvSpPr/>
          <p:nvPr/>
        </p:nvSpPr>
        <p:spPr>
          <a:xfrm rot="10800000">
            <a:off x="2439348" y="3094250"/>
            <a:ext cx="166147" cy="733806"/>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p:cNvSpPr txBox="1"/>
          <p:nvPr/>
        </p:nvSpPr>
        <p:spPr>
          <a:xfrm>
            <a:off x="775670" y="3101788"/>
            <a:ext cx="1623201" cy="707886"/>
          </a:xfrm>
          <a:prstGeom prst="rect">
            <a:avLst/>
          </a:prstGeom>
          <a:noFill/>
        </p:spPr>
        <p:txBody>
          <a:bodyPr wrap="none" rtlCol="0">
            <a:spAutoFit/>
          </a:bodyPr>
          <a:lstStyle/>
          <a:p>
            <a:r>
              <a:rPr lang="en-US" sz="2000" dirty="0"/>
              <a:t>EXHAUST AIR </a:t>
            </a:r>
          </a:p>
          <a:p>
            <a:r>
              <a:rPr lang="en-US" sz="2000" dirty="0"/>
              <a:t>500 CFM</a:t>
            </a:r>
          </a:p>
        </p:txBody>
      </p:sp>
      <p:sp>
        <p:nvSpPr>
          <p:cNvPr id="49" name="TextBox 48"/>
          <p:cNvSpPr txBox="1"/>
          <p:nvPr/>
        </p:nvSpPr>
        <p:spPr>
          <a:xfrm>
            <a:off x="2281480" y="1423776"/>
            <a:ext cx="814521" cy="1015663"/>
          </a:xfrm>
          <a:prstGeom prst="rect">
            <a:avLst/>
          </a:prstGeom>
          <a:noFill/>
        </p:spPr>
        <p:txBody>
          <a:bodyPr wrap="square" rtlCol="0">
            <a:spAutoFit/>
          </a:bodyPr>
          <a:lstStyle/>
          <a:p>
            <a:r>
              <a:rPr lang="en-US" sz="2000" dirty="0"/>
              <a:t>AIR In</a:t>
            </a:r>
          </a:p>
          <a:p>
            <a:r>
              <a:rPr lang="en-US" sz="2000" dirty="0"/>
              <a:t>500 CFM</a:t>
            </a:r>
          </a:p>
        </p:txBody>
      </p:sp>
      <p:sp>
        <p:nvSpPr>
          <p:cNvPr id="50" name="Rectangle 49"/>
          <p:cNvSpPr/>
          <p:nvPr/>
        </p:nvSpPr>
        <p:spPr>
          <a:xfrm>
            <a:off x="5125567" y="1662196"/>
            <a:ext cx="1611050" cy="836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Flowchart: Manual Operation 50"/>
          <p:cNvSpPr/>
          <p:nvPr/>
        </p:nvSpPr>
        <p:spPr>
          <a:xfrm rot="10800000">
            <a:off x="6408060" y="1686596"/>
            <a:ext cx="685800" cy="459486"/>
          </a:xfrm>
          <a:prstGeom prst="flowChartManualOperat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Bent Arrow 51"/>
          <p:cNvSpPr/>
          <p:nvPr/>
        </p:nvSpPr>
        <p:spPr>
          <a:xfrm rot="12587227">
            <a:off x="6825915" y="1896845"/>
            <a:ext cx="610362" cy="651510"/>
          </a:xfrm>
          <a:prstGeom prst="bent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3" name="TextBox 52"/>
          <p:cNvSpPr txBox="1"/>
          <p:nvPr/>
        </p:nvSpPr>
        <p:spPr>
          <a:xfrm>
            <a:off x="7131096" y="1702875"/>
            <a:ext cx="1773242" cy="400110"/>
          </a:xfrm>
          <a:prstGeom prst="rect">
            <a:avLst/>
          </a:prstGeom>
          <a:noFill/>
        </p:spPr>
        <p:txBody>
          <a:bodyPr wrap="none" rtlCol="0">
            <a:spAutoFit/>
          </a:bodyPr>
          <a:lstStyle/>
          <a:p>
            <a:r>
              <a:rPr lang="en-US" sz="2000" dirty="0"/>
              <a:t>AIR In 689 CFM</a:t>
            </a:r>
          </a:p>
        </p:txBody>
      </p:sp>
      <p:sp>
        <p:nvSpPr>
          <p:cNvPr id="57" name="Up Arrow 56"/>
          <p:cNvSpPr/>
          <p:nvPr/>
        </p:nvSpPr>
        <p:spPr>
          <a:xfrm>
            <a:off x="5977299" y="2502616"/>
            <a:ext cx="266547" cy="1499416"/>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4831395" y="3289878"/>
            <a:ext cx="1300356" cy="707886"/>
          </a:xfrm>
          <a:prstGeom prst="rect">
            <a:avLst/>
          </a:prstGeom>
          <a:noFill/>
        </p:spPr>
        <p:txBody>
          <a:bodyPr wrap="none" rtlCol="0">
            <a:spAutoFit/>
          </a:bodyPr>
          <a:lstStyle/>
          <a:p>
            <a:r>
              <a:rPr lang="en-US" sz="2000" dirty="0"/>
              <a:t>Supply Air </a:t>
            </a:r>
          </a:p>
          <a:p>
            <a:r>
              <a:rPr lang="en-US" sz="2000" dirty="0"/>
              <a:t>2,400 CFM</a:t>
            </a:r>
          </a:p>
        </p:txBody>
      </p:sp>
      <p:sp>
        <p:nvSpPr>
          <p:cNvPr id="59" name="Up Arrow 58"/>
          <p:cNvSpPr/>
          <p:nvPr/>
        </p:nvSpPr>
        <p:spPr>
          <a:xfrm rot="10800000">
            <a:off x="5181655" y="2539184"/>
            <a:ext cx="363474" cy="841072"/>
          </a:xfrm>
          <a:prstGeom prst="upArrow">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1" name="Straight Connector 60"/>
          <p:cNvCxnSpPr/>
          <p:nvPr/>
        </p:nvCxnSpPr>
        <p:spPr>
          <a:xfrm>
            <a:off x="4070626" y="2526435"/>
            <a:ext cx="9332" cy="1894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124183" y="1778787"/>
            <a:ext cx="1612434" cy="707886"/>
          </a:xfrm>
          <a:prstGeom prst="rect">
            <a:avLst/>
          </a:prstGeom>
          <a:noFill/>
        </p:spPr>
        <p:txBody>
          <a:bodyPr wrap="square" rtlCol="0">
            <a:spAutoFit/>
          </a:bodyPr>
          <a:lstStyle/>
          <a:p>
            <a:r>
              <a:rPr lang="en-US" sz="2000" dirty="0"/>
              <a:t># 1 Package Heat Pump</a:t>
            </a:r>
          </a:p>
        </p:txBody>
      </p:sp>
      <p:sp>
        <p:nvSpPr>
          <p:cNvPr id="62" name="Title 1"/>
          <p:cNvSpPr>
            <a:spLocks noGrp="1"/>
          </p:cNvSpPr>
          <p:nvPr>
            <p:ph type="title"/>
          </p:nvPr>
        </p:nvSpPr>
        <p:spPr>
          <a:xfrm>
            <a:off x="202580" y="-3102"/>
            <a:ext cx="8229600" cy="1143000"/>
          </a:xfrm>
        </p:spPr>
        <p:txBody>
          <a:bodyPr/>
          <a:lstStyle/>
          <a:p>
            <a:r>
              <a:rPr lang="en-US" dirty="0"/>
              <a:t>Dining &amp; Bar Exhaust &amp; OA Sketch</a:t>
            </a:r>
          </a:p>
        </p:txBody>
      </p:sp>
      <p:cxnSp>
        <p:nvCxnSpPr>
          <p:cNvPr id="55" name="Straight Connector 54"/>
          <p:cNvCxnSpPr/>
          <p:nvPr/>
        </p:nvCxnSpPr>
        <p:spPr>
          <a:xfrm>
            <a:off x="7841754" y="2514600"/>
            <a:ext cx="0" cy="2897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40142" y="4014580"/>
            <a:ext cx="1300356" cy="707886"/>
          </a:xfrm>
          <a:prstGeom prst="rect">
            <a:avLst/>
          </a:prstGeom>
          <a:noFill/>
        </p:spPr>
        <p:txBody>
          <a:bodyPr wrap="none" rtlCol="0">
            <a:spAutoFit/>
          </a:bodyPr>
          <a:lstStyle/>
          <a:p>
            <a:r>
              <a:rPr lang="en-US" sz="2000" dirty="0"/>
              <a:t>Return Air</a:t>
            </a:r>
          </a:p>
          <a:p>
            <a:r>
              <a:rPr lang="en-US" sz="2000" dirty="0"/>
              <a:t>1,711 CFM</a:t>
            </a:r>
          </a:p>
        </p:txBody>
      </p:sp>
      <p:sp>
        <p:nvSpPr>
          <p:cNvPr id="64" name="TextBox 63"/>
          <p:cNvSpPr txBox="1"/>
          <p:nvPr/>
        </p:nvSpPr>
        <p:spPr>
          <a:xfrm>
            <a:off x="3235903" y="4583538"/>
            <a:ext cx="2403991" cy="738664"/>
          </a:xfrm>
          <a:prstGeom prst="rect">
            <a:avLst/>
          </a:prstGeom>
          <a:noFill/>
        </p:spPr>
        <p:txBody>
          <a:bodyPr wrap="none" rtlCol="0">
            <a:spAutoFit/>
          </a:bodyPr>
          <a:lstStyle/>
          <a:p>
            <a:r>
              <a:rPr lang="en-US" sz="2400" dirty="0"/>
              <a:t>Bar &amp; Dining Area</a:t>
            </a:r>
          </a:p>
          <a:p>
            <a:r>
              <a:rPr lang="en-US" dirty="0"/>
              <a:t>(+0.004” IWC)</a:t>
            </a:r>
          </a:p>
        </p:txBody>
      </p:sp>
      <p:sp>
        <p:nvSpPr>
          <p:cNvPr id="67" name="TextBox 66"/>
          <p:cNvSpPr txBox="1"/>
          <p:nvPr/>
        </p:nvSpPr>
        <p:spPr>
          <a:xfrm>
            <a:off x="832061" y="4574783"/>
            <a:ext cx="1773434" cy="1138773"/>
          </a:xfrm>
          <a:prstGeom prst="rect">
            <a:avLst/>
          </a:prstGeom>
          <a:noFill/>
        </p:spPr>
        <p:txBody>
          <a:bodyPr wrap="none" rtlCol="0">
            <a:spAutoFit/>
          </a:bodyPr>
          <a:lstStyle/>
          <a:p>
            <a:r>
              <a:rPr lang="en-US" sz="2400" dirty="0"/>
              <a:t>Kitchen Area</a:t>
            </a:r>
          </a:p>
          <a:p>
            <a:r>
              <a:rPr lang="en-US" sz="2000" dirty="0"/>
              <a:t>(+0.001” IWC)</a:t>
            </a:r>
          </a:p>
          <a:p>
            <a:endParaRPr lang="en-US" sz="2400" dirty="0"/>
          </a:p>
        </p:txBody>
      </p:sp>
      <p:sp>
        <p:nvSpPr>
          <p:cNvPr id="2" name="Oval 1"/>
          <p:cNvSpPr/>
          <p:nvPr/>
        </p:nvSpPr>
        <p:spPr>
          <a:xfrm>
            <a:off x="192181" y="948390"/>
            <a:ext cx="4680081" cy="476516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78341" y="3556342"/>
            <a:ext cx="814521" cy="1015663"/>
          </a:xfrm>
          <a:prstGeom prst="rect">
            <a:avLst/>
          </a:prstGeom>
          <a:noFill/>
        </p:spPr>
        <p:txBody>
          <a:bodyPr wrap="square" rtlCol="0">
            <a:spAutoFit/>
          </a:bodyPr>
          <a:lstStyle/>
          <a:p>
            <a:r>
              <a:rPr lang="en-US" sz="2000" dirty="0"/>
              <a:t>AIR In</a:t>
            </a:r>
          </a:p>
          <a:p>
            <a:r>
              <a:rPr lang="en-US" sz="2000" dirty="0"/>
              <a:t>500 CFM</a:t>
            </a:r>
          </a:p>
        </p:txBody>
      </p:sp>
    </p:spTree>
    <p:custDataLst>
      <p:tags r:id="rId1"/>
    </p:custDataLst>
    <p:extLst>
      <p:ext uri="{BB962C8B-B14F-4D97-AF65-F5344CB8AC3E}">
        <p14:creationId xmlns:p14="http://schemas.microsoft.com/office/powerpoint/2010/main" val="40121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ERV</a:t>
            </a:r>
          </a:p>
        </p:txBody>
      </p:sp>
      <p:pic>
        <p:nvPicPr>
          <p:cNvPr id="7" name="Picture 6"/>
          <p:cNvPicPr>
            <a:picLocks noChangeAspect="1"/>
          </p:cNvPicPr>
          <p:nvPr/>
        </p:nvPicPr>
        <p:blipFill>
          <a:blip r:embed="rId3"/>
          <a:stretch>
            <a:fillRect/>
          </a:stretch>
        </p:blipFill>
        <p:spPr>
          <a:xfrm>
            <a:off x="838200" y="1524000"/>
            <a:ext cx="7099738" cy="4267200"/>
          </a:xfrm>
          <a:prstGeom prst="rect">
            <a:avLst/>
          </a:prstGeom>
        </p:spPr>
      </p:pic>
      <p:pic>
        <p:nvPicPr>
          <p:cNvPr id="9" name="Picture 8"/>
          <p:cNvPicPr>
            <a:picLocks noChangeAspect="1"/>
          </p:cNvPicPr>
          <p:nvPr/>
        </p:nvPicPr>
        <p:blipFill>
          <a:blip r:embed="rId4"/>
          <a:stretch>
            <a:fillRect/>
          </a:stretch>
        </p:blipFill>
        <p:spPr>
          <a:xfrm>
            <a:off x="-4011" y="4138951"/>
            <a:ext cx="5546195" cy="2719049"/>
          </a:xfrm>
          <a:prstGeom prst="rect">
            <a:avLst/>
          </a:prstGeom>
        </p:spPr>
      </p:pic>
    </p:spTree>
    <p:custDataLst>
      <p:tags r:id="rId1"/>
    </p:custDataLst>
    <p:extLst>
      <p:ext uri="{BB962C8B-B14F-4D97-AF65-F5344CB8AC3E}">
        <p14:creationId xmlns:p14="http://schemas.microsoft.com/office/powerpoint/2010/main" val="176178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259553" y="4021998"/>
            <a:ext cx="1259632" cy="363474"/>
          </a:xfrm>
          <a:prstGeom prst="rightArrow">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ight Arrow 2"/>
          <p:cNvSpPr/>
          <p:nvPr/>
        </p:nvSpPr>
        <p:spPr>
          <a:xfrm rot="10800000">
            <a:off x="1038911" y="1939810"/>
            <a:ext cx="1259632" cy="363474"/>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p:cNvCxnSpPr/>
          <p:nvPr/>
        </p:nvCxnSpPr>
        <p:spPr>
          <a:xfrm>
            <a:off x="1188417" y="1914551"/>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6410" y="2318604"/>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6410" y="3967687"/>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59553" y="4440234"/>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8934017">
            <a:off x="3872060" y="2067333"/>
            <a:ext cx="2194560" cy="219456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p:cNvCxnSpPr/>
          <p:nvPr/>
        </p:nvCxnSpPr>
        <p:spPr>
          <a:xfrm>
            <a:off x="6454451" y="2318604"/>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16931" y="1923456"/>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79519" y="4034591"/>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4451" y="4416974"/>
            <a:ext cx="12316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6868614" y="1941134"/>
            <a:ext cx="1259632" cy="363474"/>
          </a:xfrm>
          <a:prstGeom prst="rightArrow">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rot="10800000">
            <a:off x="6847530" y="4053500"/>
            <a:ext cx="1259632" cy="363474"/>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p:cNvSpPr/>
          <p:nvPr/>
        </p:nvSpPr>
        <p:spPr>
          <a:xfrm rot="20439028">
            <a:off x="5798488" y="2002989"/>
            <a:ext cx="745487" cy="363474"/>
          </a:xfrm>
          <a:prstGeom prst="rightArrow">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ight Arrow 18"/>
          <p:cNvSpPr/>
          <p:nvPr/>
        </p:nvSpPr>
        <p:spPr>
          <a:xfrm rot="20159717">
            <a:off x="3408697" y="3950135"/>
            <a:ext cx="699796" cy="363474"/>
          </a:xfrm>
          <a:prstGeom prst="rightArrow">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Arrow 19"/>
          <p:cNvSpPr/>
          <p:nvPr/>
        </p:nvSpPr>
        <p:spPr>
          <a:xfrm rot="12246984">
            <a:off x="3382787" y="2024249"/>
            <a:ext cx="727789" cy="363474"/>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Connector 22"/>
          <p:cNvCxnSpPr/>
          <p:nvPr/>
        </p:nvCxnSpPr>
        <p:spPr>
          <a:xfrm>
            <a:off x="2460122" y="2303285"/>
            <a:ext cx="12996" cy="16812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66523" y="2318604"/>
            <a:ext cx="12996" cy="17461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407746" y="1617072"/>
            <a:ext cx="4016456" cy="81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460122" y="4722452"/>
            <a:ext cx="3994329" cy="275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438822" y="1612901"/>
            <a:ext cx="1" cy="314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423579" y="1608898"/>
            <a:ext cx="1" cy="314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466522" y="4410607"/>
            <a:ext cx="1" cy="314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380640" y="4441055"/>
            <a:ext cx="1" cy="314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58595" y="2580150"/>
            <a:ext cx="2424866" cy="1061829"/>
          </a:xfrm>
          <a:prstGeom prst="rect">
            <a:avLst/>
          </a:prstGeom>
          <a:noFill/>
        </p:spPr>
        <p:txBody>
          <a:bodyPr wrap="square" rtlCol="0">
            <a:spAutoFit/>
          </a:bodyPr>
          <a:lstStyle/>
          <a:p>
            <a:pPr algn="ctr"/>
            <a:r>
              <a:rPr lang="en-US" sz="2100" b="1" dirty="0"/>
              <a:t>Separated Air Paths</a:t>
            </a:r>
          </a:p>
          <a:p>
            <a:pPr algn="ctr"/>
            <a:r>
              <a:rPr lang="en-US" sz="2100" b="1" dirty="0"/>
              <a:t>Through Heat </a:t>
            </a:r>
          </a:p>
          <a:p>
            <a:pPr algn="ctr"/>
            <a:r>
              <a:rPr lang="en-US" sz="2100" b="1" dirty="0"/>
              <a:t>Transfer Media </a:t>
            </a:r>
          </a:p>
        </p:txBody>
      </p:sp>
      <p:sp>
        <p:nvSpPr>
          <p:cNvPr id="55" name="TextBox 54"/>
          <p:cNvSpPr txBox="1"/>
          <p:nvPr/>
        </p:nvSpPr>
        <p:spPr>
          <a:xfrm>
            <a:off x="455309" y="2360614"/>
            <a:ext cx="2424866" cy="738664"/>
          </a:xfrm>
          <a:prstGeom prst="rect">
            <a:avLst/>
          </a:prstGeom>
          <a:noFill/>
        </p:spPr>
        <p:txBody>
          <a:bodyPr wrap="square" rtlCol="0">
            <a:spAutoFit/>
          </a:bodyPr>
          <a:lstStyle/>
          <a:p>
            <a:pPr algn="ctr"/>
            <a:r>
              <a:rPr lang="en-US" sz="2100" b="1" dirty="0"/>
              <a:t>Fresh Air</a:t>
            </a:r>
          </a:p>
          <a:p>
            <a:pPr algn="ctr"/>
            <a:r>
              <a:rPr lang="en-US" sz="2100" b="1" dirty="0"/>
              <a:t>To Building</a:t>
            </a:r>
          </a:p>
        </p:txBody>
      </p:sp>
      <p:sp>
        <p:nvSpPr>
          <p:cNvPr id="56" name="TextBox 55"/>
          <p:cNvSpPr txBox="1"/>
          <p:nvPr/>
        </p:nvSpPr>
        <p:spPr>
          <a:xfrm>
            <a:off x="367971" y="3107930"/>
            <a:ext cx="2424866" cy="738664"/>
          </a:xfrm>
          <a:prstGeom prst="rect">
            <a:avLst/>
          </a:prstGeom>
          <a:noFill/>
        </p:spPr>
        <p:txBody>
          <a:bodyPr wrap="square" rtlCol="0">
            <a:spAutoFit/>
          </a:bodyPr>
          <a:lstStyle/>
          <a:p>
            <a:pPr algn="ctr"/>
            <a:r>
              <a:rPr lang="en-US" sz="2100" b="1" dirty="0"/>
              <a:t>Building Air</a:t>
            </a:r>
          </a:p>
          <a:p>
            <a:pPr algn="ctr"/>
            <a:r>
              <a:rPr lang="en-US" sz="2100" b="1" dirty="0"/>
              <a:t>To Outside</a:t>
            </a:r>
          </a:p>
        </p:txBody>
      </p:sp>
      <p:sp>
        <p:nvSpPr>
          <p:cNvPr id="57" name="TextBox 56"/>
          <p:cNvSpPr txBox="1"/>
          <p:nvPr/>
        </p:nvSpPr>
        <p:spPr>
          <a:xfrm>
            <a:off x="6427016" y="3252107"/>
            <a:ext cx="2424866" cy="738664"/>
          </a:xfrm>
          <a:prstGeom prst="rect">
            <a:avLst/>
          </a:prstGeom>
          <a:noFill/>
        </p:spPr>
        <p:txBody>
          <a:bodyPr wrap="square" rtlCol="0">
            <a:spAutoFit/>
          </a:bodyPr>
          <a:lstStyle/>
          <a:p>
            <a:pPr algn="ctr"/>
            <a:r>
              <a:rPr lang="en-US" sz="2100" b="1" dirty="0"/>
              <a:t>Outside Air</a:t>
            </a:r>
          </a:p>
          <a:p>
            <a:pPr algn="ctr"/>
            <a:r>
              <a:rPr lang="en-US" sz="2100" b="1" dirty="0"/>
              <a:t>To Building</a:t>
            </a:r>
          </a:p>
        </p:txBody>
      </p:sp>
      <p:sp>
        <p:nvSpPr>
          <p:cNvPr id="58" name="TextBox 57"/>
          <p:cNvSpPr txBox="1"/>
          <p:nvPr/>
        </p:nvSpPr>
        <p:spPr>
          <a:xfrm>
            <a:off x="6454452" y="2371513"/>
            <a:ext cx="2424866" cy="738664"/>
          </a:xfrm>
          <a:prstGeom prst="rect">
            <a:avLst/>
          </a:prstGeom>
          <a:noFill/>
        </p:spPr>
        <p:txBody>
          <a:bodyPr wrap="square" rtlCol="0">
            <a:spAutoFit/>
          </a:bodyPr>
          <a:lstStyle/>
          <a:p>
            <a:pPr algn="ctr"/>
            <a:r>
              <a:rPr lang="en-US" sz="2100" b="1" dirty="0"/>
              <a:t>Building Air</a:t>
            </a:r>
          </a:p>
          <a:p>
            <a:pPr algn="ctr"/>
            <a:r>
              <a:rPr lang="en-US" sz="2100" b="1" dirty="0"/>
              <a:t>To Outside</a:t>
            </a:r>
          </a:p>
        </p:txBody>
      </p:sp>
      <p:sp>
        <p:nvSpPr>
          <p:cNvPr id="59" name="Diagonal Stripe 58"/>
          <p:cNvSpPr/>
          <p:nvPr/>
        </p:nvSpPr>
        <p:spPr>
          <a:xfrm flipH="1" flipV="1">
            <a:off x="5288410" y="3548942"/>
            <a:ext cx="1165860" cy="1165860"/>
          </a:xfrm>
          <a:prstGeom prst="diagStrip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Right Arrow 59"/>
          <p:cNvSpPr/>
          <p:nvPr/>
        </p:nvSpPr>
        <p:spPr>
          <a:xfrm rot="12207980">
            <a:off x="5738443" y="3942619"/>
            <a:ext cx="700260" cy="363474"/>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TextBox 60"/>
          <p:cNvSpPr txBox="1"/>
          <p:nvPr/>
        </p:nvSpPr>
        <p:spPr>
          <a:xfrm>
            <a:off x="4645406" y="4244847"/>
            <a:ext cx="2424866" cy="415498"/>
          </a:xfrm>
          <a:prstGeom prst="rect">
            <a:avLst/>
          </a:prstGeom>
          <a:noFill/>
        </p:spPr>
        <p:txBody>
          <a:bodyPr wrap="square" rtlCol="0">
            <a:spAutoFit/>
          </a:bodyPr>
          <a:lstStyle/>
          <a:p>
            <a:pPr algn="ctr"/>
            <a:r>
              <a:rPr lang="en-US" sz="2100" b="1" dirty="0"/>
              <a:t>Filter</a:t>
            </a:r>
          </a:p>
        </p:txBody>
      </p:sp>
      <p:cxnSp>
        <p:nvCxnSpPr>
          <p:cNvPr id="36" name="Straight Connector 35"/>
          <p:cNvCxnSpPr/>
          <p:nvPr/>
        </p:nvCxnSpPr>
        <p:spPr>
          <a:xfrm flipV="1">
            <a:off x="2448051" y="1625252"/>
            <a:ext cx="1" cy="314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486088" y="4430333"/>
            <a:ext cx="1" cy="314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5" idx="0"/>
          </p:cNvCxnSpPr>
          <p:nvPr/>
        </p:nvCxnSpPr>
        <p:spPr>
          <a:xfrm flipH="1" flipV="1">
            <a:off x="2926922" y="2674641"/>
            <a:ext cx="9753" cy="9269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620867" y="1722221"/>
            <a:ext cx="685800" cy="95242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p:nvSpPr>
        <p:spPr>
          <a:xfrm>
            <a:off x="2593775" y="3601542"/>
            <a:ext cx="685800" cy="95242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p:nvSpPr>
        <p:spPr>
          <a:xfrm>
            <a:off x="2609796" y="2918251"/>
            <a:ext cx="685800" cy="46006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7" name="Straight Connector 46"/>
          <p:cNvCxnSpPr/>
          <p:nvPr/>
        </p:nvCxnSpPr>
        <p:spPr>
          <a:xfrm>
            <a:off x="2457581" y="3130038"/>
            <a:ext cx="960047" cy="80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716479" y="1830036"/>
            <a:ext cx="2424866" cy="738664"/>
          </a:xfrm>
          <a:prstGeom prst="rect">
            <a:avLst/>
          </a:prstGeom>
          <a:noFill/>
        </p:spPr>
        <p:txBody>
          <a:bodyPr wrap="square" rtlCol="0">
            <a:spAutoFit/>
          </a:bodyPr>
          <a:lstStyle/>
          <a:p>
            <a:pPr algn="ctr"/>
            <a:r>
              <a:rPr lang="en-US" sz="2100" b="1" dirty="0"/>
              <a:t>Blower</a:t>
            </a:r>
          </a:p>
          <a:p>
            <a:pPr algn="ctr"/>
            <a:r>
              <a:rPr lang="en-US" sz="2100" b="1" dirty="0"/>
              <a:t>Wheel</a:t>
            </a:r>
          </a:p>
        </p:txBody>
      </p:sp>
      <p:sp>
        <p:nvSpPr>
          <p:cNvPr id="52" name="TextBox 51"/>
          <p:cNvSpPr txBox="1"/>
          <p:nvPr/>
        </p:nvSpPr>
        <p:spPr>
          <a:xfrm>
            <a:off x="1745148" y="3738736"/>
            <a:ext cx="2424866" cy="738664"/>
          </a:xfrm>
          <a:prstGeom prst="rect">
            <a:avLst/>
          </a:prstGeom>
          <a:noFill/>
        </p:spPr>
        <p:txBody>
          <a:bodyPr wrap="square" rtlCol="0">
            <a:spAutoFit/>
          </a:bodyPr>
          <a:lstStyle/>
          <a:p>
            <a:pPr algn="ctr"/>
            <a:r>
              <a:rPr lang="en-US" sz="2100" b="1" dirty="0"/>
              <a:t>Blower</a:t>
            </a:r>
          </a:p>
          <a:p>
            <a:pPr algn="ctr"/>
            <a:r>
              <a:rPr lang="en-US" sz="2100" b="1" dirty="0"/>
              <a:t>Wheel</a:t>
            </a:r>
          </a:p>
        </p:txBody>
      </p:sp>
      <p:sp>
        <p:nvSpPr>
          <p:cNvPr id="4" name="TextBox 3"/>
          <p:cNvSpPr txBox="1"/>
          <p:nvPr/>
        </p:nvSpPr>
        <p:spPr>
          <a:xfrm>
            <a:off x="652109" y="681510"/>
            <a:ext cx="7610353" cy="584775"/>
          </a:xfrm>
          <a:prstGeom prst="rect">
            <a:avLst/>
          </a:prstGeom>
          <a:noFill/>
        </p:spPr>
        <p:txBody>
          <a:bodyPr wrap="none" rtlCol="0">
            <a:spAutoFit/>
          </a:bodyPr>
          <a:lstStyle/>
          <a:p>
            <a:r>
              <a:rPr lang="en-US" sz="3200" dirty="0"/>
              <a:t>500 CFM IN (BLUE) &amp; 500 CFM OUT (Brown) </a:t>
            </a:r>
          </a:p>
        </p:txBody>
      </p:sp>
      <p:sp>
        <p:nvSpPr>
          <p:cNvPr id="6" name="Rectangle 5"/>
          <p:cNvSpPr/>
          <p:nvPr/>
        </p:nvSpPr>
        <p:spPr>
          <a:xfrm>
            <a:off x="2972700" y="5491657"/>
            <a:ext cx="2640018" cy="584775"/>
          </a:xfrm>
          <a:prstGeom prst="rect">
            <a:avLst/>
          </a:prstGeom>
        </p:spPr>
        <p:txBody>
          <a:bodyPr wrap="none">
            <a:spAutoFit/>
          </a:bodyPr>
          <a:lstStyle/>
          <a:p>
            <a:r>
              <a:rPr lang="en-US" sz="3200" dirty="0"/>
              <a:t>MERV 8 FILTER</a:t>
            </a:r>
          </a:p>
        </p:txBody>
      </p:sp>
    </p:spTree>
    <p:custDataLst>
      <p:tags r:id="rId1"/>
    </p:custDataLst>
    <p:extLst>
      <p:ext uri="{BB962C8B-B14F-4D97-AF65-F5344CB8AC3E}">
        <p14:creationId xmlns:p14="http://schemas.microsoft.com/office/powerpoint/2010/main" val="355098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9"/>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18"/>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16"/>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6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20"/>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P spid="16" grpId="0" animBg="1"/>
      <p:bldP spid="18" grpId="0" animBg="1"/>
      <p:bldP spid="19" grpId="0" animBg="1"/>
      <p:bldP spid="20" grpId="0" animBg="1"/>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ERV TRANSFER EFFECIENCY </a:t>
            </a:r>
          </a:p>
        </p:txBody>
      </p:sp>
      <p:pic>
        <p:nvPicPr>
          <p:cNvPr id="4" name="Content Placeholder 3"/>
          <p:cNvPicPr>
            <a:picLocks noGrp="1" noChangeAspect="1"/>
          </p:cNvPicPr>
          <p:nvPr>
            <p:ph idx="1"/>
          </p:nvPr>
        </p:nvPicPr>
        <p:blipFill>
          <a:blip r:embed="rId3"/>
          <a:stretch>
            <a:fillRect/>
          </a:stretch>
        </p:blipFill>
        <p:spPr>
          <a:xfrm>
            <a:off x="609600" y="1676400"/>
            <a:ext cx="7606146" cy="3886200"/>
          </a:xfrm>
          <a:prstGeom prst="rect">
            <a:avLst/>
          </a:prstGeom>
        </p:spPr>
      </p:pic>
      <p:sp>
        <p:nvSpPr>
          <p:cNvPr id="5" name="Oval 4"/>
          <p:cNvSpPr/>
          <p:nvPr/>
        </p:nvSpPr>
        <p:spPr>
          <a:xfrm>
            <a:off x="3480688" y="31623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0468" y="5821362"/>
            <a:ext cx="5336525" cy="584775"/>
          </a:xfrm>
          <a:prstGeom prst="rect">
            <a:avLst/>
          </a:prstGeom>
          <a:noFill/>
        </p:spPr>
        <p:txBody>
          <a:bodyPr wrap="none" rtlCol="0">
            <a:spAutoFit/>
          </a:bodyPr>
          <a:lstStyle/>
          <a:p>
            <a:r>
              <a:rPr lang="en-US" sz="3200" dirty="0"/>
              <a:t>500 CFM WINTER TOTAL = 70%</a:t>
            </a:r>
          </a:p>
        </p:txBody>
      </p:sp>
    </p:spTree>
    <p:custDataLst>
      <p:tags r:id="rId1"/>
    </p:custDataLst>
    <p:extLst>
      <p:ext uri="{BB962C8B-B14F-4D97-AF65-F5344CB8AC3E}">
        <p14:creationId xmlns:p14="http://schemas.microsoft.com/office/powerpoint/2010/main" val="9580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ERV TRANSFER EFFECIENCY </a:t>
            </a:r>
          </a:p>
        </p:txBody>
      </p:sp>
      <p:pic>
        <p:nvPicPr>
          <p:cNvPr id="4" name="Content Placeholder 3"/>
          <p:cNvPicPr>
            <a:picLocks noGrp="1" noChangeAspect="1"/>
          </p:cNvPicPr>
          <p:nvPr>
            <p:ph idx="1"/>
          </p:nvPr>
        </p:nvPicPr>
        <p:blipFill>
          <a:blip r:embed="rId3"/>
          <a:stretch>
            <a:fillRect/>
          </a:stretch>
        </p:blipFill>
        <p:spPr>
          <a:xfrm>
            <a:off x="609600" y="1676400"/>
            <a:ext cx="7606146" cy="3886200"/>
          </a:xfrm>
          <a:prstGeom prst="rect">
            <a:avLst/>
          </a:prstGeom>
        </p:spPr>
      </p:pic>
      <p:sp>
        <p:nvSpPr>
          <p:cNvPr id="5" name="Oval 4"/>
          <p:cNvSpPr/>
          <p:nvPr/>
        </p:nvSpPr>
        <p:spPr>
          <a:xfrm>
            <a:off x="3429000" y="36195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0468" y="5821362"/>
            <a:ext cx="5556136" cy="584775"/>
          </a:xfrm>
          <a:prstGeom prst="rect">
            <a:avLst/>
          </a:prstGeom>
          <a:noFill/>
        </p:spPr>
        <p:txBody>
          <a:bodyPr wrap="none" rtlCol="0">
            <a:spAutoFit/>
          </a:bodyPr>
          <a:lstStyle/>
          <a:p>
            <a:r>
              <a:rPr lang="en-US" sz="3200" dirty="0"/>
              <a:t>500 CFM SUMMER TOTAL = 60%</a:t>
            </a:r>
          </a:p>
        </p:txBody>
      </p:sp>
    </p:spTree>
    <p:custDataLst>
      <p:tags r:id="rId1"/>
    </p:custDataLst>
    <p:extLst>
      <p:ext uri="{BB962C8B-B14F-4D97-AF65-F5344CB8AC3E}">
        <p14:creationId xmlns:p14="http://schemas.microsoft.com/office/powerpoint/2010/main" val="260692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ERV TRANSFER EFFECIENCY </a:t>
            </a:r>
          </a:p>
        </p:txBody>
      </p:sp>
      <p:pic>
        <p:nvPicPr>
          <p:cNvPr id="4" name="Content Placeholder 3"/>
          <p:cNvPicPr>
            <a:picLocks noGrp="1" noChangeAspect="1"/>
          </p:cNvPicPr>
          <p:nvPr>
            <p:ph idx="1"/>
          </p:nvPr>
        </p:nvPicPr>
        <p:blipFill>
          <a:blip r:embed="rId3"/>
          <a:stretch>
            <a:fillRect/>
          </a:stretch>
        </p:blipFill>
        <p:spPr>
          <a:xfrm>
            <a:off x="609600" y="1676400"/>
            <a:ext cx="7606146" cy="3886200"/>
          </a:xfrm>
          <a:prstGeom prst="rect">
            <a:avLst/>
          </a:prstGeom>
        </p:spPr>
      </p:pic>
      <p:sp>
        <p:nvSpPr>
          <p:cNvPr id="5" name="Oval 4"/>
          <p:cNvSpPr/>
          <p:nvPr/>
        </p:nvSpPr>
        <p:spPr>
          <a:xfrm>
            <a:off x="3429000" y="29718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5797916"/>
            <a:ext cx="6279283" cy="584775"/>
          </a:xfrm>
          <a:prstGeom prst="rect">
            <a:avLst/>
          </a:prstGeom>
          <a:noFill/>
        </p:spPr>
        <p:txBody>
          <a:bodyPr wrap="none" rtlCol="0">
            <a:spAutoFit/>
          </a:bodyPr>
          <a:lstStyle/>
          <a:p>
            <a:r>
              <a:rPr lang="en-US" sz="3200" dirty="0"/>
              <a:t>500 CFM SUMMER SENSIBLE = 75%</a:t>
            </a:r>
          </a:p>
        </p:txBody>
      </p:sp>
    </p:spTree>
    <p:custDataLst>
      <p:tags r:id="rId1"/>
    </p:custDataLst>
    <p:extLst>
      <p:ext uri="{BB962C8B-B14F-4D97-AF65-F5344CB8AC3E}">
        <p14:creationId xmlns:p14="http://schemas.microsoft.com/office/powerpoint/2010/main" val="4591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ERV LOAD IMPLICATIONS</a:t>
            </a:r>
          </a:p>
        </p:txBody>
      </p:sp>
      <p:sp>
        <p:nvSpPr>
          <p:cNvPr id="3" name="Content Placeholder 2"/>
          <p:cNvSpPr>
            <a:spLocks noGrp="1"/>
          </p:cNvSpPr>
          <p:nvPr>
            <p:ph idx="1"/>
          </p:nvPr>
        </p:nvSpPr>
        <p:spPr>
          <a:xfrm>
            <a:off x="457200" y="1600201"/>
            <a:ext cx="8229600" cy="2209800"/>
          </a:xfrm>
        </p:spPr>
        <p:txBody>
          <a:bodyPr/>
          <a:lstStyle/>
          <a:p>
            <a:pPr marL="0" indent="0">
              <a:buNone/>
            </a:pPr>
            <a:r>
              <a:rPr lang="en-US" dirty="0">
                <a:solidFill>
                  <a:srgbClr val="FFFF00"/>
                </a:solidFill>
              </a:rPr>
              <a:t>Winter  500 CFM × 0.70 = 350 CFM </a:t>
            </a:r>
          </a:p>
          <a:p>
            <a:pPr marL="0" indent="0">
              <a:buNone/>
            </a:pPr>
            <a:endParaRPr lang="en-US" dirty="0">
              <a:solidFill>
                <a:srgbClr val="FFFF00"/>
              </a:solidFill>
            </a:endParaRPr>
          </a:p>
          <a:p>
            <a:pPr marL="0" indent="0">
              <a:buNone/>
            </a:pPr>
            <a:r>
              <a:rPr lang="en-US" dirty="0">
                <a:solidFill>
                  <a:srgbClr val="FFFF00"/>
                </a:solidFill>
              </a:rPr>
              <a:t>500 – 350 = 150 CFM </a:t>
            </a:r>
          </a:p>
          <a:p>
            <a:pPr marL="0" indent="0">
              <a:buNone/>
            </a:pPr>
            <a:endParaRPr lang="en-US" dirty="0"/>
          </a:p>
          <a:p>
            <a:pPr marL="0" indent="0">
              <a:buNone/>
            </a:pPr>
            <a:endParaRPr lang="en-US" dirty="0"/>
          </a:p>
        </p:txBody>
      </p:sp>
      <p:sp>
        <p:nvSpPr>
          <p:cNvPr id="4" name="Content Placeholder 2"/>
          <p:cNvSpPr txBox="1">
            <a:spLocks/>
          </p:cNvSpPr>
          <p:nvPr/>
        </p:nvSpPr>
        <p:spPr>
          <a:xfrm>
            <a:off x="457200" y="3733800"/>
            <a:ext cx="82296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FFFF00"/>
                </a:solidFill>
              </a:rPr>
              <a:t>Thus, there is an additional 150 CFM of outside air being brought in resulting in slightly less than a 4% increase in total load or 4,290 BTUH</a:t>
            </a:r>
          </a:p>
          <a:p>
            <a:pPr marL="0" indent="0">
              <a:buFont typeface="Arial" pitchFamily="34" charset="0"/>
              <a:buNone/>
            </a:pPr>
            <a:endParaRPr lang="en-US" dirty="0"/>
          </a:p>
          <a:p>
            <a:pPr marL="0" indent="0">
              <a:buFont typeface="Arial" pitchFamily="34" charset="0"/>
              <a:buNone/>
            </a:pPr>
            <a:endParaRPr lang="en-US" dirty="0"/>
          </a:p>
        </p:txBody>
      </p:sp>
    </p:spTree>
    <p:custDataLst>
      <p:tags r:id="rId1"/>
    </p:custDataLst>
    <p:extLst>
      <p:ext uri="{BB962C8B-B14F-4D97-AF65-F5344CB8AC3E}">
        <p14:creationId xmlns:p14="http://schemas.microsoft.com/office/powerpoint/2010/main" val="279256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ERV LOAD IMPLICATIONS</a:t>
            </a:r>
          </a:p>
        </p:txBody>
      </p:sp>
      <p:sp>
        <p:nvSpPr>
          <p:cNvPr id="3" name="Content Placeholder 2"/>
          <p:cNvSpPr>
            <a:spLocks noGrp="1"/>
          </p:cNvSpPr>
          <p:nvPr>
            <p:ph idx="1"/>
          </p:nvPr>
        </p:nvSpPr>
        <p:spPr>
          <a:xfrm>
            <a:off x="457200" y="1600201"/>
            <a:ext cx="8229600" cy="2209800"/>
          </a:xfrm>
        </p:spPr>
        <p:txBody>
          <a:bodyPr/>
          <a:lstStyle/>
          <a:p>
            <a:pPr marL="0" indent="0">
              <a:buNone/>
            </a:pPr>
            <a:r>
              <a:rPr lang="en-US" dirty="0">
                <a:solidFill>
                  <a:srgbClr val="FFFF00"/>
                </a:solidFill>
              </a:rPr>
              <a:t>Summer Total Load  500 CFM × 0.60 = 300 CFM </a:t>
            </a:r>
          </a:p>
          <a:p>
            <a:pPr marL="0" indent="0">
              <a:buNone/>
            </a:pPr>
            <a:endParaRPr lang="en-US" dirty="0">
              <a:solidFill>
                <a:srgbClr val="FFFF00"/>
              </a:solidFill>
            </a:endParaRPr>
          </a:p>
          <a:p>
            <a:pPr marL="0" indent="0">
              <a:buNone/>
            </a:pPr>
            <a:r>
              <a:rPr lang="en-US" dirty="0">
                <a:solidFill>
                  <a:srgbClr val="FFFF00"/>
                </a:solidFill>
              </a:rPr>
              <a:t>500 – 300 = 200 CFM </a:t>
            </a:r>
          </a:p>
          <a:p>
            <a:pPr marL="0" indent="0">
              <a:buNone/>
            </a:pPr>
            <a:endParaRPr lang="en-US" dirty="0"/>
          </a:p>
          <a:p>
            <a:pPr marL="0" indent="0">
              <a:buNone/>
            </a:pPr>
            <a:endParaRPr lang="en-US" dirty="0"/>
          </a:p>
        </p:txBody>
      </p:sp>
      <p:sp>
        <p:nvSpPr>
          <p:cNvPr id="4" name="Content Placeholder 2"/>
          <p:cNvSpPr txBox="1">
            <a:spLocks/>
          </p:cNvSpPr>
          <p:nvPr/>
        </p:nvSpPr>
        <p:spPr>
          <a:xfrm>
            <a:off x="457200" y="3733800"/>
            <a:ext cx="82296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FFFF00"/>
                </a:solidFill>
              </a:rPr>
              <a:t>Thus, there is an additional 200 CFM of outside air being brought in resulting in slightly less than a 3% increase in total load or 3,268 BTUH</a:t>
            </a:r>
          </a:p>
          <a:p>
            <a:pPr marL="0" indent="0">
              <a:buFont typeface="Arial" pitchFamily="34" charset="0"/>
              <a:buNone/>
            </a:pPr>
            <a:endParaRPr lang="en-US" dirty="0"/>
          </a:p>
          <a:p>
            <a:pPr marL="0" indent="0">
              <a:buFont typeface="Arial" pitchFamily="34" charset="0"/>
              <a:buNone/>
            </a:pPr>
            <a:endParaRPr lang="en-US" dirty="0"/>
          </a:p>
        </p:txBody>
      </p:sp>
    </p:spTree>
    <p:custDataLst>
      <p:tags r:id="rId1"/>
    </p:custDataLst>
    <p:extLst>
      <p:ext uri="{BB962C8B-B14F-4D97-AF65-F5344CB8AC3E}">
        <p14:creationId xmlns:p14="http://schemas.microsoft.com/office/powerpoint/2010/main" val="18135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rot="5400000">
            <a:off x="1209519" y="-1169019"/>
            <a:ext cx="6786314" cy="9144000"/>
          </a:xfrm>
          <a:prstGeom prst="rect">
            <a:avLst/>
          </a:prstGeom>
          <a:ln>
            <a:solidFill>
              <a:srgbClr val="00B050"/>
            </a:solidFill>
          </a:ln>
        </p:spPr>
      </p:pic>
      <p:cxnSp>
        <p:nvCxnSpPr>
          <p:cNvPr id="4" name="Straight Connector 3"/>
          <p:cNvCxnSpPr/>
          <p:nvPr/>
        </p:nvCxnSpPr>
        <p:spPr>
          <a:xfrm>
            <a:off x="8991600" y="2133600"/>
            <a:ext cx="0" cy="2667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1" y="2646819"/>
            <a:ext cx="21733" cy="215378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600200"/>
            <a:ext cx="8534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 y="4780625"/>
            <a:ext cx="8534400" cy="1997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30335" y="381000"/>
            <a:ext cx="6421241" cy="892552"/>
          </a:xfrm>
          <a:prstGeom prst="rect">
            <a:avLst/>
          </a:prstGeom>
          <a:noFill/>
        </p:spPr>
        <p:txBody>
          <a:bodyPr wrap="square" rtlCol="0">
            <a:spAutoFit/>
          </a:bodyPr>
          <a:lstStyle/>
          <a:p>
            <a:r>
              <a:rPr lang="en-US" sz="3600" b="1" dirty="0">
                <a:solidFill>
                  <a:schemeClr val="bg2"/>
                </a:solidFill>
              </a:rPr>
              <a:t>Maria’s Restaurant Design</a:t>
            </a:r>
          </a:p>
          <a:p>
            <a:r>
              <a:rPr lang="en-US" sz="1600" dirty="0">
                <a:solidFill>
                  <a:schemeClr val="bg2"/>
                </a:solidFill>
              </a:rPr>
              <a:t>(Staff: Maria &amp; 6 Employees each shift.  Glass Store Front and front door) </a:t>
            </a:r>
          </a:p>
        </p:txBody>
      </p:sp>
      <p:cxnSp>
        <p:nvCxnSpPr>
          <p:cNvPr id="26" name="Straight Connector 25"/>
          <p:cNvCxnSpPr/>
          <p:nvPr/>
        </p:nvCxnSpPr>
        <p:spPr>
          <a:xfrm>
            <a:off x="457200"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70885"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6200" y="161129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 y="4790612"/>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5067300"/>
            <a:ext cx="42464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7200" y="5067300"/>
            <a:ext cx="37130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3429001"/>
            <a:ext cx="0" cy="13616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28600" y="1611298"/>
            <a:ext cx="0" cy="13089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59083" y="4878851"/>
            <a:ext cx="676788" cy="369332"/>
          </a:xfrm>
          <a:prstGeom prst="rect">
            <a:avLst/>
          </a:prstGeom>
          <a:noFill/>
        </p:spPr>
        <p:txBody>
          <a:bodyPr wrap="none" rtlCol="0">
            <a:spAutoFit/>
          </a:bodyPr>
          <a:lstStyle/>
          <a:p>
            <a:r>
              <a:rPr lang="en-US" b="1" dirty="0">
                <a:solidFill>
                  <a:schemeClr val="bg1"/>
                </a:solidFill>
              </a:rPr>
              <a:t>66 ft</a:t>
            </a:r>
            <a:r>
              <a:rPr lang="en-US" dirty="0"/>
              <a:t>.</a:t>
            </a:r>
          </a:p>
        </p:txBody>
      </p:sp>
      <p:sp>
        <p:nvSpPr>
          <p:cNvPr id="43" name="TextBox 42"/>
          <p:cNvSpPr txBox="1"/>
          <p:nvPr/>
        </p:nvSpPr>
        <p:spPr>
          <a:xfrm rot="16200000">
            <a:off x="-113000" y="2955444"/>
            <a:ext cx="683200" cy="369332"/>
          </a:xfrm>
          <a:prstGeom prst="rect">
            <a:avLst/>
          </a:prstGeom>
          <a:noFill/>
        </p:spPr>
        <p:txBody>
          <a:bodyPr wrap="none" rtlCol="0">
            <a:spAutoFit/>
          </a:bodyPr>
          <a:lstStyle/>
          <a:p>
            <a:r>
              <a:rPr lang="en-US" b="1" dirty="0">
                <a:solidFill>
                  <a:schemeClr val="bg1"/>
                </a:solidFill>
              </a:rPr>
              <a:t>25 ft</a:t>
            </a:r>
            <a:r>
              <a:rPr lang="en-US" dirty="0"/>
              <a:t>.</a:t>
            </a:r>
          </a:p>
        </p:txBody>
      </p:sp>
      <p:cxnSp>
        <p:nvCxnSpPr>
          <p:cNvPr id="18" name="Straight Connector 17"/>
          <p:cNvCxnSpPr/>
          <p:nvPr/>
        </p:nvCxnSpPr>
        <p:spPr>
          <a:xfrm flipV="1">
            <a:off x="2573702" y="3044948"/>
            <a:ext cx="762136" cy="658"/>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70885" y="1611297"/>
            <a:ext cx="0" cy="1524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957" y="1600200"/>
            <a:ext cx="13599" cy="64124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516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F1</a:t>
            </a:r>
          </a:p>
        </p:txBody>
      </p:sp>
      <p:sp>
        <p:nvSpPr>
          <p:cNvPr id="33" name="Rectangle 32"/>
          <p:cNvSpPr/>
          <p:nvPr/>
        </p:nvSpPr>
        <p:spPr>
          <a:xfrm>
            <a:off x="5182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R1</a:t>
            </a:r>
          </a:p>
        </p:txBody>
      </p:sp>
      <p:sp>
        <p:nvSpPr>
          <p:cNvPr id="21" name="Rounded Rectangle 20"/>
          <p:cNvSpPr/>
          <p:nvPr/>
        </p:nvSpPr>
        <p:spPr>
          <a:xfrm>
            <a:off x="3155796" y="3147164"/>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80590" y="3125075"/>
            <a:ext cx="551192" cy="548640"/>
          </a:xfrm>
          <a:prstGeom prst="rect">
            <a:avLst/>
          </a:prstGeom>
          <a:noFill/>
        </p:spPr>
        <p:txBody>
          <a:bodyPr wrap="square" rtlCol="0">
            <a:spAutoFit/>
          </a:bodyPr>
          <a:lstStyle/>
          <a:p>
            <a:r>
              <a:rPr lang="en-US" dirty="0">
                <a:solidFill>
                  <a:schemeClr val="bg1"/>
                </a:solidFill>
              </a:rPr>
              <a:t>S1</a:t>
            </a:r>
          </a:p>
        </p:txBody>
      </p:sp>
      <p:sp>
        <p:nvSpPr>
          <p:cNvPr id="25" name="Rectangle 24"/>
          <p:cNvSpPr/>
          <p:nvPr/>
        </p:nvSpPr>
        <p:spPr>
          <a:xfrm>
            <a:off x="2331745" y="1889905"/>
            <a:ext cx="274320" cy="274320"/>
          </a:xfrm>
          <a:prstGeom prst="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157143" y="1861965"/>
            <a:ext cx="530915" cy="369332"/>
          </a:xfrm>
          <a:prstGeom prst="rect">
            <a:avLst/>
          </a:prstGeom>
          <a:noFill/>
        </p:spPr>
        <p:txBody>
          <a:bodyPr wrap="none" rtlCol="0">
            <a:spAutoFit/>
          </a:bodyPr>
          <a:lstStyle/>
          <a:p>
            <a:r>
              <a:rPr lang="en-US" dirty="0">
                <a:solidFill>
                  <a:schemeClr val="bg1"/>
                </a:solidFill>
              </a:rPr>
              <a:t>DW</a:t>
            </a:r>
          </a:p>
        </p:txBody>
      </p:sp>
      <p:sp>
        <p:nvSpPr>
          <p:cNvPr id="57" name="Rectangle 56"/>
          <p:cNvSpPr/>
          <p:nvPr/>
        </p:nvSpPr>
        <p:spPr>
          <a:xfrm rot="10800000">
            <a:off x="1843720" y="1627809"/>
            <a:ext cx="770547" cy="23141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000588" y="1568294"/>
            <a:ext cx="824634" cy="369332"/>
          </a:xfrm>
          <a:prstGeom prst="rect">
            <a:avLst/>
          </a:prstGeom>
          <a:noFill/>
        </p:spPr>
        <p:txBody>
          <a:bodyPr wrap="square" rtlCol="0">
            <a:spAutoFit/>
          </a:bodyPr>
          <a:lstStyle/>
          <a:p>
            <a:r>
              <a:rPr lang="en-US" dirty="0">
                <a:solidFill>
                  <a:schemeClr val="bg1"/>
                </a:solidFill>
              </a:rPr>
              <a:t>C1</a:t>
            </a:r>
          </a:p>
        </p:txBody>
      </p:sp>
      <p:cxnSp>
        <p:nvCxnSpPr>
          <p:cNvPr id="59" name="Straight Connector 58"/>
          <p:cNvCxnSpPr/>
          <p:nvPr/>
        </p:nvCxnSpPr>
        <p:spPr>
          <a:xfrm flipH="1">
            <a:off x="442764" y="3121596"/>
            <a:ext cx="1557824" cy="194"/>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rot="16200000" flipV="1">
            <a:off x="1400397" y="1784632"/>
            <a:ext cx="611196" cy="2618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6200000">
            <a:off x="333505" y="3574899"/>
            <a:ext cx="700937" cy="3499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87035" y="3314959"/>
            <a:ext cx="346743" cy="7752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61572" y="3222001"/>
            <a:ext cx="366073" cy="6847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6200000">
            <a:off x="357106" y="3561780"/>
            <a:ext cx="651460" cy="369332"/>
          </a:xfrm>
          <a:prstGeom prst="rect">
            <a:avLst/>
          </a:prstGeom>
          <a:noFill/>
        </p:spPr>
        <p:txBody>
          <a:bodyPr wrap="none" rtlCol="0">
            <a:spAutoFit/>
          </a:bodyPr>
          <a:lstStyle/>
          <a:p>
            <a:r>
              <a:rPr lang="en-US" dirty="0">
                <a:solidFill>
                  <a:schemeClr val="bg1"/>
                </a:solidFill>
              </a:rPr>
              <a:t>CT/O</a:t>
            </a:r>
          </a:p>
        </p:txBody>
      </p:sp>
      <p:sp>
        <p:nvSpPr>
          <p:cNvPr id="69" name="Rectangle 68"/>
          <p:cNvSpPr/>
          <p:nvPr/>
        </p:nvSpPr>
        <p:spPr>
          <a:xfrm>
            <a:off x="1266889" y="3139901"/>
            <a:ext cx="676180" cy="2625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355168" y="3076871"/>
            <a:ext cx="425116" cy="369332"/>
          </a:xfrm>
          <a:prstGeom prst="rect">
            <a:avLst/>
          </a:prstGeom>
          <a:noFill/>
        </p:spPr>
        <p:txBody>
          <a:bodyPr wrap="none" rtlCol="0">
            <a:spAutoFit/>
          </a:bodyPr>
          <a:lstStyle/>
          <a:p>
            <a:r>
              <a:rPr lang="en-US" dirty="0">
                <a:solidFill>
                  <a:schemeClr val="bg1"/>
                </a:solidFill>
              </a:rPr>
              <a:t>C2</a:t>
            </a:r>
          </a:p>
        </p:txBody>
      </p:sp>
      <p:sp>
        <p:nvSpPr>
          <p:cNvPr id="72" name="Rectangle 71"/>
          <p:cNvSpPr/>
          <p:nvPr/>
        </p:nvSpPr>
        <p:spPr>
          <a:xfrm rot="10800000">
            <a:off x="1251258" y="3757037"/>
            <a:ext cx="700511" cy="261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366086" y="3708728"/>
            <a:ext cx="470857" cy="369332"/>
          </a:xfrm>
          <a:prstGeom prst="rect">
            <a:avLst/>
          </a:prstGeom>
          <a:noFill/>
        </p:spPr>
        <p:txBody>
          <a:bodyPr wrap="square" rtlCol="0">
            <a:spAutoFit/>
          </a:bodyPr>
          <a:lstStyle/>
          <a:p>
            <a:r>
              <a:rPr lang="en-US" dirty="0">
                <a:solidFill>
                  <a:schemeClr val="bg1"/>
                </a:solidFill>
              </a:rPr>
              <a:t>C3</a:t>
            </a:r>
          </a:p>
        </p:txBody>
      </p:sp>
      <p:sp>
        <p:nvSpPr>
          <p:cNvPr id="74" name="Rectangle 73"/>
          <p:cNvSpPr/>
          <p:nvPr/>
        </p:nvSpPr>
        <p:spPr>
          <a:xfrm rot="16200000">
            <a:off x="2482305" y="3733949"/>
            <a:ext cx="544773" cy="286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544545" y="3704563"/>
            <a:ext cx="409086" cy="369332"/>
          </a:xfrm>
          <a:prstGeom prst="rect">
            <a:avLst/>
          </a:prstGeom>
          <a:noFill/>
        </p:spPr>
        <p:txBody>
          <a:bodyPr wrap="none" rtlCol="0">
            <a:spAutoFit/>
          </a:bodyPr>
          <a:lstStyle/>
          <a:p>
            <a:r>
              <a:rPr lang="en-US" dirty="0">
                <a:solidFill>
                  <a:schemeClr val="bg1"/>
                </a:solidFill>
              </a:rPr>
              <a:t>SP</a:t>
            </a:r>
          </a:p>
        </p:txBody>
      </p:sp>
      <p:sp>
        <p:nvSpPr>
          <p:cNvPr id="76" name="TextBox 75"/>
          <p:cNvSpPr txBox="1"/>
          <p:nvPr/>
        </p:nvSpPr>
        <p:spPr>
          <a:xfrm>
            <a:off x="809594" y="3147164"/>
            <a:ext cx="475964" cy="369332"/>
          </a:xfrm>
          <a:prstGeom prst="rect">
            <a:avLst/>
          </a:prstGeom>
          <a:noFill/>
        </p:spPr>
        <p:txBody>
          <a:bodyPr wrap="square" rtlCol="0">
            <a:spAutoFit/>
          </a:bodyPr>
          <a:lstStyle/>
          <a:p>
            <a:r>
              <a:rPr lang="en-US" dirty="0">
                <a:solidFill>
                  <a:schemeClr val="bg1"/>
                </a:solidFill>
              </a:rPr>
              <a:t>Fry</a:t>
            </a:r>
          </a:p>
        </p:txBody>
      </p:sp>
      <p:sp>
        <p:nvSpPr>
          <p:cNvPr id="79" name="Rectangle 78"/>
          <p:cNvSpPr/>
          <p:nvPr/>
        </p:nvSpPr>
        <p:spPr>
          <a:xfrm rot="10800000">
            <a:off x="1576295" y="4393547"/>
            <a:ext cx="556099" cy="3894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0800000">
            <a:off x="1009183" y="4395271"/>
            <a:ext cx="541002" cy="380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7355" y="4418206"/>
            <a:ext cx="625342" cy="369332"/>
          </a:xfrm>
          <a:prstGeom prst="rect">
            <a:avLst/>
          </a:prstGeom>
          <a:noFill/>
        </p:spPr>
        <p:txBody>
          <a:bodyPr wrap="square" rtlCol="0">
            <a:spAutoFit/>
          </a:bodyPr>
          <a:lstStyle/>
          <a:p>
            <a:r>
              <a:rPr lang="en-US" dirty="0">
                <a:solidFill>
                  <a:schemeClr val="bg1"/>
                </a:solidFill>
              </a:rPr>
              <a:t>R2</a:t>
            </a:r>
          </a:p>
        </p:txBody>
      </p:sp>
      <p:sp>
        <p:nvSpPr>
          <p:cNvPr id="83" name="TextBox 82"/>
          <p:cNvSpPr txBox="1"/>
          <p:nvPr/>
        </p:nvSpPr>
        <p:spPr>
          <a:xfrm>
            <a:off x="1578879" y="4432117"/>
            <a:ext cx="527177" cy="369332"/>
          </a:xfrm>
          <a:prstGeom prst="rect">
            <a:avLst/>
          </a:prstGeom>
          <a:noFill/>
        </p:spPr>
        <p:txBody>
          <a:bodyPr wrap="square" rtlCol="0">
            <a:spAutoFit/>
          </a:bodyPr>
          <a:lstStyle/>
          <a:p>
            <a:r>
              <a:rPr lang="en-US" dirty="0">
                <a:solidFill>
                  <a:schemeClr val="bg1"/>
                </a:solidFill>
              </a:rPr>
              <a:t>F2</a:t>
            </a:r>
          </a:p>
        </p:txBody>
      </p:sp>
      <p:cxnSp>
        <p:nvCxnSpPr>
          <p:cNvPr id="89" name="Straight Connector 88"/>
          <p:cNvCxnSpPr/>
          <p:nvPr/>
        </p:nvCxnSpPr>
        <p:spPr>
          <a:xfrm>
            <a:off x="3813502" y="1621616"/>
            <a:ext cx="6311" cy="171118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332343" y="3035566"/>
            <a:ext cx="17350" cy="67926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568365" y="1753658"/>
            <a:ext cx="1105046" cy="1138773"/>
          </a:xfrm>
          <a:prstGeom prst="rect">
            <a:avLst/>
          </a:prstGeom>
          <a:noFill/>
        </p:spPr>
        <p:txBody>
          <a:bodyPr wrap="none" rtlCol="0">
            <a:spAutoFit/>
          </a:bodyPr>
          <a:lstStyle/>
          <a:p>
            <a:r>
              <a:rPr lang="en-US" dirty="0">
                <a:solidFill>
                  <a:schemeClr val="bg1"/>
                </a:solidFill>
              </a:rPr>
              <a:t>Woman’s </a:t>
            </a:r>
          </a:p>
          <a:p>
            <a:r>
              <a:rPr lang="en-US" dirty="0">
                <a:solidFill>
                  <a:schemeClr val="bg1"/>
                </a:solidFill>
              </a:rPr>
              <a:t>Restroom</a:t>
            </a:r>
          </a:p>
          <a:p>
            <a:r>
              <a:rPr lang="en-US" sz="1600" dirty="0">
                <a:solidFill>
                  <a:schemeClr val="bg1"/>
                </a:solidFill>
              </a:rPr>
              <a:t>1 handicap</a:t>
            </a:r>
          </a:p>
          <a:p>
            <a:r>
              <a:rPr lang="en-US" sz="1600" dirty="0">
                <a:solidFill>
                  <a:schemeClr val="bg1"/>
                </a:solidFill>
              </a:rPr>
              <a:t>1 standard</a:t>
            </a:r>
          </a:p>
        </p:txBody>
      </p:sp>
      <p:cxnSp>
        <p:nvCxnSpPr>
          <p:cNvPr id="110" name="Straight Connector 109"/>
          <p:cNvCxnSpPr/>
          <p:nvPr/>
        </p:nvCxnSpPr>
        <p:spPr>
          <a:xfrm>
            <a:off x="4868288" y="1636855"/>
            <a:ext cx="1240" cy="171280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322825" y="2895909"/>
            <a:ext cx="554391" cy="3172"/>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335074" y="2867424"/>
            <a:ext cx="0" cy="46066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805401" y="1717718"/>
            <a:ext cx="1091837" cy="1138773"/>
          </a:xfrm>
          <a:prstGeom prst="rect">
            <a:avLst/>
          </a:prstGeom>
          <a:noFill/>
        </p:spPr>
        <p:txBody>
          <a:bodyPr wrap="none" rtlCol="0">
            <a:spAutoFit/>
          </a:bodyPr>
          <a:lstStyle/>
          <a:p>
            <a:r>
              <a:rPr lang="en-US" dirty="0">
                <a:solidFill>
                  <a:schemeClr val="bg1"/>
                </a:solidFill>
              </a:rPr>
              <a:t>Men’s </a:t>
            </a:r>
          </a:p>
          <a:p>
            <a:r>
              <a:rPr lang="en-US" dirty="0">
                <a:solidFill>
                  <a:schemeClr val="bg1"/>
                </a:solidFill>
              </a:rPr>
              <a:t>Restroom</a:t>
            </a:r>
          </a:p>
          <a:p>
            <a:r>
              <a:rPr lang="en-US" sz="1600" dirty="0">
                <a:solidFill>
                  <a:schemeClr val="bg1"/>
                </a:solidFill>
              </a:rPr>
              <a:t>1 handicap</a:t>
            </a:r>
          </a:p>
          <a:p>
            <a:r>
              <a:rPr lang="en-US" sz="1600" dirty="0">
                <a:solidFill>
                  <a:schemeClr val="bg1"/>
                </a:solidFill>
              </a:rPr>
              <a:t>1 urinal</a:t>
            </a:r>
          </a:p>
        </p:txBody>
      </p:sp>
      <p:cxnSp>
        <p:nvCxnSpPr>
          <p:cNvPr id="154" name="Straight Connector 153"/>
          <p:cNvCxnSpPr/>
          <p:nvPr/>
        </p:nvCxnSpPr>
        <p:spPr>
          <a:xfrm flipH="1">
            <a:off x="2610734" y="1618009"/>
            <a:ext cx="11635" cy="142956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01149" y="4191305"/>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813502" y="4667108"/>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rot="16200000">
            <a:off x="2447085" y="4313942"/>
            <a:ext cx="615212" cy="2863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2544013" y="4270388"/>
            <a:ext cx="475964" cy="369332"/>
          </a:xfrm>
          <a:prstGeom prst="rect">
            <a:avLst/>
          </a:prstGeom>
          <a:noFill/>
        </p:spPr>
        <p:txBody>
          <a:bodyPr wrap="square" rtlCol="0">
            <a:spAutoFit/>
          </a:bodyPr>
          <a:lstStyle/>
          <a:p>
            <a:r>
              <a:rPr lang="en-US" dirty="0">
                <a:solidFill>
                  <a:schemeClr val="bg1"/>
                </a:solidFill>
              </a:rPr>
              <a:t>H1</a:t>
            </a:r>
          </a:p>
        </p:txBody>
      </p:sp>
      <p:cxnSp>
        <p:nvCxnSpPr>
          <p:cNvPr id="184" name="Straight Connector 183"/>
          <p:cNvCxnSpPr/>
          <p:nvPr/>
        </p:nvCxnSpPr>
        <p:spPr>
          <a:xfrm>
            <a:off x="1941860" y="2646032"/>
            <a:ext cx="2080" cy="46157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rot="16200000">
            <a:off x="4651524" y="1987591"/>
            <a:ext cx="835805" cy="2375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16200000">
            <a:off x="4822326" y="2595152"/>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5400000">
            <a:off x="5571498" y="1701673"/>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5165873" y="2141338"/>
            <a:ext cx="1276600" cy="32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a:off x="7467600" y="1613945"/>
            <a:ext cx="0" cy="85045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rot="16200000">
            <a:off x="5544187" y="2091696"/>
            <a:ext cx="669108" cy="369332"/>
          </a:xfrm>
          <a:prstGeom prst="rect">
            <a:avLst/>
          </a:prstGeom>
          <a:noFill/>
        </p:spPr>
        <p:txBody>
          <a:bodyPr wrap="square" rtlCol="0">
            <a:spAutoFit/>
          </a:bodyPr>
          <a:lstStyle/>
          <a:p>
            <a:r>
              <a:rPr lang="en-US" dirty="0">
                <a:solidFill>
                  <a:schemeClr val="bg1"/>
                </a:solidFill>
              </a:rPr>
              <a:t>Bar</a:t>
            </a:r>
          </a:p>
        </p:txBody>
      </p:sp>
      <p:sp>
        <p:nvSpPr>
          <p:cNvPr id="227" name="TextBox 226"/>
          <p:cNvSpPr txBox="1"/>
          <p:nvPr/>
        </p:nvSpPr>
        <p:spPr>
          <a:xfrm rot="16200000">
            <a:off x="4680247" y="2462153"/>
            <a:ext cx="625342" cy="369332"/>
          </a:xfrm>
          <a:prstGeom prst="rect">
            <a:avLst/>
          </a:prstGeom>
          <a:noFill/>
        </p:spPr>
        <p:txBody>
          <a:bodyPr wrap="square" rtlCol="0">
            <a:spAutoFit/>
          </a:bodyPr>
          <a:lstStyle/>
          <a:p>
            <a:r>
              <a:rPr lang="en-US" dirty="0">
                <a:solidFill>
                  <a:schemeClr val="bg1"/>
                </a:solidFill>
              </a:rPr>
              <a:t>Ice</a:t>
            </a:r>
          </a:p>
        </p:txBody>
      </p:sp>
      <p:sp>
        <p:nvSpPr>
          <p:cNvPr id="228" name="TextBox 227"/>
          <p:cNvSpPr txBox="1"/>
          <p:nvPr/>
        </p:nvSpPr>
        <p:spPr>
          <a:xfrm rot="16200000">
            <a:off x="4757987" y="2091696"/>
            <a:ext cx="475964" cy="369332"/>
          </a:xfrm>
          <a:prstGeom prst="rect">
            <a:avLst/>
          </a:prstGeom>
          <a:noFill/>
        </p:spPr>
        <p:txBody>
          <a:bodyPr wrap="square" rtlCol="0">
            <a:spAutoFit/>
          </a:bodyPr>
          <a:lstStyle/>
          <a:p>
            <a:r>
              <a:rPr lang="en-US" dirty="0">
                <a:solidFill>
                  <a:schemeClr val="bg1"/>
                </a:solidFill>
              </a:rPr>
              <a:t>C6</a:t>
            </a:r>
          </a:p>
        </p:txBody>
      </p:sp>
      <p:sp>
        <p:nvSpPr>
          <p:cNvPr id="229" name="Rectangle 228"/>
          <p:cNvSpPr/>
          <p:nvPr/>
        </p:nvSpPr>
        <p:spPr>
          <a:xfrm rot="5400000">
            <a:off x="7733551" y="1938379"/>
            <a:ext cx="832855" cy="2692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rot="5400000">
            <a:off x="7664727" y="1905048"/>
            <a:ext cx="943030" cy="369332"/>
          </a:xfrm>
          <a:prstGeom prst="rect">
            <a:avLst/>
          </a:prstGeom>
          <a:noFill/>
        </p:spPr>
        <p:txBody>
          <a:bodyPr wrap="square" rtlCol="0">
            <a:spAutoFit/>
          </a:bodyPr>
          <a:lstStyle/>
          <a:p>
            <a:r>
              <a:rPr lang="en-US" dirty="0">
                <a:solidFill>
                  <a:schemeClr val="bg1"/>
                </a:solidFill>
              </a:rPr>
              <a:t>Counter</a:t>
            </a:r>
          </a:p>
        </p:txBody>
      </p:sp>
      <p:sp>
        <p:nvSpPr>
          <p:cNvPr id="235" name="Rectangle 234"/>
          <p:cNvSpPr/>
          <p:nvPr/>
        </p:nvSpPr>
        <p:spPr>
          <a:xfrm>
            <a:off x="5650537" y="1716136"/>
            <a:ext cx="157090" cy="56675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rot="16200000">
            <a:off x="5459799" y="1750578"/>
            <a:ext cx="551192" cy="369332"/>
          </a:xfrm>
          <a:prstGeom prst="rect">
            <a:avLst/>
          </a:prstGeom>
          <a:noFill/>
        </p:spPr>
        <p:txBody>
          <a:bodyPr wrap="square" rtlCol="0">
            <a:spAutoFit/>
          </a:bodyPr>
          <a:lstStyle/>
          <a:p>
            <a:r>
              <a:rPr lang="en-US" dirty="0">
                <a:solidFill>
                  <a:schemeClr val="bg1"/>
                </a:solidFill>
              </a:rPr>
              <a:t>S3</a:t>
            </a:r>
          </a:p>
        </p:txBody>
      </p:sp>
      <p:cxnSp>
        <p:nvCxnSpPr>
          <p:cNvPr id="240" name="Straight Connector 239"/>
          <p:cNvCxnSpPr/>
          <p:nvPr/>
        </p:nvCxnSpPr>
        <p:spPr>
          <a:xfrm flipV="1">
            <a:off x="6576775" y="2920200"/>
            <a:ext cx="890825" cy="110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rot="16200000">
            <a:off x="4815161" y="3018308"/>
            <a:ext cx="451752" cy="2370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rot="16200000">
            <a:off x="4797436" y="2927013"/>
            <a:ext cx="475964" cy="369332"/>
          </a:xfrm>
          <a:prstGeom prst="rect">
            <a:avLst/>
          </a:prstGeom>
          <a:noFill/>
        </p:spPr>
        <p:txBody>
          <a:bodyPr wrap="square" rtlCol="0">
            <a:spAutoFit/>
          </a:bodyPr>
          <a:lstStyle/>
          <a:p>
            <a:r>
              <a:rPr lang="en-US" dirty="0">
                <a:solidFill>
                  <a:schemeClr val="bg1"/>
                </a:solidFill>
              </a:rPr>
              <a:t>C7</a:t>
            </a:r>
          </a:p>
        </p:txBody>
      </p:sp>
      <p:sp>
        <p:nvSpPr>
          <p:cNvPr id="249" name="Right Arrow 248"/>
          <p:cNvSpPr/>
          <p:nvPr/>
        </p:nvSpPr>
        <p:spPr>
          <a:xfrm rot="10800000">
            <a:off x="3677533" y="3955903"/>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50" name="Right Arrow 249"/>
          <p:cNvSpPr/>
          <p:nvPr/>
        </p:nvSpPr>
        <p:spPr>
          <a:xfrm>
            <a:off x="3720518" y="4440760"/>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6200000">
            <a:off x="4566282" y="1980767"/>
            <a:ext cx="835805" cy="2375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86360" y="1923278"/>
            <a:ext cx="1247457" cy="646331"/>
          </a:xfrm>
          <a:prstGeom prst="rect">
            <a:avLst/>
          </a:prstGeom>
          <a:noFill/>
        </p:spPr>
        <p:txBody>
          <a:bodyPr wrap="none" rtlCol="0">
            <a:spAutoFit/>
          </a:bodyPr>
          <a:lstStyle/>
          <a:p>
            <a:r>
              <a:rPr lang="en-US" dirty="0">
                <a:solidFill>
                  <a:schemeClr val="bg1"/>
                </a:solidFill>
              </a:rPr>
              <a:t>Bar 12 X 10</a:t>
            </a:r>
          </a:p>
          <a:p>
            <a:r>
              <a:rPr lang="en-US" dirty="0">
                <a:solidFill>
                  <a:schemeClr val="bg1"/>
                </a:solidFill>
              </a:rPr>
              <a:t>Seating 12</a:t>
            </a:r>
          </a:p>
        </p:txBody>
      </p:sp>
      <p:sp>
        <p:nvSpPr>
          <p:cNvPr id="90" name="TextBox 89"/>
          <p:cNvSpPr txBox="1"/>
          <p:nvPr/>
        </p:nvSpPr>
        <p:spPr>
          <a:xfrm>
            <a:off x="5670092" y="3414711"/>
            <a:ext cx="2002215" cy="923330"/>
          </a:xfrm>
          <a:prstGeom prst="rect">
            <a:avLst/>
          </a:prstGeom>
          <a:noFill/>
        </p:spPr>
        <p:txBody>
          <a:bodyPr wrap="none" rtlCol="0">
            <a:spAutoFit/>
          </a:bodyPr>
          <a:lstStyle/>
          <a:p>
            <a:r>
              <a:rPr lang="en-US" dirty="0">
                <a:solidFill>
                  <a:schemeClr val="bg1"/>
                </a:solidFill>
              </a:rPr>
              <a:t>Restaurant 33 X 15,</a:t>
            </a:r>
          </a:p>
          <a:p>
            <a:r>
              <a:rPr lang="en-US" dirty="0">
                <a:solidFill>
                  <a:schemeClr val="bg1"/>
                </a:solidFill>
              </a:rPr>
              <a:t>     11 X 4 &amp; 11 X 6</a:t>
            </a:r>
          </a:p>
          <a:p>
            <a:r>
              <a:rPr lang="en-US" dirty="0">
                <a:solidFill>
                  <a:schemeClr val="bg1"/>
                </a:solidFill>
              </a:rPr>
              <a:t>     Seating 58</a:t>
            </a:r>
          </a:p>
        </p:txBody>
      </p:sp>
      <p:sp>
        <p:nvSpPr>
          <p:cNvPr id="97" name="TextBox 96"/>
          <p:cNvSpPr txBox="1"/>
          <p:nvPr/>
        </p:nvSpPr>
        <p:spPr>
          <a:xfrm rot="16200000">
            <a:off x="4669225" y="1784566"/>
            <a:ext cx="625342" cy="369332"/>
          </a:xfrm>
          <a:prstGeom prst="rect">
            <a:avLst/>
          </a:prstGeom>
          <a:noFill/>
        </p:spPr>
        <p:txBody>
          <a:bodyPr wrap="square" rtlCol="0">
            <a:spAutoFit/>
          </a:bodyPr>
          <a:lstStyle/>
          <a:p>
            <a:r>
              <a:rPr lang="en-US" dirty="0">
                <a:solidFill>
                  <a:schemeClr val="bg1"/>
                </a:solidFill>
              </a:rPr>
              <a:t>R3</a:t>
            </a:r>
          </a:p>
        </p:txBody>
      </p:sp>
      <p:sp>
        <p:nvSpPr>
          <p:cNvPr id="100" name="TextBox 99"/>
          <p:cNvSpPr txBox="1"/>
          <p:nvPr/>
        </p:nvSpPr>
        <p:spPr>
          <a:xfrm>
            <a:off x="5590142" y="2547637"/>
            <a:ext cx="433020" cy="369332"/>
          </a:xfrm>
          <a:prstGeom prst="rect">
            <a:avLst/>
          </a:prstGeom>
          <a:noFill/>
        </p:spPr>
        <p:txBody>
          <a:bodyPr wrap="square" rtlCol="0">
            <a:spAutoFit/>
          </a:bodyPr>
          <a:lstStyle/>
          <a:p>
            <a:r>
              <a:rPr lang="en-US" dirty="0">
                <a:solidFill>
                  <a:schemeClr val="bg1"/>
                </a:solidFill>
              </a:rPr>
              <a:t>R4</a:t>
            </a:r>
          </a:p>
        </p:txBody>
      </p:sp>
      <p:sp>
        <p:nvSpPr>
          <p:cNvPr id="101" name="TextBox 100"/>
          <p:cNvSpPr txBox="1"/>
          <p:nvPr/>
        </p:nvSpPr>
        <p:spPr>
          <a:xfrm>
            <a:off x="4393564" y="2946407"/>
            <a:ext cx="475964" cy="369332"/>
          </a:xfrm>
          <a:prstGeom prst="rect">
            <a:avLst/>
          </a:prstGeom>
          <a:noFill/>
        </p:spPr>
        <p:txBody>
          <a:bodyPr wrap="square" rtlCol="0">
            <a:spAutoFit/>
          </a:bodyPr>
          <a:lstStyle/>
          <a:p>
            <a:r>
              <a:rPr lang="en-US" dirty="0">
                <a:solidFill>
                  <a:schemeClr val="bg1"/>
                </a:solidFill>
              </a:rPr>
              <a:t>B1</a:t>
            </a:r>
          </a:p>
        </p:txBody>
      </p:sp>
      <p:pic>
        <p:nvPicPr>
          <p:cNvPr id="1028" name="Picture 4" descr="MCj023901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513" y="3439772"/>
            <a:ext cx="683247" cy="84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a:xfrm rot="19605934">
            <a:off x="624973" y="4209087"/>
            <a:ext cx="251563" cy="211264"/>
          </a:xfrm>
          <a:prstGeom prst="rect">
            <a:avLst/>
          </a:prstGeom>
          <a:solidFill>
            <a:schemeClr val="tx1">
              <a:lumMod val="75000"/>
            </a:schemeClr>
          </a:solidFill>
        </p:spPr>
        <p:txBody>
          <a:bodyPr wrap="square" rtlCol="0">
            <a:spAutoFit/>
          </a:bodyPr>
          <a:lstStyle/>
          <a:p>
            <a:endParaRPr lang="en-US" sz="1000" dirty="0">
              <a:solidFill>
                <a:schemeClr val="bg1"/>
              </a:solidFill>
            </a:endParaRPr>
          </a:p>
        </p:txBody>
      </p:sp>
      <p:sp>
        <p:nvSpPr>
          <p:cNvPr id="99" name="Rectangle 98"/>
          <p:cNvSpPr/>
          <p:nvPr/>
        </p:nvSpPr>
        <p:spPr>
          <a:xfrm rot="16200000" flipV="1">
            <a:off x="2241458" y="2283431"/>
            <a:ext cx="452606" cy="2384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3798491" y="3704563"/>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flipV="1">
            <a:off x="2884651" y="2795784"/>
            <a:ext cx="137961" cy="651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614267" y="2936698"/>
            <a:ext cx="673277" cy="338554"/>
          </a:xfrm>
          <a:prstGeom prst="rect">
            <a:avLst/>
          </a:prstGeom>
          <a:noFill/>
        </p:spPr>
        <p:txBody>
          <a:bodyPr wrap="square" rtlCol="0">
            <a:spAutoFit/>
          </a:bodyPr>
          <a:lstStyle/>
          <a:p>
            <a:r>
              <a:rPr lang="en-US" sz="1600" dirty="0" err="1">
                <a:solidFill>
                  <a:schemeClr val="bg1"/>
                </a:solidFill>
              </a:rPr>
              <a:t>Shelv</a:t>
            </a:r>
            <a:r>
              <a:rPr lang="en-US" sz="1600" dirty="0">
                <a:solidFill>
                  <a:schemeClr val="bg1"/>
                </a:solidFill>
              </a:rPr>
              <a:t>.</a:t>
            </a:r>
          </a:p>
        </p:txBody>
      </p:sp>
      <p:sp>
        <p:nvSpPr>
          <p:cNvPr id="108" name="TextBox 107"/>
          <p:cNvSpPr txBox="1"/>
          <p:nvPr/>
        </p:nvSpPr>
        <p:spPr>
          <a:xfrm>
            <a:off x="2272521" y="2221179"/>
            <a:ext cx="551192" cy="369332"/>
          </a:xfrm>
          <a:prstGeom prst="rect">
            <a:avLst/>
          </a:prstGeom>
          <a:noFill/>
        </p:spPr>
        <p:txBody>
          <a:bodyPr wrap="square" rtlCol="0">
            <a:spAutoFit/>
          </a:bodyPr>
          <a:lstStyle/>
          <a:p>
            <a:r>
              <a:rPr lang="en-US" dirty="0">
                <a:solidFill>
                  <a:schemeClr val="bg1"/>
                </a:solidFill>
              </a:rPr>
              <a:t>S2</a:t>
            </a:r>
          </a:p>
        </p:txBody>
      </p:sp>
      <p:sp>
        <p:nvSpPr>
          <p:cNvPr id="109" name="TextBox 108"/>
          <p:cNvSpPr txBox="1"/>
          <p:nvPr/>
        </p:nvSpPr>
        <p:spPr>
          <a:xfrm>
            <a:off x="560367" y="4137059"/>
            <a:ext cx="625342" cy="369332"/>
          </a:xfrm>
          <a:prstGeom prst="rect">
            <a:avLst/>
          </a:prstGeom>
          <a:noFill/>
        </p:spPr>
        <p:txBody>
          <a:bodyPr wrap="square" rtlCol="0">
            <a:spAutoFit/>
          </a:bodyPr>
          <a:lstStyle/>
          <a:p>
            <a:r>
              <a:rPr lang="en-US" dirty="0">
                <a:solidFill>
                  <a:schemeClr val="bg1"/>
                </a:solidFill>
              </a:rPr>
              <a:t>SK</a:t>
            </a:r>
          </a:p>
        </p:txBody>
      </p:sp>
      <p:sp>
        <p:nvSpPr>
          <p:cNvPr id="95" name="TextBox 94"/>
          <p:cNvSpPr txBox="1"/>
          <p:nvPr/>
        </p:nvSpPr>
        <p:spPr>
          <a:xfrm>
            <a:off x="542087" y="5218822"/>
            <a:ext cx="8115865" cy="1200329"/>
          </a:xfrm>
          <a:prstGeom prst="rect">
            <a:avLst/>
          </a:prstGeom>
          <a:solidFill>
            <a:schemeClr val="tx1"/>
          </a:solidFill>
        </p:spPr>
        <p:txBody>
          <a:bodyPr wrap="square" rtlCol="0">
            <a:spAutoFit/>
          </a:bodyPr>
          <a:lstStyle/>
          <a:p>
            <a:r>
              <a:rPr lang="en-US" dirty="0">
                <a:solidFill>
                  <a:schemeClr val="bg2"/>
                </a:solidFill>
              </a:rPr>
              <a:t>Kitchen Area = 533 </a:t>
            </a:r>
            <a:r>
              <a:rPr lang="en-US" dirty="0" err="1">
                <a:solidFill>
                  <a:schemeClr val="bg2"/>
                </a:solidFill>
              </a:rPr>
              <a:t>Sqft</a:t>
            </a:r>
            <a:r>
              <a:rPr lang="en-US" dirty="0">
                <a:solidFill>
                  <a:schemeClr val="bg2"/>
                </a:solidFill>
              </a:rPr>
              <a:t>		      Bar Area = 180 </a:t>
            </a:r>
            <a:r>
              <a:rPr lang="en-US" dirty="0" err="1">
                <a:solidFill>
                  <a:schemeClr val="bg2"/>
                </a:solidFill>
              </a:rPr>
              <a:t>Sqft</a:t>
            </a:r>
            <a:endParaRPr lang="en-US" dirty="0">
              <a:solidFill>
                <a:schemeClr val="bg2"/>
              </a:solidFill>
            </a:endParaRPr>
          </a:p>
          <a:p>
            <a:r>
              <a:rPr lang="en-US" dirty="0">
                <a:solidFill>
                  <a:schemeClr val="bg2"/>
                </a:solidFill>
              </a:rPr>
              <a:t>Woman Rest Room = 110 </a:t>
            </a:r>
            <a:r>
              <a:rPr lang="en-US" dirty="0" err="1">
                <a:solidFill>
                  <a:schemeClr val="bg2"/>
                </a:solidFill>
              </a:rPr>
              <a:t>Sqft</a:t>
            </a:r>
            <a:r>
              <a:rPr lang="en-US" dirty="0">
                <a:solidFill>
                  <a:schemeClr val="bg2"/>
                </a:solidFill>
              </a:rPr>
              <a:t>	      Men Rest Room = 99 </a:t>
            </a:r>
            <a:r>
              <a:rPr lang="en-US" dirty="0" err="1">
                <a:solidFill>
                  <a:schemeClr val="bg2"/>
                </a:solidFill>
              </a:rPr>
              <a:t>Sqft</a:t>
            </a:r>
            <a:endParaRPr lang="en-US" dirty="0">
              <a:solidFill>
                <a:schemeClr val="bg2"/>
              </a:solidFill>
            </a:endParaRPr>
          </a:p>
          <a:p>
            <a:r>
              <a:rPr lang="en-US" dirty="0">
                <a:solidFill>
                  <a:schemeClr val="bg2"/>
                </a:solidFill>
              </a:rPr>
              <a:t>Bar Area = 180 </a:t>
            </a:r>
            <a:r>
              <a:rPr lang="en-US" dirty="0" err="1">
                <a:solidFill>
                  <a:schemeClr val="bg2"/>
                </a:solidFill>
              </a:rPr>
              <a:t>Sqft</a:t>
            </a:r>
            <a:r>
              <a:rPr lang="en-US" dirty="0">
                <a:solidFill>
                  <a:schemeClr val="bg2"/>
                </a:solidFill>
              </a:rPr>
              <a:t>			      Entry Area = 120 </a:t>
            </a:r>
            <a:r>
              <a:rPr lang="en-US" dirty="0" err="1">
                <a:solidFill>
                  <a:schemeClr val="bg2"/>
                </a:solidFill>
              </a:rPr>
              <a:t>Sqft</a:t>
            </a:r>
            <a:r>
              <a:rPr lang="en-US" dirty="0">
                <a:solidFill>
                  <a:schemeClr val="bg2"/>
                </a:solidFill>
              </a:rPr>
              <a:t> </a:t>
            </a:r>
          </a:p>
          <a:p>
            <a:r>
              <a:rPr lang="en-US" dirty="0">
                <a:solidFill>
                  <a:schemeClr val="bg2"/>
                </a:solidFill>
              </a:rPr>
              <a:t>Dinning Area = 605 </a:t>
            </a:r>
            <a:r>
              <a:rPr lang="en-US" dirty="0" err="1">
                <a:solidFill>
                  <a:schemeClr val="bg2"/>
                </a:solidFill>
              </a:rPr>
              <a:t>Sqft</a:t>
            </a:r>
            <a:r>
              <a:rPr lang="en-US" dirty="0">
                <a:solidFill>
                  <a:schemeClr val="bg2"/>
                </a:solidFill>
              </a:rPr>
              <a:t>		      </a:t>
            </a:r>
          </a:p>
        </p:txBody>
      </p:sp>
      <p:sp>
        <p:nvSpPr>
          <p:cNvPr id="102" name="TextBox 101"/>
          <p:cNvSpPr txBox="1"/>
          <p:nvPr/>
        </p:nvSpPr>
        <p:spPr>
          <a:xfrm rot="5400000">
            <a:off x="1360037" y="1814267"/>
            <a:ext cx="714426" cy="338554"/>
          </a:xfrm>
          <a:prstGeom prst="rect">
            <a:avLst/>
          </a:prstGeom>
          <a:noFill/>
        </p:spPr>
        <p:txBody>
          <a:bodyPr wrap="none" rtlCol="0">
            <a:spAutoFit/>
          </a:bodyPr>
          <a:lstStyle/>
          <a:p>
            <a:r>
              <a:rPr lang="en-US" sz="1600" dirty="0" err="1">
                <a:solidFill>
                  <a:schemeClr val="bg1"/>
                </a:solidFill>
              </a:rPr>
              <a:t>Shelv</a:t>
            </a:r>
            <a:r>
              <a:rPr lang="en-US" sz="1600" dirty="0">
                <a:solidFill>
                  <a:schemeClr val="bg1"/>
                </a:solidFill>
              </a:rPr>
              <a:t>..</a:t>
            </a:r>
          </a:p>
        </p:txBody>
      </p:sp>
      <p:sp>
        <p:nvSpPr>
          <p:cNvPr id="107" name="TextBox 106"/>
          <p:cNvSpPr txBox="1"/>
          <p:nvPr/>
        </p:nvSpPr>
        <p:spPr>
          <a:xfrm>
            <a:off x="402715" y="2716232"/>
            <a:ext cx="1597873" cy="338554"/>
          </a:xfrm>
          <a:prstGeom prst="rect">
            <a:avLst/>
          </a:prstGeom>
          <a:noFill/>
        </p:spPr>
        <p:txBody>
          <a:bodyPr wrap="none" rtlCol="0">
            <a:spAutoFit/>
          </a:bodyPr>
          <a:lstStyle/>
          <a:p>
            <a:r>
              <a:rPr lang="en-US" sz="1600" dirty="0">
                <a:solidFill>
                  <a:schemeClr val="bg1"/>
                </a:solidFill>
              </a:rPr>
              <a:t>Shelving/Storage</a:t>
            </a:r>
          </a:p>
        </p:txBody>
      </p:sp>
      <p:cxnSp>
        <p:nvCxnSpPr>
          <p:cNvPr id="104" name="Straight Connector 103"/>
          <p:cNvCxnSpPr/>
          <p:nvPr/>
        </p:nvCxnSpPr>
        <p:spPr>
          <a:xfrm flipV="1">
            <a:off x="3331895" y="3693983"/>
            <a:ext cx="1003179" cy="1058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2752" y="4560158"/>
            <a:ext cx="371528" cy="2273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7549" y="4506391"/>
            <a:ext cx="534121" cy="369332"/>
          </a:xfrm>
          <a:prstGeom prst="rect">
            <a:avLst/>
          </a:prstGeom>
          <a:noFill/>
        </p:spPr>
        <p:txBody>
          <a:bodyPr wrap="none" rtlCol="0">
            <a:spAutoFit/>
          </a:bodyPr>
          <a:lstStyle/>
          <a:p>
            <a:r>
              <a:rPr lang="en-US" dirty="0">
                <a:solidFill>
                  <a:schemeClr val="bg1"/>
                </a:solidFill>
              </a:rPr>
              <a:t>WH</a:t>
            </a:r>
          </a:p>
        </p:txBody>
      </p:sp>
      <p:sp>
        <p:nvSpPr>
          <p:cNvPr id="113" name="Rounded Rectangle 112"/>
          <p:cNvSpPr/>
          <p:nvPr/>
        </p:nvSpPr>
        <p:spPr>
          <a:xfrm>
            <a:off x="2165362" y="4625885"/>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085342" y="4456563"/>
            <a:ext cx="551192" cy="548640"/>
          </a:xfrm>
          <a:prstGeom prst="rect">
            <a:avLst/>
          </a:prstGeom>
          <a:noFill/>
        </p:spPr>
        <p:txBody>
          <a:bodyPr wrap="square" rtlCol="0">
            <a:spAutoFit/>
          </a:bodyPr>
          <a:lstStyle/>
          <a:p>
            <a:r>
              <a:rPr lang="en-US" dirty="0">
                <a:solidFill>
                  <a:schemeClr val="bg1"/>
                </a:solidFill>
              </a:rPr>
              <a:t>S1</a:t>
            </a:r>
          </a:p>
        </p:txBody>
      </p:sp>
      <p:sp>
        <p:nvSpPr>
          <p:cNvPr id="115" name="TextBox 114"/>
          <p:cNvSpPr txBox="1"/>
          <p:nvPr/>
        </p:nvSpPr>
        <p:spPr>
          <a:xfrm>
            <a:off x="4785509" y="2172839"/>
            <a:ext cx="475964" cy="369332"/>
          </a:xfrm>
          <a:prstGeom prst="rect">
            <a:avLst/>
          </a:prstGeom>
          <a:noFill/>
        </p:spPr>
        <p:txBody>
          <a:bodyPr wrap="square" rtlCol="0">
            <a:spAutoFit/>
          </a:bodyPr>
          <a:lstStyle/>
          <a:p>
            <a:r>
              <a:rPr lang="en-US" dirty="0">
                <a:solidFill>
                  <a:schemeClr val="bg1"/>
                </a:solidFill>
              </a:rPr>
              <a:t>B2</a:t>
            </a:r>
          </a:p>
        </p:txBody>
      </p:sp>
    </p:spTree>
    <p:custDataLst>
      <p:tags r:id="rId1"/>
    </p:custDataLst>
    <p:extLst>
      <p:ext uri="{BB962C8B-B14F-4D97-AF65-F5344CB8AC3E}">
        <p14:creationId xmlns:p14="http://schemas.microsoft.com/office/powerpoint/2010/main" val="67845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Makeup Air Fan For Type I Exhaust </a:t>
            </a:r>
          </a:p>
        </p:txBody>
      </p:sp>
      <p:sp>
        <p:nvSpPr>
          <p:cNvPr id="3" name="Content Placeholder 2"/>
          <p:cNvSpPr>
            <a:spLocks noGrp="1"/>
          </p:cNvSpPr>
          <p:nvPr>
            <p:ph idx="1"/>
          </p:nvPr>
        </p:nvSpPr>
        <p:spPr/>
        <p:txBody>
          <a:bodyPr/>
          <a:lstStyle/>
          <a:p>
            <a:pPr marL="0" indent="0">
              <a:buNone/>
            </a:pPr>
            <a:r>
              <a:rPr lang="en-US" dirty="0">
                <a:solidFill>
                  <a:srgbClr val="FFFF00"/>
                </a:solidFill>
              </a:rPr>
              <a:t>The Type I hood selected is designed to have a portion of the outside air come directly into the hood untempered under full operational load.  The amount in the design is 1,150 CFM. </a:t>
            </a:r>
          </a:p>
          <a:p>
            <a:pPr marL="0" indent="0">
              <a:buNone/>
            </a:pPr>
            <a:endParaRPr lang="en-US" dirty="0">
              <a:solidFill>
                <a:srgbClr val="FFFF00"/>
              </a:solidFill>
            </a:endParaRPr>
          </a:p>
          <a:p>
            <a:pPr marL="0" indent="0">
              <a:buNone/>
            </a:pPr>
            <a:r>
              <a:rPr lang="en-US" dirty="0">
                <a:solidFill>
                  <a:srgbClr val="FFFF00"/>
                </a:solidFill>
              </a:rPr>
              <a:t>This will save a little under 1.5 tons of cooling requirement for the required ventilation air.</a:t>
            </a:r>
          </a:p>
        </p:txBody>
      </p:sp>
      <p:pic>
        <p:nvPicPr>
          <p:cNvPr id="4" name="Picture 3"/>
          <p:cNvPicPr>
            <a:picLocks noChangeAspect="1"/>
          </p:cNvPicPr>
          <p:nvPr/>
        </p:nvPicPr>
        <p:blipFill>
          <a:blip r:embed="rId3"/>
          <a:stretch>
            <a:fillRect/>
          </a:stretch>
        </p:blipFill>
        <p:spPr>
          <a:xfrm>
            <a:off x="7696200" y="5318798"/>
            <a:ext cx="1464860" cy="1506220"/>
          </a:xfrm>
          <a:prstGeom prst="rect">
            <a:avLst/>
          </a:prstGeom>
        </p:spPr>
      </p:pic>
    </p:spTree>
    <p:custDataLst>
      <p:tags r:id="rId1"/>
    </p:custDataLst>
    <p:extLst>
      <p:ext uri="{BB962C8B-B14F-4D97-AF65-F5344CB8AC3E}">
        <p14:creationId xmlns:p14="http://schemas.microsoft.com/office/powerpoint/2010/main" val="3028218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47020"/>
            <a:ext cx="8229600" cy="1143000"/>
          </a:xfrm>
        </p:spPr>
        <p:txBody>
          <a:bodyPr>
            <a:normAutofit fontScale="90000"/>
          </a:bodyPr>
          <a:lstStyle/>
          <a:p>
            <a:r>
              <a:rPr lang="en-US" dirty="0"/>
              <a:t>Further Savings:</a:t>
            </a:r>
            <a:br>
              <a:rPr lang="en-US" dirty="0"/>
            </a:br>
            <a:r>
              <a:rPr lang="en-US" dirty="0"/>
              <a:t>Two Speed Type I Exhaust Hood</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FFFF00"/>
                </a:solidFill>
              </a:rPr>
              <a:t>The Type I hood selected is designed with an automated control that senses usage.  When there is no cooking station usage, hood fan lowers it’s speed so only 1,650 CFM are being exhausted by the hood when the cooking equipment is not being used. </a:t>
            </a:r>
          </a:p>
          <a:p>
            <a:pPr marL="0" indent="0">
              <a:buNone/>
            </a:pPr>
            <a:r>
              <a:rPr lang="en-US" dirty="0">
                <a:solidFill>
                  <a:srgbClr val="FFFF00"/>
                </a:solidFill>
              </a:rPr>
              <a:t>The hood makeup fan’s  1,150 CFM  plus the 500 CFM from the ERV then meets the total hood requirement</a:t>
            </a:r>
          </a:p>
          <a:p>
            <a:pPr marL="0" indent="0">
              <a:buNone/>
            </a:pPr>
            <a:r>
              <a:rPr lang="en-US" dirty="0">
                <a:solidFill>
                  <a:srgbClr val="FFFF00"/>
                </a:solidFill>
              </a:rPr>
              <a:t>of 1,650 CFM (1,150 + 500).</a:t>
            </a:r>
          </a:p>
          <a:p>
            <a:pPr marL="0" indent="0">
              <a:buNone/>
            </a:pPr>
            <a:endParaRPr lang="en-US" dirty="0">
              <a:solidFill>
                <a:srgbClr val="FFFF00"/>
              </a:solidFill>
            </a:endParaRPr>
          </a:p>
          <a:p>
            <a:pPr marL="0" indent="0">
              <a:buNone/>
            </a:pPr>
            <a:r>
              <a:rPr lang="en-US" dirty="0">
                <a:solidFill>
                  <a:srgbClr val="FFFF00"/>
                </a:solidFill>
              </a:rPr>
              <a:t>This will allow the HVAC system to save over 2 tons of cooling load for the required ventilation air, during off peak operation.</a:t>
            </a:r>
          </a:p>
        </p:txBody>
      </p:sp>
      <p:pic>
        <p:nvPicPr>
          <p:cNvPr id="4" name="Picture 3"/>
          <p:cNvPicPr>
            <a:picLocks noChangeAspect="1"/>
          </p:cNvPicPr>
          <p:nvPr/>
        </p:nvPicPr>
        <p:blipFill>
          <a:blip r:embed="rId3"/>
          <a:stretch>
            <a:fillRect/>
          </a:stretch>
        </p:blipFill>
        <p:spPr>
          <a:xfrm>
            <a:off x="0" y="52532"/>
            <a:ext cx="1295400" cy="1331976"/>
          </a:xfrm>
          <a:prstGeom prst="rect">
            <a:avLst/>
          </a:prstGeom>
        </p:spPr>
      </p:pic>
    </p:spTree>
    <p:custDataLst>
      <p:tags r:id="rId1"/>
    </p:custDataLst>
    <p:extLst>
      <p:ext uri="{BB962C8B-B14F-4D97-AF65-F5344CB8AC3E}">
        <p14:creationId xmlns:p14="http://schemas.microsoft.com/office/powerpoint/2010/main" val="923297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Field Notes</a:t>
            </a:r>
          </a:p>
        </p:txBody>
      </p:sp>
      <p:sp>
        <p:nvSpPr>
          <p:cNvPr id="3" name="Content Placeholder 2"/>
          <p:cNvSpPr>
            <a:spLocks noGrp="1"/>
          </p:cNvSpPr>
          <p:nvPr>
            <p:ph idx="1"/>
          </p:nvPr>
        </p:nvSpPr>
        <p:spPr>
          <a:xfrm>
            <a:off x="266700" y="1524000"/>
            <a:ext cx="8610600" cy="5181600"/>
          </a:xfrm>
        </p:spPr>
        <p:txBody>
          <a:bodyPr>
            <a:normAutofit lnSpcReduction="10000"/>
          </a:bodyPr>
          <a:lstStyle/>
          <a:p>
            <a:pPr marL="0" indent="0">
              <a:buNone/>
            </a:pPr>
            <a:r>
              <a:rPr lang="en-US" dirty="0">
                <a:solidFill>
                  <a:srgbClr val="FFFF00"/>
                </a:solidFill>
              </a:rPr>
              <a:t>On many occasions those who know the current outside air code requirements will try to enforce them on existing buildings.  Technicians need to find out what the code was when the building was built because the equipment was designed to meet that requirement. Often the equipment is sized so it can not be adjusted to meet a new code requirement. The good news is, if the original code requirement is known, that is what must be met. In simple old fashioned terms: one horse can not pull a two horse load up a hill. </a:t>
            </a:r>
          </a:p>
        </p:txBody>
      </p:sp>
    </p:spTree>
    <p:custDataLst>
      <p:tags r:id="rId1"/>
    </p:custDataLst>
    <p:extLst>
      <p:ext uri="{BB962C8B-B14F-4D97-AF65-F5344CB8AC3E}">
        <p14:creationId xmlns:p14="http://schemas.microsoft.com/office/powerpoint/2010/main" val="249959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Restaurant Exhaust and Outside Air</a:t>
            </a:r>
          </a:p>
        </p:txBody>
      </p:sp>
      <p:sp>
        <p:nvSpPr>
          <p:cNvPr id="3" name="Content Placeholder 2"/>
          <p:cNvSpPr>
            <a:spLocks noGrp="1"/>
          </p:cNvSpPr>
          <p:nvPr>
            <p:ph idx="1"/>
          </p:nvPr>
        </p:nvSpPr>
        <p:spPr>
          <a:xfrm>
            <a:off x="304800" y="1600200"/>
            <a:ext cx="8534400" cy="4525963"/>
          </a:xfrm>
        </p:spPr>
        <p:txBody>
          <a:bodyPr>
            <a:normAutofit/>
          </a:bodyPr>
          <a:lstStyle/>
          <a:p>
            <a:pPr marL="0" indent="0">
              <a:buNone/>
            </a:pPr>
            <a:r>
              <a:rPr lang="en-US" dirty="0">
                <a:solidFill>
                  <a:srgbClr val="FFFF00"/>
                </a:solidFill>
              </a:rPr>
              <a:t>For Maria’s Restaurant, the Restaurant and Bar it</a:t>
            </a:r>
          </a:p>
          <a:p>
            <a:pPr marL="0" indent="0">
              <a:buNone/>
            </a:pPr>
            <a:r>
              <a:rPr lang="en-US" dirty="0">
                <a:solidFill>
                  <a:srgbClr val="FFFF00"/>
                </a:solidFill>
              </a:rPr>
              <a:t>Was decided that Class 2 air from the restaurant area would be used to condition the bathroom areas. Thus, a larger than required exhaust system for the bathrooms was used. </a:t>
            </a:r>
          </a:p>
        </p:txBody>
      </p:sp>
    </p:spTree>
    <p:custDataLst>
      <p:tags r:id="rId1"/>
    </p:custDataLst>
    <p:extLst>
      <p:ext uri="{BB962C8B-B14F-4D97-AF65-F5344CB8AC3E}">
        <p14:creationId xmlns:p14="http://schemas.microsoft.com/office/powerpoint/2010/main" val="125931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Operational Outside Air Minimums </a:t>
            </a:r>
          </a:p>
        </p:txBody>
      </p:sp>
      <p:sp>
        <p:nvSpPr>
          <p:cNvPr id="4" name="TextBox 3"/>
          <p:cNvSpPr txBox="1"/>
          <p:nvPr/>
        </p:nvSpPr>
        <p:spPr>
          <a:xfrm>
            <a:off x="269535" y="1295400"/>
            <a:ext cx="8442504" cy="5816977"/>
          </a:xfrm>
          <a:prstGeom prst="rect">
            <a:avLst/>
          </a:prstGeom>
          <a:noFill/>
        </p:spPr>
        <p:txBody>
          <a:bodyPr wrap="none" rtlCol="0">
            <a:spAutoFit/>
          </a:bodyPr>
          <a:lstStyle/>
          <a:p>
            <a:r>
              <a:rPr lang="en-US" sz="3200" dirty="0">
                <a:solidFill>
                  <a:srgbClr val="FFFF00"/>
                </a:solidFill>
              </a:rPr>
              <a:t>Air Classification Definitions from ASHRAE 62.1</a:t>
            </a:r>
          </a:p>
          <a:p>
            <a:endParaRPr lang="en-US" sz="1600" dirty="0">
              <a:solidFill>
                <a:srgbClr val="FFFF00"/>
              </a:solidFill>
            </a:endParaRPr>
          </a:p>
          <a:p>
            <a:r>
              <a:rPr lang="en-US" sz="2800" dirty="0">
                <a:solidFill>
                  <a:srgbClr val="FFFF00"/>
                </a:solidFill>
              </a:rPr>
              <a:t>Class 1: Air with low contaminant concentration, low</a:t>
            </a:r>
          </a:p>
          <a:p>
            <a:r>
              <a:rPr lang="en-US" sz="2800" dirty="0">
                <a:solidFill>
                  <a:srgbClr val="FFFF00"/>
                </a:solidFill>
              </a:rPr>
              <a:t>sensory-irritation intensity, and inoffensive odor. </a:t>
            </a:r>
          </a:p>
          <a:p>
            <a:r>
              <a:rPr lang="en-US" sz="2800" dirty="0">
                <a:solidFill>
                  <a:srgbClr val="FFFF00"/>
                </a:solidFill>
              </a:rPr>
              <a:t>(May be Recirculated to any space.)</a:t>
            </a:r>
          </a:p>
          <a:p>
            <a:endParaRPr lang="en-US" sz="1600" dirty="0">
              <a:solidFill>
                <a:srgbClr val="FFFF00"/>
              </a:solidFill>
            </a:endParaRPr>
          </a:p>
          <a:p>
            <a:r>
              <a:rPr lang="en-US" sz="2800" dirty="0">
                <a:solidFill>
                  <a:srgbClr val="FFFF00"/>
                </a:solidFill>
              </a:rPr>
              <a:t>Class 2: Air with moderate contaminant concentration,</a:t>
            </a:r>
          </a:p>
          <a:p>
            <a:r>
              <a:rPr lang="en-US" sz="2800" dirty="0">
                <a:solidFill>
                  <a:srgbClr val="FFFF00"/>
                </a:solidFill>
              </a:rPr>
              <a:t>mild sensory-irritation intensity, or mildly offensive</a:t>
            </a:r>
          </a:p>
          <a:p>
            <a:r>
              <a:rPr lang="en-US" sz="2800" dirty="0">
                <a:solidFill>
                  <a:srgbClr val="FFFF00"/>
                </a:solidFill>
              </a:rPr>
              <a:t>odors. Class 2 air also includes air that is not necessarily</a:t>
            </a:r>
          </a:p>
          <a:p>
            <a:r>
              <a:rPr lang="en-US" sz="2800" dirty="0">
                <a:solidFill>
                  <a:srgbClr val="FFFF00"/>
                </a:solidFill>
              </a:rPr>
              <a:t>harmful or objectionable but that is inappropriate for</a:t>
            </a:r>
          </a:p>
          <a:p>
            <a:r>
              <a:rPr lang="en-US" sz="2800" dirty="0">
                <a:solidFill>
                  <a:srgbClr val="FFFF00"/>
                </a:solidFill>
              </a:rPr>
              <a:t>transfer or recirculation to spaces used for different </a:t>
            </a:r>
          </a:p>
          <a:p>
            <a:r>
              <a:rPr lang="en-US" sz="2800" dirty="0">
                <a:solidFill>
                  <a:srgbClr val="FFFF00"/>
                </a:solidFill>
              </a:rPr>
              <a:t>purposes.</a:t>
            </a:r>
          </a:p>
          <a:p>
            <a:r>
              <a:rPr lang="en-US" sz="2800" dirty="0">
                <a:solidFill>
                  <a:srgbClr val="FFFF00"/>
                </a:solidFill>
              </a:rPr>
              <a:t>(Can be recirculated to any space except a class 1 space.)</a:t>
            </a:r>
          </a:p>
          <a:p>
            <a:endParaRPr lang="en-US" sz="2800" dirty="0"/>
          </a:p>
        </p:txBody>
      </p:sp>
    </p:spTree>
    <p:custDataLst>
      <p:tags r:id="rId1"/>
    </p:custDataLst>
    <p:extLst>
      <p:ext uri="{BB962C8B-B14F-4D97-AF65-F5344CB8AC3E}">
        <p14:creationId xmlns:p14="http://schemas.microsoft.com/office/powerpoint/2010/main" val="349307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Operational Outside Air Minimums </a:t>
            </a:r>
          </a:p>
        </p:txBody>
      </p:sp>
      <p:sp>
        <p:nvSpPr>
          <p:cNvPr id="4" name="TextBox 3"/>
          <p:cNvSpPr txBox="1"/>
          <p:nvPr/>
        </p:nvSpPr>
        <p:spPr>
          <a:xfrm>
            <a:off x="269535" y="1295400"/>
            <a:ext cx="8550867" cy="4955203"/>
          </a:xfrm>
          <a:prstGeom prst="rect">
            <a:avLst/>
          </a:prstGeom>
          <a:noFill/>
        </p:spPr>
        <p:txBody>
          <a:bodyPr wrap="none" rtlCol="0">
            <a:spAutoFit/>
          </a:bodyPr>
          <a:lstStyle/>
          <a:p>
            <a:r>
              <a:rPr lang="en-US" sz="3200" dirty="0">
                <a:solidFill>
                  <a:srgbClr val="FFFF00"/>
                </a:solidFill>
              </a:rPr>
              <a:t>Air Classification Definitions from ASHRAE 62</a:t>
            </a:r>
          </a:p>
          <a:p>
            <a:endParaRPr lang="en-US" sz="1600" dirty="0"/>
          </a:p>
          <a:p>
            <a:r>
              <a:rPr lang="en-US" sz="2800" dirty="0">
                <a:solidFill>
                  <a:srgbClr val="FFFF00"/>
                </a:solidFill>
              </a:rPr>
              <a:t>Class 3: Air with significant contaminant concentration,</a:t>
            </a:r>
          </a:p>
          <a:p>
            <a:r>
              <a:rPr lang="en-US" sz="2800" dirty="0">
                <a:solidFill>
                  <a:srgbClr val="FFFF00"/>
                </a:solidFill>
              </a:rPr>
              <a:t>significant sensory-irritation intensity, or offensive odor.</a:t>
            </a:r>
          </a:p>
          <a:p>
            <a:r>
              <a:rPr lang="en-US" sz="2800" dirty="0">
                <a:solidFill>
                  <a:srgbClr val="FFFF00"/>
                </a:solidFill>
              </a:rPr>
              <a:t>(Can only be recirculated in space of origin.)</a:t>
            </a:r>
          </a:p>
          <a:p>
            <a:endParaRPr lang="en-US" sz="1600" dirty="0">
              <a:solidFill>
                <a:srgbClr val="FFFF00"/>
              </a:solidFill>
            </a:endParaRPr>
          </a:p>
          <a:p>
            <a:r>
              <a:rPr lang="en-US" sz="2800" dirty="0">
                <a:solidFill>
                  <a:srgbClr val="FFFF00"/>
                </a:solidFill>
              </a:rPr>
              <a:t>Class 4: Air with highly objectionable fumes or gases or</a:t>
            </a:r>
          </a:p>
          <a:p>
            <a:r>
              <a:rPr lang="en-US" sz="2800" dirty="0">
                <a:solidFill>
                  <a:srgbClr val="FFFF00"/>
                </a:solidFill>
              </a:rPr>
              <a:t>with potentially dangerous particles, </a:t>
            </a:r>
            <a:r>
              <a:rPr lang="en-US" sz="2800" dirty="0" err="1">
                <a:solidFill>
                  <a:srgbClr val="FFFF00"/>
                </a:solidFill>
              </a:rPr>
              <a:t>bioaerosols</a:t>
            </a:r>
            <a:r>
              <a:rPr lang="en-US" sz="2800" dirty="0">
                <a:solidFill>
                  <a:srgbClr val="FFFF00"/>
                </a:solidFill>
              </a:rPr>
              <a:t>, or</a:t>
            </a:r>
          </a:p>
          <a:p>
            <a:r>
              <a:rPr lang="en-US" sz="2800" dirty="0">
                <a:solidFill>
                  <a:srgbClr val="FFFF00"/>
                </a:solidFill>
              </a:rPr>
              <a:t>gases, at concentrations high enough to be considered</a:t>
            </a:r>
          </a:p>
          <a:p>
            <a:r>
              <a:rPr lang="en-US" sz="2800" dirty="0">
                <a:solidFill>
                  <a:srgbClr val="FFFF00"/>
                </a:solidFill>
              </a:rPr>
              <a:t>harmful.</a:t>
            </a:r>
          </a:p>
          <a:p>
            <a:r>
              <a:rPr lang="en-US" sz="2800" dirty="0">
                <a:solidFill>
                  <a:srgbClr val="FFFF00"/>
                </a:solidFill>
              </a:rPr>
              <a:t>(Can not be recirculated in space of origin or transferred.)</a:t>
            </a:r>
          </a:p>
          <a:p>
            <a:endParaRPr lang="en-US" sz="2800" dirty="0">
              <a:solidFill>
                <a:srgbClr val="FFFF00"/>
              </a:solidFill>
            </a:endParaRPr>
          </a:p>
        </p:txBody>
      </p:sp>
    </p:spTree>
    <p:custDataLst>
      <p:tags r:id="rId1"/>
    </p:custDataLst>
    <p:extLst>
      <p:ext uri="{BB962C8B-B14F-4D97-AF65-F5344CB8AC3E}">
        <p14:creationId xmlns:p14="http://schemas.microsoft.com/office/powerpoint/2010/main" val="66033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ASHRAE 62.1 Outside Air Minimums </a:t>
            </a:r>
          </a:p>
        </p:txBody>
      </p:sp>
      <p:sp>
        <p:nvSpPr>
          <p:cNvPr id="4" name="TextBox 3"/>
          <p:cNvSpPr txBox="1"/>
          <p:nvPr/>
        </p:nvSpPr>
        <p:spPr>
          <a:xfrm>
            <a:off x="457200" y="1905000"/>
            <a:ext cx="8072851" cy="3046988"/>
          </a:xfrm>
          <a:prstGeom prst="rect">
            <a:avLst/>
          </a:prstGeom>
          <a:noFill/>
        </p:spPr>
        <p:txBody>
          <a:bodyPr wrap="none" rtlCol="0">
            <a:spAutoFit/>
          </a:bodyPr>
          <a:lstStyle/>
          <a:p>
            <a:r>
              <a:rPr lang="en-US" sz="3200" dirty="0">
                <a:solidFill>
                  <a:srgbClr val="FFFF00"/>
                </a:solidFill>
              </a:rPr>
              <a:t>Class 2 Air</a:t>
            </a:r>
          </a:p>
          <a:p>
            <a:r>
              <a:rPr lang="en-US" sz="3200" dirty="0">
                <a:solidFill>
                  <a:srgbClr val="FFFF00"/>
                </a:solidFill>
              </a:rPr>
              <a:t>For a Restaurant or Kitchen 7.5 CFM per person</a:t>
            </a:r>
          </a:p>
          <a:p>
            <a:endParaRPr lang="en-US" sz="3200" dirty="0">
              <a:solidFill>
                <a:srgbClr val="FFFF00"/>
              </a:solidFill>
            </a:endParaRPr>
          </a:p>
          <a:p>
            <a:r>
              <a:rPr lang="en-US" sz="3200" dirty="0">
                <a:solidFill>
                  <a:srgbClr val="FFFF00"/>
                </a:solidFill>
              </a:rPr>
              <a:t>Air Rate R</a:t>
            </a:r>
            <a:r>
              <a:rPr lang="en-US" sz="3200" baseline="-25000" dirty="0">
                <a:solidFill>
                  <a:srgbClr val="FFFF00"/>
                </a:solidFill>
              </a:rPr>
              <a:t>A </a:t>
            </a:r>
            <a:r>
              <a:rPr lang="en-US" sz="3200" dirty="0">
                <a:solidFill>
                  <a:srgbClr val="FFFF00"/>
                </a:solidFill>
              </a:rPr>
              <a:t>CFM/Ft</a:t>
            </a:r>
            <a:r>
              <a:rPr lang="en-US" sz="3200" baseline="30000" dirty="0">
                <a:solidFill>
                  <a:srgbClr val="FFFF00"/>
                </a:solidFill>
              </a:rPr>
              <a:t>2</a:t>
            </a:r>
            <a:r>
              <a:rPr lang="en-US" sz="3200" dirty="0">
                <a:solidFill>
                  <a:srgbClr val="FFFF00"/>
                </a:solidFill>
              </a:rPr>
              <a:t>: </a:t>
            </a:r>
          </a:p>
          <a:p>
            <a:pPr marL="457200" indent="-457200">
              <a:buFont typeface="Arial" panose="020B0604020202020204" pitchFamily="34" charset="0"/>
              <a:buChar char="•"/>
            </a:pPr>
            <a:r>
              <a:rPr lang="en-US" sz="3200" dirty="0">
                <a:solidFill>
                  <a:srgbClr val="FFFF00"/>
                </a:solidFill>
              </a:rPr>
              <a:t>0.12 for Kitchens </a:t>
            </a:r>
          </a:p>
          <a:p>
            <a:pPr marL="457200" indent="-457200">
              <a:buFont typeface="Arial" panose="020B0604020202020204" pitchFamily="34" charset="0"/>
              <a:buChar char="•"/>
            </a:pPr>
            <a:r>
              <a:rPr lang="en-US" sz="3200" dirty="0">
                <a:solidFill>
                  <a:srgbClr val="FFFF00"/>
                </a:solidFill>
              </a:rPr>
              <a:t>0.18 for Restaurants &amp; Bars</a:t>
            </a:r>
            <a:endParaRPr lang="en-US" sz="3200" dirty="0"/>
          </a:p>
        </p:txBody>
      </p:sp>
    </p:spTree>
    <p:custDataLst>
      <p:tags r:id="rId1"/>
    </p:custDataLst>
    <p:extLst>
      <p:ext uri="{BB962C8B-B14F-4D97-AF65-F5344CB8AC3E}">
        <p14:creationId xmlns:p14="http://schemas.microsoft.com/office/powerpoint/2010/main" val="370845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ASHRAE 62.1 Outside Air Minimums </a:t>
            </a:r>
          </a:p>
        </p:txBody>
      </p:sp>
      <p:sp>
        <p:nvSpPr>
          <p:cNvPr id="4" name="TextBox 3"/>
          <p:cNvSpPr txBox="1"/>
          <p:nvPr/>
        </p:nvSpPr>
        <p:spPr>
          <a:xfrm>
            <a:off x="457200" y="1905000"/>
            <a:ext cx="8072851" cy="3046988"/>
          </a:xfrm>
          <a:prstGeom prst="rect">
            <a:avLst/>
          </a:prstGeom>
          <a:noFill/>
        </p:spPr>
        <p:txBody>
          <a:bodyPr wrap="none" rtlCol="0">
            <a:spAutoFit/>
          </a:bodyPr>
          <a:lstStyle/>
          <a:p>
            <a:r>
              <a:rPr lang="en-US" sz="3200" dirty="0">
                <a:solidFill>
                  <a:srgbClr val="FFFF00"/>
                </a:solidFill>
              </a:rPr>
              <a:t>Class 2 Air</a:t>
            </a:r>
          </a:p>
          <a:p>
            <a:r>
              <a:rPr lang="en-US" sz="3200" dirty="0">
                <a:solidFill>
                  <a:srgbClr val="FFFF00"/>
                </a:solidFill>
              </a:rPr>
              <a:t>For a Restaurant or Kitchen 7.5 CFM per person</a:t>
            </a:r>
          </a:p>
          <a:p>
            <a:endParaRPr lang="en-US" sz="3200" dirty="0">
              <a:solidFill>
                <a:srgbClr val="FFFF00"/>
              </a:solidFill>
            </a:endParaRPr>
          </a:p>
          <a:p>
            <a:r>
              <a:rPr lang="en-US" sz="3200" dirty="0">
                <a:solidFill>
                  <a:srgbClr val="FFFF00"/>
                </a:solidFill>
              </a:rPr>
              <a:t>Air Rate R</a:t>
            </a:r>
            <a:r>
              <a:rPr lang="en-US" sz="3200" baseline="-25000" dirty="0">
                <a:solidFill>
                  <a:srgbClr val="FFFF00"/>
                </a:solidFill>
              </a:rPr>
              <a:t>A </a:t>
            </a:r>
            <a:r>
              <a:rPr lang="en-US" sz="3200" dirty="0">
                <a:solidFill>
                  <a:srgbClr val="FFFF00"/>
                </a:solidFill>
              </a:rPr>
              <a:t>CFM/Ft</a:t>
            </a:r>
            <a:r>
              <a:rPr lang="en-US" sz="3200" baseline="30000" dirty="0">
                <a:solidFill>
                  <a:srgbClr val="FFFF00"/>
                </a:solidFill>
              </a:rPr>
              <a:t>2</a:t>
            </a:r>
            <a:r>
              <a:rPr lang="en-US" sz="3200" dirty="0">
                <a:solidFill>
                  <a:srgbClr val="FFFF00"/>
                </a:solidFill>
              </a:rPr>
              <a:t>: </a:t>
            </a:r>
          </a:p>
          <a:p>
            <a:pPr marL="457200" indent="-457200">
              <a:buFont typeface="Arial" panose="020B0604020202020204" pitchFamily="34" charset="0"/>
              <a:buChar char="•"/>
            </a:pPr>
            <a:r>
              <a:rPr lang="en-US" sz="3200" dirty="0">
                <a:solidFill>
                  <a:srgbClr val="FFFF00"/>
                </a:solidFill>
              </a:rPr>
              <a:t>0.12 for Kitchens </a:t>
            </a:r>
          </a:p>
          <a:p>
            <a:pPr marL="457200" indent="-457200">
              <a:buFont typeface="Arial" panose="020B0604020202020204" pitchFamily="34" charset="0"/>
              <a:buChar char="•"/>
            </a:pPr>
            <a:r>
              <a:rPr lang="en-US" sz="3200" dirty="0">
                <a:solidFill>
                  <a:srgbClr val="FFFF00"/>
                </a:solidFill>
              </a:rPr>
              <a:t>0.18 for Restaurants &amp; Bars</a:t>
            </a:r>
            <a:endParaRPr lang="en-US" sz="3200" dirty="0"/>
          </a:p>
        </p:txBody>
      </p:sp>
      <p:sp>
        <p:nvSpPr>
          <p:cNvPr id="3" name="TextBox 2"/>
          <p:cNvSpPr txBox="1"/>
          <p:nvPr/>
        </p:nvSpPr>
        <p:spPr>
          <a:xfrm>
            <a:off x="329793" y="1676400"/>
            <a:ext cx="8282011" cy="3970318"/>
          </a:xfrm>
          <a:prstGeom prst="rect">
            <a:avLst/>
          </a:prstGeom>
          <a:solidFill>
            <a:schemeClr val="tx1"/>
          </a:solidFill>
        </p:spPr>
        <p:txBody>
          <a:bodyPr wrap="none" rtlCol="0">
            <a:spAutoFit/>
          </a:bodyPr>
          <a:lstStyle/>
          <a:p>
            <a:r>
              <a:rPr lang="en-US" sz="2800" b="1" dirty="0">
                <a:solidFill>
                  <a:schemeClr val="bg1"/>
                </a:solidFill>
              </a:rPr>
              <a:t>2015 IMC</a:t>
            </a:r>
          </a:p>
          <a:p>
            <a:r>
              <a:rPr lang="en-US" sz="2800" b="1" dirty="0">
                <a:solidFill>
                  <a:schemeClr val="bg1"/>
                </a:solidFill>
              </a:rPr>
              <a:t>“403.2.2 Transfer air. </a:t>
            </a:r>
            <a:r>
              <a:rPr lang="en-US" sz="2800" dirty="0">
                <a:solidFill>
                  <a:schemeClr val="bg1"/>
                </a:solidFill>
              </a:rPr>
              <a:t>Except where recirculation from</a:t>
            </a:r>
          </a:p>
          <a:p>
            <a:r>
              <a:rPr lang="en-US" sz="2800" dirty="0">
                <a:solidFill>
                  <a:schemeClr val="bg1"/>
                </a:solidFill>
              </a:rPr>
              <a:t>such spaces is prohibited by Table 403.3.1.1, air </a:t>
            </a:r>
          </a:p>
          <a:p>
            <a:r>
              <a:rPr lang="en-US" sz="2800" dirty="0">
                <a:solidFill>
                  <a:schemeClr val="bg1"/>
                </a:solidFill>
              </a:rPr>
              <a:t>Transferred from occupiable spaces is not prohibited </a:t>
            </a:r>
          </a:p>
          <a:p>
            <a:r>
              <a:rPr lang="en-US" sz="2800" dirty="0">
                <a:solidFill>
                  <a:schemeClr val="bg1"/>
                </a:solidFill>
              </a:rPr>
              <a:t>from serving as </a:t>
            </a:r>
            <a:r>
              <a:rPr lang="en-US" sz="2800" i="1" dirty="0">
                <a:solidFill>
                  <a:schemeClr val="bg1"/>
                </a:solidFill>
              </a:rPr>
              <a:t>makeup air </a:t>
            </a:r>
            <a:r>
              <a:rPr lang="en-US" sz="2800" dirty="0">
                <a:solidFill>
                  <a:schemeClr val="bg1"/>
                </a:solidFill>
              </a:rPr>
              <a:t>for required exhaust </a:t>
            </a:r>
          </a:p>
          <a:p>
            <a:r>
              <a:rPr lang="en-US" sz="2800" dirty="0">
                <a:solidFill>
                  <a:schemeClr val="bg1"/>
                </a:solidFill>
              </a:rPr>
              <a:t>systems in such spaces as kitchens, baths, toilet rooms, </a:t>
            </a:r>
          </a:p>
          <a:p>
            <a:r>
              <a:rPr lang="en-US" sz="2800" dirty="0">
                <a:solidFill>
                  <a:schemeClr val="bg1"/>
                </a:solidFill>
              </a:rPr>
              <a:t>elevators and smoking lounges. The amount of transfer </a:t>
            </a:r>
          </a:p>
          <a:p>
            <a:r>
              <a:rPr lang="en-US" sz="2800" dirty="0">
                <a:solidFill>
                  <a:schemeClr val="bg1"/>
                </a:solidFill>
              </a:rPr>
              <a:t>air and </a:t>
            </a:r>
            <a:r>
              <a:rPr lang="en-US" sz="2800" i="1" dirty="0">
                <a:solidFill>
                  <a:schemeClr val="bg1"/>
                </a:solidFill>
              </a:rPr>
              <a:t>exhaust air </a:t>
            </a:r>
            <a:r>
              <a:rPr lang="en-US" sz="2800" dirty="0">
                <a:solidFill>
                  <a:schemeClr val="bg1"/>
                </a:solidFill>
              </a:rPr>
              <a:t>shall be sufficient to provide the </a:t>
            </a:r>
          </a:p>
          <a:p>
            <a:r>
              <a:rPr lang="en-US" sz="2800" dirty="0">
                <a:solidFill>
                  <a:schemeClr val="bg1"/>
                </a:solidFill>
              </a:rPr>
              <a:t>flow rates as specified in Section 403.3.1.1.”</a:t>
            </a:r>
          </a:p>
        </p:txBody>
      </p:sp>
    </p:spTree>
    <p:custDataLst>
      <p:tags r:id="rId1"/>
    </p:custDataLst>
    <p:extLst>
      <p:ext uri="{BB962C8B-B14F-4D97-AF65-F5344CB8AC3E}">
        <p14:creationId xmlns:p14="http://schemas.microsoft.com/office/powerpoint/2010/main" val="11916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IMC</a:t>
            </a:r>
          </a:p>
        </p:txBody>
      </p:sp>
      <p:sp>
        <p:nvSpPr>
          <p:cNvPr id="3" name="Content Placeholder 2"/>
          <p:cNvSpPr>
            <a:spLocks noGrp="1"/>
          </p:cNvSpPr>
          <p:nvPr>
            <p:ph idx="1"/>
          </p:nvPr>
        </p:nvSpPr>
        <p:spPr/>
        <p:txBody>
          <a:bodyPr>
            <a:normAutofit fontScale="92500"/>
          </a:bodyPr>
          <a:lstStyle/>
          <a:p>
            <a:pPr marL="0" indent="0">
              <a:buNone/>
            </a:pPr>
            <a:r>
              <a:rPr lang="en-US" sz="3500" dirty="0">
                <a:solidFill>
                  <a:srgbClr val="FFFF00"/>
                </a:solidFill>
              </a:rPr>
              <a:t>IMC 403.3.1.1Table: 1 ft</a:t>
            </a:r>
            <a:r>
              <a:rPr lang="en-US" sz="3500" baseline="30000" dirty="0">
                <a:solidFill>
                  <a:srgbClr val="FFFF00"/>
                </a:solidFill>
              </a:rPr>
              <a:t>3</a:t>
            </a:r>
            <a:r>
              <a:rPr lang="en-US" sz="3500" dirty="0">
                <a:solidFill>
                  <a:srgbClr val="FFFF00"/>
                </a:solidFill>
              </a:rPr>
              <a:t> of air per square foot:</a:t>
            </a:r>
          </a:p>
          <a:p>
            <a:pPr marL="457200" indent="-457200"/>
            <a:r>
              <a:rPr lang="en-US" sz="3600" dirty="0">
                <a:solidFill>
                  <a:srgbClr val="FFFF00"/>
                </a:solidFill>
              </a:rPr>
              <a:t>Woman’s Room 110 ft</a:t>
            </a:r>
            <a:r>
              <a:rPr lang="en-US" sz="3600" baseline="30000" dirty="0">
                <a:solidFill>
                  <a:srgbClr val="FFFF00"/>
                </a:solidFill>
              </a:rPr>
              <a:t>2</a:t>
            </a:r>
            <a:r>
              <a:rPr lang="en-US" sz="3600" dirty="0">
                <a:solidFill>
                  <a:srgbClr val="FFFF00"/>
                </a:solidFill>
              </a:rPr>
              <a:t> X 1 CFM = 110 CFM</a:t>
            </a:r>
          </a:p>
          <a:p>
            <a:pPr marL="457200" indent="-457200"/>
            <a:r>
              <a:rPr lang="en-US" sz="3600" dirty="0">
                <a:solidFill>
                  <a:srgbClr val="FFFF00"/>
                </a:solidFill>
              </a:rPr>
              <a:t>Men’s Room 99 ft</a:t>
            </a:r>
            <a:r>
              <a:rPr lang="en-US" sz="3600" baseline="30000" dirty="0">
                <a:solidFill>
                  <a:srgbClr val="FFFF00"/>
                </a:solidFill>
              </a:rPr>
              <a:t>2</a:t>
            </a:r>
            <a:r>
              <a:rPr lang="en-US" sz="3600" dirty="0">
                <a:solidFill>
                  <a:srgbClr val="FFFF00"/>
                </a:solidFill>
              </a:rPr>
              <a:t> X 1 CFM = 99 CFM</a:t>
            </a:r>
          </a:p>
          <a:p>
            <a:pPr marL="0" indent="0">
              <a:buNone/>
            </a:pPr>
            <a:endParaRPr lang="en-US" dirty="0">
              <a:solidFill>
                <a:srgbClr val="FFFF00"/>
              </a:solidFill>
            </a:endParaRPr>
          </a:p>
          <a:p>
            <a:pPr marL="0" indent="0">
              <a:buNone/>
            </a:pPr>
            <a:r>
              <a:rPr lang="en-US" dirty="0">
                <a:solidFill>
                  <a:srgbClr val="FFFF00"/>
                </a:solidFill>
              </a:rPr>
              <a:t>Note: As per design values, 200 CFM per bathroom for ventilation and comfort cooling/heating is transferred from the restaurant area through Jump Ducts. </a:t>
            </a: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3825712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Conduction, and leakage losses and pressure effects"/>
  <p:tag name="ARTICULATE_META_COURSE_ID" val="2_1_Why_Balance_a_House"/>
  <p:tag name="ARTICULATE_META_NAME_SET" val="True"/>
  <p:tag name="TAG_BACKING_FORM_KEY" val="2294628-c:\users\don\desktop\power points\1.1 energy losses.pptx"/>
  <p:tag name="ARTICULATE_PRESENTER_VERSION" val="7"/>
  <p:tag name="ARTICULATE_USED_PAGE_ORIENTATION" val="1"/>
  <p:tag name="ARTICULATE_USED_PAGE_SIZE" val="1"/>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20.1"/>
  <p:tag name="ANNOTATION_COUNT" val="0"/>
  <p:tag name="ARTICULATE_NAV_LEVEL" val="1"/>
  <p:tag name="ARTICULATE_SLIDE_PRESENTER_GUID" val="98bb69f2-8d08-4a0f-b3bb-0c4b682557b7"/>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4803</TotalTime>
  <Words>1771</Words>
  <Application>Microsoft Office PowerPoint</Application>
  <PresentationFormat>On-screen Show (4:3)</PresentationFormat>
  <Paragraphs>322</Paragraphs>
  <Slides>32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 Lesson 24 Appendix F Outside Air Calculation </vt:lpstr>
      <vt:lpstr>Maria’s Restaurant</vt:lpstr>
      <vt:lpstr>PowerPoint Presentation</vt:lpstr>
      <vt:lpstr>Restaurant Exhaust and Outside Air</vt:lpstr>
      <vt:lpstr>Operational Outside Air Minimums </vt:lpstr>
      <vt:lpstr>Operational Outside Air Minimums </vt:lpstr>
      <vt:lpstr>ASHRAE 62.1 Outside Air Minimums </vt:lpstr>
      <vt:lpstr>ASHRAE 62.1 Outside Air Minimums </vt:lpstr>
      <vt:lpstr>2015 IMC</vt:lpstr>
      <vt:lpstr>10 ACH (Required by Some Codes)</vt:lpstr>
      <vt:lpstr>ASHRAE 62.1 Outside Air Minimums </vt:lpstr>
      <vt:lpstr>ASHRAE 62.1 Outside Air Minimums </vt:lpstr>
      <vt:lpstr>ASHRAE 62.1 Outside Air Minimums </vt:lpstr>
      <vt:lpstr>Operational Outside Air Minimums </vt:lpstr>
      <vt:lpstr>Operational Outside Air Minimums </vt:lpstr>
      <vt:lpstr>Kitchen Exhaust Requirements Typical Type 1 Exhaust Hood With Perforated Perimeter Supply   (11.5 ft. linear length 3,450 CFM hood with 1,150 CFM untempered ASHRAE 62 Class 1 makeup air)</vt:lpstr>
      <vt:lpstr>Kitchen Exhaust Total</vt:lpstr>
      <vt:lpstr>Operational Outside Air Minimums </vt:lpstr>
      <vt:lpstr>Kitchen Exhaust &amp; OA Sketch</vt:lpstr>
      <vt:lpstr>Kitchen Exhaust Total</vt:lpstr>
      <vt:lpstr>ERV Savings for Cooling </vt:lpstr>
      <vt:lpstr>Dining &amp; Bar Exhaust &amp; OA Sketch</vt:lpstr>
      <vt:lpstr>ERV</vt:lpstr>
      <vt:lpstr>PowerPoint Presentation</vt:lpstr>
      <vt:lpstr>ERV TRANSFER EFFECIENCY </vt:lpstr>
      <vt:lpstr>ERV TRANSFER EFFECIENCY </vt:lpstr>
      <vt:lpstr>ERV TRANSFER EFFECIENCY </vt:lpstr>
      <vt:lpstr>ERV LOAD IMPLICATIONS</vt:lpstr>
      <vt:lpstr>ERV LOAD IMPLICATIONS</vt:lpstr>
      <vt:lpstr>Makeup Air Fan For Type I Exhaust </vt:lpstr>
      <vt:lpstr>Further Savings: Two Speed Type I Exhaust Hood</vt:lpstr>
      <vt:lpstr>Field Notes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534</cp:revision>
  <dcterms:created xsi:type="dcterms:W3CDTF">2013-05-23T13:04:32Z</dcterms:created>
  <dcterms:modified xsi:type="dcterms:W3CDTF">2019-06-07T16:59:18Z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BA7680EE-7160-4E49-8AFC-D71192FA56CC</vt:lpwstr>
  </property>
  <property fmtid="{D5CDD505-2E9C-101B-9397-08002B2CF9AE}" pid="6" name="ArticulateProjectFull">
    <vt:lpwstr>C:\Users\Don\Desktop\Maria's Restaurant\Outside Air RestLoad.ppta</vt:lpwstr>
  </property>
</Properties>
</file>