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22"/>
  </p:notesMasterIdLst>
  <p:sldIdLst>
    <p:sldId id="316" r:id="rId2"/>
    <p:sldId id="451" r:id="rId3"/>
    <p:sldId id="468" r:id="rId4"/>
    <p:sldId id="483" r:id="rId5"/>
    <p:sldId id="484" r:id="rId6"/>
    <p:sldId id="485" r:id="rId7"/>
    <p:sldId id="486" r:id="rId8"/>
    <p:sldId id="487" r:id="rId9"/>
    <p:sldId id="488" r:id="rId10"/>
    <p:sldId id="489" r:id="rId11"/>
    <p:sldId id="493" r:id="rId12"/>
    <p:sldId id="490" r:id="rId13"/>
    <p:sldId id="491" r:id="rId14"/>
    <p:sldId id="492" r:id="rId15"/>
    <p:sldId id="494" r:id="rId16"/>
    <p:sldId id="496" r:id="rId17"/>
    <p:sldId id="495" r:id="rId18"/>
    <p:sldId id="497" r:id="rId19"/>
    <p:sldId id="498" r:id="rId20"/>
    <p:sldId id="499" r:id="rId21"/>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B33E"/>
    <a:srgbClr val="3F3F3F"/>
    <a:srgbClr val="CC9900"/>
    <a:srgbClr val="D6367B"/>
    <a:srgbClr val="4545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30" autoAdjust="0"/>
    <p:restoredTop sz="94660"/>
  </p:normalViewPr>
  <p:slideViewPr>
    <p:cSldViewPr>
      <p:cViewPr varScale="1">
        <p:scale>
          <a:sx n="94" d="100"/>
          <a:sy n="94" d="100"/>
        </p:scale>
        <p:origin x="66" y="456"/>
      </p:cViewPr>
      <p:guideLst>
        <p:guide orient="horz" pos="2160"/>
        <p:guide pos="2880"/>
      </p:guideLst>
    </p:cSldViewPr>
  </p:slideViewPr>
  <p:notesTextViewPr>
    <p:cViewPr>
      <p:scale>
        <a:sx n="1" d="1"/>
        <a:sy n="1" d="1"/>
      </p:scale>
      <p:origin x="0" y="0"/>
    </p:cViewPr>
  </p:notesTextViewPr>
  <p:sorterViewPr>
    <p:cViewPr>
      <p:scale>
        <a:sx n="100" d="100"/>
        <a:sy n="100" d="100"/>
      </p:scale>
      <p:origin x="0" y="5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83A6E7-60DE-4005-B552-9C8674E4BA66}" type="datetimeFigureOut">
              <a:rPr lang="en-US" smtClean="0"/>
              <a:t>6/7/2019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C46B63-F3D0-4FCB-B9C7-2DF26E8BCAD2}" type="slidenum">
              <a:rPr lang="en-US" smtClean="0"/>
              <a:t>‹#›</a:t>
            </a:fld>
            <a:endParaRPr lang="en-US"/>
          </a:p>
        </p:txBody>
      </p:sp>
    </p:spTree>
    <p:extLst>
      <p:ext uri="{BB962C8B-B14F-4D97-AF65-F5344CB8AC3E}">
        <p14:creationId xmlns:p14="http://schemas.microsoft.com/office/powerpoint/2010/main" val="414803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a:t>
            </a:fld>
            <a:endParaRPr lang="en-US"/>
          </a:p>
        </p:txBody>
      </p:sp>
    </p:spTree>
    <p:extLst>
      <p:ext uri="{BB962C8B-B14F-4D97-AF65-F5344CB8AC3E}">
        <p14:creationId xmlns:p14="http://schemas.microsoft.com/office/powerpoint/2010/main" val="2156922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358460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471722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973345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658323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AA4F02-61AA-4C81-BD1C-511DDA14D550}"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5875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AA4F02-61AA-4C81-BD1C-511DDA14D550}"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52873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AA4F02-61AA-4C81-BD1C-511DDA14D550}" type="datetimeFigureOut">
              <a:rPr lang="en-US" smtClean="0"/>
              <a:t>6/7/2019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060392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AA4F02-61AA-4C81-BD1C-511DDA14D550}" type="datetimeFigureOut">
              <a:rPr lang="en-US" smtClean="0"/>
              <a:t>6/7/2019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406635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A4F02-61AA-4C81-BD1C-511DDA14D550}" type="datetimeFigureOut">
              <a:rPr lang="en-US" smtClean="0"/>
              <a:t>6/7/2019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24941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87909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527501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A4F02-61AA-4C81-BD1C-511DDA14D550}" type="datetimeFigureOut">
              <a:rPr lang="en-US" smtClean="0"/>
              <a:t>6/7/2019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8CEC8-CAE7-4B68-B1B1-EDF19F9D4EC2}" type="slidenum">
              <a:rPr lang="en-US" smtClean="0"/>
              <a:t>‹#›</a:t>
            </a:fld>
            <a:endParaRPr lang="en-US"/>
          </a:p>
        </p:txBody>
      </p:sp>
    </p:spTree>
    <p:extLst>
      <p:ext uri="{BB962C8B-B14F-4D97-AF65-F5344CB8AC3E}">
        <p14:creationId xmlns:p14="http://schemas.microsoft.com/office/powerpoint/2010/main" val="375582938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105400"/>
            <a:ext cx="9144000" cy="609600"/>
          </a:xfrm>
        </p:spPr>
        <p:txBody>
          <a:bodyPr>
            <a:normAutofit fontScale="90000"/>
          </a:bodyPr>
          <a:lstStyle/>
          <a:p>
            <a:br>
              <a:rPr lang="en-US" dirty="0">
                <a:solidFill>
                  <a:srgbClr val="FF00FF"/>
                </a:solidFill>
              </a:rPr>
            </a:br>
            <a:r>
              <a:rPr lang="en-US" dirty="0">
                <a:solidFill>
                  <a:srgbClr val="FFFF00"/>
                </a:solidFill>
              </a:rPr>
              <a:t>Maria’s Restaurant</a:t>
            </a:r>
            <a:br>
              <a:rPr lang="en-US" dirty="0">
                <a:solidFill>
                  <a:srgbClr val="FFFF00"/>
                </a:solidFill>
              </a:rPr>
            </a:br>
            <a:r>
              <a:rPr lang="en-US" dirty="0">
                <a:solidFill>
                  <a:srgbClr val="FFFF00"/>
                </a:solidFill>
              </a:rPr>
              <a:t>Chapter </a:t>
            </a:r>
            <a:r>
              <a:rPr lang="en-US">
                <a:solidFill>
                  <a:srgbClr val="FFFF00"/>
                </a:solidFill>
              </a:rPr>
              <a:t>1 Section </a:t>
            </a:r>
            <a:r>
              <a:rPr lang="en-US" dirty="0">
                <a:solidFill>
                  <a:srgbClr val="FFFF00"/>
                </a:solidFill>
              </a:rPr>
              <a:t>3 </a:t>
            </a:r>
            <a:br>
              <a:rPr lang="en-US" dirty="0">
                <a:solidFill>
                  <a:srgbClr val="FFFF00"/>
                </a:solidFill>
              </a:rPr>
            </a:br>
            <a:br>
              <a:rPr lang="en-US" dirty="0">
                <a:solidFill>
                  <a:srgbClr val="FF00FF"/>
                </a:solidFill>
              </a:rPr>
            </a:br>
            <a:endParaRPr lang="en-US" dirty="0">
              <a:solidFill>
                <a:srgbClr val="FF00FF"/>
              </a:solidFill>
            </a:endParaRPr>
          </a:p>
        </p:txBody>
      </p:sp>
      <p:sp>
        <p:nvSpPr>
          <p:cNvPr id="56" name="TextBox 55"/>
          <p:cNvSpPr txBox="1"/>
          <p:nvPr/>
        </p:nvSpPr>
        <p:spPr>
          <a:xfrm>
            <a:off x="1676400" y="2743200"/>
            <a:ext cx="5181600" cy="523220"/>
          </a:xfrm>
          <a:prstGeom prst="rect">
            <a:avLst/>
          </a:prstGeom>
          <a:noFill/>
        </p:spPr>
        <p:txBody>
          <a:bodyPr wrap="square" rtlCol="0">
            <a:spAutoFit/>
          </a:bodyPr>
          <a:lstStyle/>
          <a:p>
            <a:endParaRPr lang="en-US" sz="2800" dirty="0"/>
          </a:p>
        </p:txBody>
      </p:sp>
      <p:pic>
        <p:nvPicPr>
          <p:cNvPr id="1029" name="Picture 5" descr="H:\IMAGES\ACCALogoSolidBlack.png"/>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1447800" y="152400"/>
            <a:ext cx="6682154" cy="43434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721402771"/>
      </p:ext>
    </p:extLst>
  </p:cSld>
  <p:clrMapOvr>
    <a:masterClrMapping/>
  </p:clrMapOvr>
  <mc:AlternateContent xmlns:mc="http://schemas.openxmlformats.org/markup-compatibility/2006" xmlns:p14="http://schemas.microsoft.com/office/powerpoint/2010/main">
    <mc:Choice Requires="p14">
      <p:transition spd="slow" p14:dur="2000" advTm="21453"/>
    </mc:Choice>
    <mc:Fallback xmlns="">
      <p:transition spd="slow" advTm="2145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Heating Load Comparison</a:t>
            </a:r>
            <a:br>
              <a:rPr lang="en-US" dirty="0"/>
            </a:br>
            <a:r>
              <a:rPr lang="en-US" sz="3600" i="1" dirty="0"/>
              <a:t>(Worksheet 3)</a:t>
            </a:r>
            <a:endParaRPr lang="en-US" sz="3600" dirty="0"/>
          </a:p>
        </p:txBody>
      </p:sp>
      <p:sp>
        <p:nvSpPr>
          <p:cNvPr id="3" name="Content Placeholder 2"/>
          <p:cNvSpPr>
            <a:spLocks noGrp="1"/>
          </p:cNvSpPr>
          <p:nvPr>
            <p:ph idx="1"/>
          </p:nvPr>
        </p:nvSpPr>
        <p:spPr>
          <a:xfrm>
            <a:off x="457200" y="1600200"/>
            <a:ext cx="8229600" cy="5105400"/>
          </a:xfrm>
        </p:spPr>
        <p:txBody>
          <a:bodyPr>
            <a:normAutofit/>
          </a:bodyPr>
          <a:lstStyle/>
          <a:p>
            <a:pPr marL="0" indent="0">
              <a:buNone/>
            </a:pPr>
            <a:r>
              <a:rPr lang="en-US" dirty="0">
                <a:solidFill>
                  <a:srgbClr val="FFFF00"/>
                </a:solidFill>
              </a:rPr>
              <a:t>The total winter loss was 34,384 Btuh before the window size was changed what is it after the change? </a:t>
            </a:r>
          </a:p>
          <a:p>
            <a:endParaRPr lang="en-US" dirty="0"/>
          </a:p>
        </p:txBody>
      </p:sp>
    </p:spTree>
    <p:custDataLst>
      <p:tags r:id="rId1"/>
    </p:custDataLst>
    <p:extLst>
      <p:ext uri="{BB962C8B-B14F-4D97-AF65-F5344CB8AC3E}">
        <p14:creationId xmlns:p14="http://schemas.microsoft.com/office/powerpoint/2010/main" val="970569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Heating Load Comparison</a:t>
            </a:r>
            <a:br>
              <a:rPr lang="en-US" dirty="0"/>
            </a:br>
            <a:r>
              <a:rPr lang="en-US" sz="3600" i="1" dirty="0"/>
              <a:t>(Worksheet 3)</a:t>
            </a:r>
            <a:endParaRPr lang="en-US" sz="3600" dirty="0"/>
          </a:p>
        </p:txBody>
      </p:sp>
      <p:sp>
        <p:nvSpPr>
          <p:cNvPr id="3" name="Content Placeholder 2"/>
          <p:cNvSpPr>
            <a:spLocks noGrp="1"/>
          </p:cNvSpPr>
          <p:nvPr>
            <p:ph idx="1"/>
          </p:nvPr>
        </p:nvSpPr>
        <p:spPr>
          <a:xfrm>
            <a:off x="457200" y="1600200"/>
            <a:ext cx="8229600" cy="5105400"/>
          </a:xfrm>
        </p:spPr>
        <p:txBody>
          <a:bodyPr>
            <a:normAutofit lnSpcReduction="10000"/>
          </a:bodyPr>
          <a:lstStyle/>
          <a:p>
            <a:pPr marL="0" indent="0">
              <a:buNone/>
            </a:pPr>
            <a:r>
              <a:rPr lang="en-US" dirty="0">
                <a:solidFill>
                  <a:srgbClr val="FFFF00"/>
                </a:solidFill>
              </a:rPr>
              <a:t>First, the total heat loss for the windows plus the wall for the original Table 2 values is 2,870 plus 380 or 2,870 + 380 = 3,250 Btuh.</a:t>
            </a:r>
          </a:p>
          <a:p>
            <a:pPr marL="0" indent="0">
              <a:buNone/>
            </a:pPr>
            <a:r>
              <a:rPr lang="en-US" dirty="0">
                <a:solidFill>
                  <a:srgbClr val="FFFF00"/>
                </a:solidFill>
              </a:rPr>
              <a:t>Second, the total heat loss for the new values is 3,588 plus 304 Btuh; 3,588 + 304 = 3,892 Btuh.</a:t>
            </a:r>
          </a:p>
          <a:p>
            <a:pPr marL="0" indent="0">
              <a:buNone/>
            </a:pPr>
            <a:r>
              <a:rPr lang="en-US" dirty="0">
                <a:solidFill>
                  <a:srgbClr val="FFFF00"/>
                </a:solidFill>
              </a:rPr>
              <a:t>Third, the change to the total of 34,384 would be 3,892 – 3,250 + 34,384 = 35,026 Btuh.</a:t>
            </a:r>
          </a:p>
          <a:p>
            <a:pPr marL="0" indent="0">
              <a:buNone/>
            </a:pPr>
            <a:r>
              <a:rPr lang="en-US" dirty="0">
                <a:solidFill>
                  <a:srgbClr val="FFFF00"/>
                </a:solidFill>
              </a:rPr>
              <a:t>For the heating, increasing the load by 642 Btuh (less than 2%) will not generally result in needing to increase heating equipment sizing.</a:t>
            </a:r>
          </a:p>
          <a:p>
            <a:endParaRPr lang="en-US" dirty="0"/>
          </a:p>
        </p:txBody>
      </p:sp>
    </p:spTree>
    <p:custDataLst>
      <p:tags r:id="rId1"/>
    </p:custDataLst>
    <p:extLst>
      <p:ext uri="{BB962C8B-B14F-4D97-AF65-F5344CB8AC3E}">
        <p14:creationId xmlns:p14="http://schemas.microsoft.com/office/powerpoint/2010/main" val="3009442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Cooling Load Comparison</a:t>
            </a:r>
            <a:br>
              <a:rPr lang="en-US" dirty="0"/>
            </a:br>
            <a:r>
              <a:rPr lang="en-US" sz="3600" i="1" dirty="0"/>
              <a:t>(Worksheet 3)</a:t>
            </a:r>
            <a:endParaRPr lang="en-US" sz="3600" dirty="0"/>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pPr marL="0" indent="0">
              <a:buNone/>
            </a:pPr>
            <a:r>
              <a:rPr lang="en-US" dirty="0">
                <a:solidFill>
                  <a:srgbClr val="FFFF00"/>
                </a:solidFill>
              </a:rPr>
              <a:t>The total summer heat gain was 71,666 Btuh before the window size was changed what is it after the change?</a:t>
            </a:r>
          </a:p>
          <a:p>
            <a:pPr marL="0" indent="0">
              <a:buNone/>
            </a:pPr>
            <a:endParaRPr lang="en-US" dirty="0">
              <a:solidFill>
                <a:srgbClr val="FFFF00"/>
              </a:solidFill>
            </a:endParaRPr>
          </a:p>
          <a:p>
            <a:pPr marL="0" indent="0">
              <a:buNone/>
            </a:pPr>
            <a:r>
              <a:rPr lang="en-US" dirty="0">
                <a:solidFill>
                  <a:srgbClr val="FFFF00"/>
                </a:solidFill>
              </a:rPr>
              <a:t>First, the total heat gain for the windows plus the wall for the original Table 2 values is 8,777 plus 263 or 8,777 + 263 = 9,040 Btuh</a:t>
            </a:r>
          </a:p>
          <a:p>
            <a:pPr marL="0" indent="0">
              <a:buNone/>
            </a:pPr>
            <a:r>
              <a:rPr lang="en-US" dirty="0">
                <a:solidFill>
                  <a:srgbClr val="FFFF00"/>
                </a:solidFill>
              </a:rPr>
              <a:t>Second, the heat gain for the new values is 10,972 plus 209.6 Btuh; 10,972 + 210 = 11,182 Btuh.</a:t>
            </a:r>
          </a:p>
          <a:p>
            <a:pPr marL="0" indent="0">
              <a:buNone/>
            </a:pPr>
            <a:r>
              <a:rPr lang="en-US" dirty="0">
                <a:solidFill>
                  <a:srgbClr val="FFFF00"/>
                </a:solidFill>
              </a:rPr>
              <a:t>Third, the change to the total of 71,666 would be 11,182 – 9040 + 71,666 = 73,808 Btuh</a:t>
            </a:r>
          </a:p>
          <a:p>
            <a:pPr marL="0" indent="0">
              <a:buNone/>
            </a:pPr>
            <a:r>
              <a:rPr lang="en-US" dirty="0">
                <a:solidFill>
                  <a:srgbClr val="FFFF00"/>
                </a:solidFill>
              </a:rPr>
              <a:t>For Cooling, increasing the load by 2,142 Btuh by 3% moves the total from 5.97 tons to 6.15 tons and most likely not change the equipment sizing requirement.</a:t>
            </a:r>
          </a:p>
          <a:p>
            <a:endParaRPr lang="en-US" dirty="0"/>
          </a:p>
        </p:txBody>
      </p:sp>
    </p:spTree>
    <p:custDataLst>
      <p:tags r:id="rId1"/>
    </p:custDataLst>
    <p:extLst>
      <p:ext uri="{BB962C8B-B14F-4D97-AF65-F5344CB8AC3E}">
        <p14:creationId xmlns:p14="http://schemas.microsoft.com/office/powerpoint/2010/main" val="2030569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Infiltration</a:t>
            </a:r>
            <a:br>
              <a:rPr lang="en-US" dirty="0"/>
            </a:br>
            <a:r>
              <a:rPr lang="en-US" sz="3600" i="1" dirty="0"/>
              <a:t>(Worksheet 3)</a:t>
            </a:r>
            <a:endParaRPr lang="en-US" sz="3600" dirty="0"/>
          </a:p>
        </p:txBody>
      </p:sp>
      <p:sp>
        <p:nvSpPr>
          <p:cNvPr id="3" name="Content Placeholder 2"/>
          <p:cNvSpPr>
            <a:spLocks noGrp="1"/>
          </p:cNvSpPr>
          <p:nvPr>
            <p:ph idx="1"/>
          </p:nvPr>
        </p:nvSpPr>
        <p:spPr>
          <a:xfrm>
            <a:off x="457200" y="1600200"/>
            <a:ext cx="8229600" cy="5105400"/>
          </a:xfrm>
        </p:spPr>
        <p:txBody>
          <a:bodyPr>
            <a:normAutofit/>
          </a:bodyPr>
          <a:lstStyle/>
          <a:p>
            <a:pPr marL="0" indent="0">
              <a:buNone/>
            </a:pPr>
            <a:r>
              <a:rPr lang="en-US" dirty="0">
                <a:solidFill>
                  <a:srgbClr val="FFFF00"/>
                </a:solidFill>
              </a:rPr>
              <a:t>For a building, the total summer heat gain due to infiltration is listed as 1,108 Btuh, and there is a total cooling load of 115,534 Btuh. The total winter heating load is listed as 111,764 Btuh with an infiltration load of 3,632 Btuh. Calculate what percentage of those values is due to the infiltration.</a:t>
            </a:r>
          </a:p>
        </p:txBody>
      </p:sp>
    </p:spTree>
    <p:custDataLst>
      <p:tags r:id="rId1"/>
    </p:custDataLst>
    <p:extLst>
      <p:ext uri="{BB962C8B-B14F-4D97-AF65-F5344CB8AC3E}">
        <p14:creationId xmlns:p14="http://schemas.microsoft.com/office/powerpoint/2010/main" val="2639941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Infiltration</a:t>
            </a:r>
            <a:br>
              <a:rPr lang="en-US" dirty="0"/>
            </a:br>
            <a:r>
              <a:rPr lang="en-US" sz="3600" i="1" dirty="0"/>
              <a:t>(Worksheet 3)</a:t>
            </a:r>
            <a:endParaRPr lang="en-US" sz="3600" dirty="0"/>
          </a:p>
        </p:txBody>
      </p:sp>
      <p:sp>
        <p:nvSpPr>
          <p:cNvPr id="3" name="Content Placeholder 2"/>
          <p:cNvSpPr>
            <a:spLocks noGrp="1"/>
          </p:cNvSpPr>
          <p:nvPr>
            <p:ph idx="1"/>
          </p:nvPr>
        </p:nvSpPr>
        <p:spPr>
          <a:xfrm>
            <a:off x="457200" y="1600200"/>
            <a:ext cx="8229600" cy="4267200"/>
          </a:xfrm>
        </p:spPr>
        <p:txBody>
          <a:bodyPr>
            <a:normAutofit/>
          </a:bodyPr>
          <a:lstStyle/>
          <a:p>
            <a:pPr marL="0" indent="0">
              <a:buNone/>
            </a:pPr>
            <a:r>
              <a:rPr lang="en-US" dirty="0">
                <a:solidFill>
                  <a:srgbClr val="FFFF00"/>
                </a:solidFill>
              </a:rPr>
              <a:t>First, for summer heat gains infiltration is 1,108 Btuh; 1,108 ÷ 115,534 ×100 = 0.959%</a:t>
            </a:r>
          </a:p>
          <a:p>
            <a:pPr marL="0" indent="0">
              <a:buNone/>
            </a:pPr>
            <a:endParaRPr lang="en-US" dirty="0">
              <a:solidFill>
                <a:srgbClr val="FFFF00"/>
              </a:solidFill>
            </a:endParaRPr>
          </a:p>
          <a:p>
            <a:pPr marL="0" indent="0">
              <a:buNone/>
            </a:pPr>
            <a:r>
              <a:rPr lang="en-US" dirty="0">
                <a:solidFill>
                  <a:srgbClr val="FFFF00"/>
                </a:solidFill>
              </a:rPr>
              <a:t>Second, for winter heat gains infiltration is 3,632 Btuh; 3,632 ÷ 111,764 ×100 = 3.25%</a:t>
            </a:r>
          </a:p>
        </p:txBody>
      </p:sp>
    </p:spTree>
    <p:custDataLst>
      <p:tags r:id="rId1"/>
    </p:custDataLst>
    <p:extLst>
      <p:ext uri="{BB962C8B-B14F-4D97-AF65-F5344CB8AC3E}">
        <p14:creationId xmlns:p14="http://schemas.microsoft.com/office/powerpoint/2010/main" val="703535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Cooling Load In Zone 1</a:t>
            </a:r>
            <a:br>
              <a:rPr lang="en-US" dirty="0"/>
            </a:br>
            <a:r>
              <a:rPr lang="en-US" sz="3600" i="1" dirty="0"/>
              <a:t>(Worksheet 3)</a:t>
            </a:r>
            <a:endParaRPr lang="en-US" sz="3600" dirty="0"/>
          </a:p>
        </p:txBody>
      </p:sp>
      <p:sp>
        <p:nvSpPr>
          <p:cNvPr id="9" name="Rectangle 8"/>
          <p:cNvSpPr/>
          <p:nvPr/>
        </p:nvSpPr>
        <p:spPr>
          <a:xfrm>
            <a:off x="5748337" y="5715000"/>
            <a:ext cx="1828800" cy="381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3"/>
          <a:stretch>
            <a:fillRect/>
          </a:stretch>
        </p:blipFill>
        <p:spPr>
          <a:xfrm>
            <a:off x="1752600" y="1446946"/>
            <a:ext cx="6019800" cy="5276850"/>
          </a:xfrm>
          <a:prstGeom prst="rect">
            <a:avLst/>
          </a:prstGeom>
        </p:spPr>
      </p:pic>
    </p:spTree>
    <p:custDataLst>
      <p:tags r:id="rId1"/>
    </p:custDataLst>
    <p:extLst>
      <p:ext uri="{BB962C8B-B14F-4D97-AF65-F5344CB8AC3E}">
        <p14:creationId xmlns:p14="http://schemas.microsoft.com/office/powerpoint/2010/main" val="1008721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Cooling Load In Zone 2</a:t>
            </a:r>
            <a:br>
              <a:rPr lang="en-US" dirty="0"/>
            </a:br>
            <a:r>
              <a:rPr lang="en-US" sz="3600" i="1" dirty="0"/>
              <a:t>(Worksheet 3)</a:t>
            </a:r>
            <a:endParaRPr lang="en-US" sz="3600" dirty="0"/>
          </a:p>
        </p:txBody>
      </p:sp>
      <p:pic>
        <p:nvPicPr>
          <p:cNvPr id="3" name="Picture 2"/>
          <p:cNvPicPr>
            <a:picLocks noChangeAspect="1"/>
          </p:cNvPicPr>
          <p:nvPr/>
        </p:nvPicPr>
        <p:blipFill>
          <a:blip r:embed="rId3"/>
          <a:stretch>
            <a:fillRect/>
          </a:stretch>
        </p:blipFill>
        <p:spPr>
          <a:xfrm>
            <a:off x="1518616" y="1600200"/>
            <a:ext cx="6019800" cy="4962525"/>
          </a:xfrm>
          <a:prstGeom prst="rect">
            <a:avLst/>
          </a:prstGeom>
        </p:spPr>
      </p:pic>
      <p:sp>
        <p:nvSpPr>
          <p:cNvPr id="8" name="Content Placeholder 2"/>
          <p:cNvSpPr txBox="1">
            <a:spLocks/>
          </p:cNvSpPr>
          <p:nvPr/>
        </p:nvSpPr>
        <p:spPr>
          <a:xfrm>
            <a:off x="874295" y="1828800"/>
            <a:ext cx="8229600" cy="2438400"/>
          </a:xfrm>
          <a:prstGeom prst="rect">
            <a:avLst/>
          </a:prstGeom>
          <a:solidFill>
            <a:schemeClr val="bg2"/>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a:solidFill>
                  <a:srgbClr val="FFFF00"/>
                </a:solidFill>
              </a:rPr>
              <a:t>Based on the summer heat gains estimate the cooling equipment’s size in tons needed to cool the restaurant area, the kitchen area, and the total tonnage for the restaurant. </a:t>
            </a:r>
          </a:p>
          <a:p>
            <a:pPr marL="0" indent="0">
              <a:buFont typeface="Arial" pitchFamily="34" charset="0"/>
              <a:buNone/>
            </a:pPr>
            <a:endParaRPr lang="en-US" dirty="0">
              <a:solidFill>
                <a:srgbClr val="FFFF00"/>
              </a:solidFill>
            </a:endParaRPr>
          </a:p>
        </p:txBody>
      </p:sp>
      <p:sp>
        <p:nvSpPr>
          <p:cNvPr id="9" name="Rectangle 8"/>
          <p:cNvSpPr/>
          <p:nvPr/>
        </p:nvSpPr>
        <p:spPr>
          <a:xfrm>
            <a:off x="5791200" y="5562600"/>
            <a:ext cx="1828800" cy="381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392894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Total Cooling Load In Tons</a:t>
            </a:r>
            <a:br>
              <a:rPr lang="en-US" dirty="0"/>
            </a:br>
            <a:r>
              <a:rPr lang="en-US" sz="3600" i="1" dirty="0"/>
              <a:t>(Worksheet 3)</a:t>
            </a:r>
            <a:endParaRPr lang="en-US" sz="3600" dirty="0"/>
          </a:p>
        </p:txBody>
      </p:sp>
      <p:sp>
        <p:nvSpPr>
          <p:cNvPr id="3" name="Content Placeholder 2"/>
          <p:cNvSpPr>
            <a:spLocks noGrp="1"/>
          </p:cNvSpPr>
          <p:nvPr>
            <p:ph idx="1"/>
          </p:nvPr>
        </p:nvSpPr>
        <p:spPr>
          <a:xfrm>
            <a:off x="457200" y="1600200"/>
            <a:ext cx="8229600" cy="4267200"/>
          </a:xfrm>
        </p:spPr>
        <p:txBody>
          <a:bodyPr>
            <a:normAutofit/>
          </a:bodyPr>
          <a:lstStyle/>
          <a:p>
            <a:pPr marL="0" indent="0">
              <a:buNone/>
            </a:pPr>
            <a:r>
              <a:rPr lang="en-US" dirty="0">
                <a:solidFill>
                  <a:srgbClr val="FFFF00"/>
                </a:solidFill>
              </a:rPr>
              <a:t>First, for summer heat gains in the seating area from Table 2: 71,666 ÷ 12,000 = 5.972 Tons</a:t>
            </a:r>
          </a:p>
          <a:p>
            <a:pPr marL="0" indent="0">
              <a:buNone/>
            </a:pPr>
            <a:r>
              <a:rPr lang="en-US" dirty="0">
                <a:solidFill>
                  <a:srgbClr val="FFFF00"/>
                </a:solidFill>
              </a:rPr>
              <a:t>Second, for summer heat gains in the cooking area from Table 3: 115,534 ÷ 12,000 = 9.628 Tons</a:t>
            </a:r>
          </a:p>
          <a:p>
            <a:pPr marL="0" indent="0">
              <a:buNone/>
            </a:pPr>
            <a:r>
              <a:rPr lang="en-US" dirty="0">
                <a:solidFill>
                  <a:srgbClr val="FFFF00"/>
                </a:solidFill>
              </a:rPr>
              <a:t>Third, for the total tonnage 9.628 + 5.972 = 15.6 Tons</a:t>
            </a:r>
          </a:p>
          <a:p>
            <a:pPr marL="0" indent="0">
              <a:buNone/>
            </a:pPr>
            <a:endParaRPr lang="en-US" dirty="0">
              <a:solidFill>
                <a:srgbClr val="FFFF00"/>
              </a:solidFill>
            </a:endParaRPr>
          </a:p>
        </p:txBody>
      </p:sp>
    </p:spTree>
    <p:custDataLst>
      <p:tags r:id="rId1"/>
    </p:custDataLst>
    <p:extLst>
      <p:ext uri="{BB962C8B-B14F-4D97-AF65-F5344CB8AC3E}">
        <p14:creationId xmlns:p14="http://schemas.microsoft.com/office/powerpoint/2010/main" val="2703262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Sensible and Latent Heat</a:t>
            </a:r>
            <a:br>
              <a:rPr lang="en-US" dirty="0"/>
            </a:br>
            <a:r>
              <a:rPr lang="en-US" sz="3600" i="1" dirty="0"/>
              <a:t>(Worksheet 3)</a:t>
            </a:r>
            <a:endParaRPr lang="en-US" sz="3600" dirty="0"/>
          </a:p>
        </p:txBody>
      </p:sp>
      <p:sp>
        <p:nvSpPr>
          <p:cNvPr id="3" name="Content Placeholder 2"/>
          <p:cNvSpPr>
            <a:spLocks noGrp="1"/>
          </p:cNvSpPr>
          <p:nvPr>
            <p:ph idx="1"/>
          </p:nvPr>
        </p:nvSpPr>
        <p:spPr>
          <a:xfrm>
            <a:off x="457200" y="1600200"/>
            <a:ext cx="8229600" cy="4267200"/>
          </a:xfrm>
        </p:spPr>
        <p:txBody>
          <a:bodyPr>
            <a:normAutofit/>
          </a:bodyPr>
          <a:lstStyle/>
          <a:p>
            <a:pPr marL="0" indent="0">
              <a:buNone/>
            </a:pPr>
            <a:r>
              <a:rPr lang="en-US" dirty="0">
                <a:solidFill>
                  <a:srgbClr val="FFFF00"/>
                </a:solidFill>
              </a:rPr>
              <a:t>A cooling load calculation on Manual N states that the sensible heat is 75,000 Btuh and the latent heat is listed as 25,000 Btuh.  What is the total cooling load?</a:t>
            </a:r>
          </a:p>
          <a:p>
            <a:pPr marL="0" indent="0">
              <a:buNone/>
            </a:pPr>
            <a:endParaRPr lang="en-US" dirty="0">
              <a:solidFill>
                <a:srgbClr val="FFFF00"/>
              </a:solidFill>
            </a:endParaRPr>
          </a:p>
        </p:txBody>
      </p:sp>
    </p:spTree>
    <p:custDataLst>
      <p:tags r:id="rId1"/>
    </p:custDataLst>
    <p:extLst>
      <p:ext uri="{BB962C8B-B14F-4D97-AF65-F5344CB8AC3E}">
        <p14:creationId xmlns:p14="http://schemas.microsoft.com/office/powerpoint/2010/main" val="1129854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Total Cooling Load Calculation</a:t>
            </a:r>
            <a:br>
              <a:rPr lang="en-US" dirty="0"/>
            </a:br>
            <a:r>
              <a:rPr lang="en-US" sz="3600" i="1" dirty="0"/>
              <a:t>(Worksheet 3)</a:t>
            </a:r>
            <a:endParaRPr lang="en-US" sz="3600" dirty="0"/>
          </a:p>
        </p:txBody>
      </p:sp>
      <p:sp>
        <p:nvSpPr>
          <p:cNvPr id="3" name="Content Placeholder 2"/>
          <p:cNvSpPr>
            <a:spLocks noGrp="1"/>
          </p:cNvSpPr>
          <p:nvPr>
            <p:ph idx="1"/>
          </p:nvPr>
        </p:nvSpPr>
        <p:spPr>
          <a:xfrm>
            <a:off x="457200" y="1600200"/>
            <a:ext cx="8229600" cy="4267200"/>
          </a:xfrm>
        </p:spPr>
        <p:txBody>
          <a:bodyPr>
            <a:normAutofit/>
          </a:bodyPr>
          <a:lstStyle/>
          <a:p>
            <a:pPr marL="0" indent="0">
              <a:buNone/>
            </a:pPr>
            <a:endParaRPr lang="en-US" dirty="0"/>
          </a:p>
          <a:p>
            <a:pPr marL="0" indent="0">
              <a:buNone/>
            </a:pPr>
            <a:r>
              <a:rPr lang="en-US" dirty="0">
                <a:solidFill>
                  <a:srgbClr val="FFFF00"/>
                </a:solidFill>
              </a:rPr>
              <a:t>Sensible Heat + Latent Heat = Total Cooling Load</a:t>
            </a:r>
          </a:p>
          <a:p>
            <a:pPr marL="0" indent="0">
              <a:buNone/>
            </a:pPr>
            <a:r>
              <a:rPr lang="en-US" dirty="0">
                <a:solidFill>
                  <a:srgbClr val="FFFF00"/>
                </a:solidFill>
              </a:rPr>
              <a:t>25,000 + 75,000 = 100,000 Btuh</a:t>
            </a:r>
          </a:p>
          <a:p>
            <a:pPr marL="0" indent="0">
              <a:buNone/>
            </a:pPr>
            <a:endParaRPr lang="en-US" dirty="0">
              <a:solidFill>
                <a:srgbClr val="FFFF00"/>
              </a:solidFill>
            </a:endParaRPr>
          </a:p>
        </p:txBody>
      </p:sp>
    </p:spTree>
    <p:custDataLst>
      <p:tags r:id="rId1"/>
    </p:custDataLst>
    <p:extLst>
      <p:ext uri="{BB962C8B-B14F-4D97-AF65-F5344CB8AC3E}">
        <p14:creationId xmlns:p14="http://schemas.microsoft.com/office/powerpoint/2010/main" val="2994094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Heat Transfer Multiplier (HTM)</a:t>
            </a: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914400" y="1417638"/>
            <a:ext cx="7010400" cy="5440362"/>
          </a:xfrm>
          <a:prstGeom prst="rect">
            <a:avLst/>
          </a:prstGeom>
          <a:noFill/>
          <a:ln>
            <a:noFill/>
          </a:ln>
        </p:spPr>
      </p:pic>
    </p:spTree>
    <p:custDataLst>
      <p:tags r:id="rId1"/>
    </p:custDataLst>
    <p:extLst>
      <p:ext uri="{BB962C8B-B14F-4D97-AF65-F5344CB8AC3E}">
        <p14:creationId xmlns:p14="http://schemas.microsoft.com/office/powerpoint/2010/main" val="2184541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Field Notes</a:t>
            </a:r>
          </a:p>
        </p:txBody>
      </p:sp>
      <p:sp>
        <p:nvSpPr>
          <p:cNvPr id="3" name="Content Placeholder 2"/>
          <p:cNvSpPr>
            <a:spLocks noGrp="1"/>
          </p:cNvSpPr>
          <p:nvPr>
            <p:ph idx="1"/>
          </p:nvPr>
        </p:nvSpPr>
        <p:spPr>
          <a:xfrm>
            <a:off x="228600" y="1600200"/>
            <a:ext cx="8763000" cy="4953000"/>
          </a:xfrm>
        </p:spPr>
        <p:txBody>
          <a:bodyPr>
            <a:normAutofit lnSpcReduction="10000"/>
          </a:bodyPr>
          <a:lstStyle/>
          <a:p>
            <a:pPr marL="0" indent="0">
              <a:buNone/>
            </a:pPr>
            <a:r>
              <a:rPr lang="en-US" dirty="0">
                <a:solidFill>
                  <a:srgbClr val="FFFF00"/>
                </a:solidFill>
              </a:rPr>
              <a:t>One would be surprised by how often a builder changes a wall or roofing material, without giving a thought to the HVAC design implications.  </a:t>
            </a:r>
          </a:p>
          <a:p>
            <a:pPr marL="0" indent="0">
              <a:buNone/>
            </a:pPr>
            <a:r>
              <a:rPr lang="en-US" dirty="0">
                <a:solidFill>
                  <a:srgbClr val="FFFF00"/>
                </a:solidFill>
              </a:rPr>
              <a:t>Technicians who understand building materials and how they are put together as assemblies can often spot problems with changes made to the original design plans.  Thus, those who only focus on the mechanical and electrical sections may miss a big design change during construction that wrecks their load calculations.  </a:t>
            </a:r>
          </a:p>
          <a:p>
            <a:endParaRPr lang="en-US" dirty="0"/>
          </a:p>
        </p:txBody>
      </p:sp>
    </p:spTree>
    <p:custDataLst>
      <p:tags r:id="rId1"/>
    </p:custDataLst>
    <p:extLst>
      <p:ext uri="{BB962C8B-B14F-4D97-AF65-F5344CB8AC3E}">
        <p14:creationId xmlns:p14="http://schemas.microsoft.com/office/powerpoint/2010/main" val="1899643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HTM</a:t>
            </a:r>
          </a:p>
        </p:txBody>
      </p:sp>
      <p:sp>
        <p:nvSpPr>
          <p:cNvPr id="3" name="Content Placeholder 2"/>
          <p:cNvSpPr>
            <a:spLocks noGrp="1"/>
          </p:cNvSpPr>
          <p:nvPr>
            <p:ph idx="1"/>
          </p:nvPr>
        </p:nvSpPr>
        <p:spPr>
          <a:xfrm>
            <a:off x="495300" y="1417638"/>
            <a:ext cx="8153400" cy="5211762"/>
          </a:xfrm>
        </p:spPr>
        <p:txBody>
          <a:bodyPr>
            <a:normAutofit/>
          </a:bodyPr>
          <a:lstStyle/>
          <a:p>
            <a:pPr marL="0" indent="0" algn="just">
              <a:buNone/>
            </a:pPr>
            <a:r>
              <a:rPr lang="en-US" dirty="0">
                <a:solidFill>
                  <a:srgbClr val="FFFF00"/>
                </a:solidFill>
              </a:rPr>
              <a:t>In a </a:t>
            </a:r>
            <a:r>
              <a:rPr lang="en-US" i="1" dirty="0">
                <a:solidFill>
                  <a:srgbClr val="FFFF00"/>
                </a:solidFill>
              </a:rPr>
              <a:t>Manual N </a:t>
            </a:r>
            <a:r>
              <a:rPr lang="en-US" dirty="0">
                <a:solidFill>
                  <a:srgbClr val="FFFF00"/>
                </a:solidFill>
              </a:rPr>
              <a:t>load calculation, the amount of heat that transfers depends on the Heat Transfer Multiplier (HTM) and the area of the building component (Load = HTM × area). </a:t>
            </a:r>
          </a:p>
          <a:p>
            <a:pPr marL="0" indent="0" algn="just">
              <a:buNone/>
            </a:pPr>
            <a:endParaRPr lang="en-US" dirty="0">
              <a:solidFill>
                <a:srgbClr val="FFFF00"/>
              </a:solidFill>
            </a:endParaRPr>
          </a:p>
          <a:p>
            <a:pPr marL="0" indent="0" algn="just">
              <a:buNone/>
            </a:pPr>
            <a:r>
              <a:rPr lang="en-US" dirty="0">
                <a:solidFill>
                  <a:srgbClr val="FFFF00"/>
                </a:solidFill>
              </a:rPr>
              <a:t>The HTM is determined by the building component’s heat transfer traits and the temperature difference on each side of the building component (windows, walls, ceilings, etc.). </a:t>
            </a:r>
          </a:p>
        </p:txBody>
      </p:sp>
    </p:spTree>
    <p:custDataLst>
      <p:tags r:id="rId1"/>
    </p:custDataLst>
    <p:extLst>
      <p:ext uri="{BB962C8B-B14F-4D97-AF65-F5344CB8AC3E}">
        <p14:creationId xmlns:p14="http://schemas.microsoft.com/office/powerpoint/2010/main" val="3523905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HTM Sample Calculation</a:t>
            </a:r>
          </a:p>
        </p:txBody>
      </p:sp>
      <p:sp>
        <p:nvSpPr>
          <p:cNvPr id="3" name="Content Placeholder 2"/>
          <p:cNvSpPr>
            <a:spLocks noGrp="1"/>
          </p:cNvSpPr>
          <p:nvPr>
            <p:ph idx="1"/>
          </p:nvPr>
        </p:nvSpPr>
        <p:spPr>
          <a:xfrm>
            <a:off x="228600" y="1417638"/>
            <a:ext cx="8686800" cy="4525963"/>
          </a:xfrm>
        </p:spPr>
        <p:txBody>
          <a:bodyPr>
            <a:normAutofit fontScale="92500" lnSpcReduction="10000"/>
          </a:bodyPr>
          <a:lstStyle/>
          <a:p>
            <a:pPr marL="0" lvl="0" indent="0">
              <a:buNone/>
            </a:pPr>
            <a:r>
              <a:rPr lang="en-US" dirty="0">
                <a:solidFill>
                  <a:srgbClr val="FFFF00"/>
                </a:solidFill>
              </a:rPr>
              <a:t>HTM can be used to simply multiply the size of the building component assembly to find the Btu required for the load.  For example, an exterior wall assembly may be made up of; sheet rock, insulation, vapor retarder, metal framing material, and exterior siding materials may have a HTM of 1.9 for heating and 1.31 for cooling.  For a wall of 200 ft</a:t>
            </a:r>
            <a:r>
              <a:rPr lang="en-US" baseline="30000" dirty="0">
                <a:solidFill>
                  <a:srgbClr val="FFFF00"/>
                </a:solidFill>
              </a:rPr>
              <a:t>2</a:t>
            </a:r>
            <a:r>
              <a:rPr lang="en-US" dirty="0">
                <a:solidFill>
                  <a:srgbClr val="FFFF00"/>
                </a:solidFill>
              </a:rPr>
              <a:t> the related loads for the wall in Btu would be:</a:t>
            </a:r>
            <a:r>
              <a:rPr lang="en-US" dirty="0"/>
              <a:t> </a:t>
            </a:r>
          </a:p>
          <a:p>
            <a:pPr lvl="0"/>
            <a:r>
              <a:rPr lang="en-US" dirty="0">
                <a:solidFill>
                  <a:srgbClr val="FFFF00"/>
                </a:solidFill>
              </a:rPr>
              <a:t>Heating 200 × 1.9 = 380 Btu</a:t>
            </a:r>
          </a:p>
          <a:p>
            <a:pPr lvl="0"/>
            <a:r>
              <a:rPr lang="en-US" dirty="0">
                <a:solidFill>
                  <a:srgbClr val="FFFF00"/>
                </a:solidFill>
              </a:rPr>
              <a:t>Cooling 200 × 1.31 = 262 Btu</a:t>
            </a:r>
          </a:p>
          <a:p>
            <a:pPr marL="0" indent="0" algn="just">
              <a:buNone/>
            </a:pPr>
            <a:endParaRPr lang="en-US" dirty="0">
              <a:solidFill>
                <a:srgbClr val="FFFF00"/>
              </a:solidFill>
            </a:endParaRPr>
          </a:p>
          <a:p>
            <a:endParaRPr lang="en-US" dirty="0"/>
          </a:p>
        </p:txBody>
      </p:sp>
    </p:spTree>
    <p:custDataLst>
      <p:tags r:id="rId1"/>
    </p:custDataLst>
    <p:extLst>
      <p:ext uri="{BB962C8B-B14F-4D97-AF65-F5344CB8AC3E}">
        <p14:creationId xmlns:p14="http://schemas.microsoft.com/office/powerpoint/2010/main" val="1377015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Does The HTM Come From?</a:t>
            </a:r>
          </a:p>
        </p:txBody>
      </p:sp>
      <p:sp>
        <p:nvSpPr>
          <p:cNvPr id="3" name="Content Placeholder 2"/>
          <p:cNvSpPr>
            <a:spLocks noGrp="1"/>
          </p:cNvSpPr>
          <p:nvPr>
            <p:ph idx="1"/>
          </p:nvPr>
        </p:nvSpPr>
        <p:spPr>
          <a:xfrm>
            <a:off x="228600" y="1600200"/>
            <a:ext cx="8686800" cy="4525963"/>
          </a:xfrm>
        </p:spPr>
        <p:txBody>
          <a:bodyPr/>
          <a:lstStyle/>
          <a:p>
            <a:pPr marL="0" indent="0">
              <a:buNone/>
            </a:pPr>
            <a:r>
              <a:rPr lang="en-US" dirty="0">
                <a:solidFill>
                  <a:srgbClr val="FFFF00"/>
                </a:solidFill>
              </a:rPr>
              <a:t>HTM is calculated for heating and cooling loads by multiplying the design temperature difference by the U-Factor (the inside design temperature and the outside design temperature see Table 1 in </a:t>
            </a:r>
            <a:r>
              <a:rPr lang="en-US" i="1" dirty="0">
                <a:solidFill>
                  <a:srgbClr val="FFFF00"/>
                </a:solidFill>
              </a:rPr>
              <a:t>Manual N</a:t>
            </a:r>
            <a:r>
              <a:rPr lang="en-US" dirty="0">
                <a:solidFill>
                  <a:srgbClr val="FFFF00"/>
                </a:solidFill>
              </a:rPr>
              <a:t>).</a:t>
            </a:r>
          </a:p>
          <a:p>
            <a:pPr marL="0" indent="0">
              <a:buNone/>
            </a:pPr>
            <a:endParaRPr lang="en-US" dirty="0">
              <a:solidFill>
                <a:srgbClr val="FFFF00"/>
              </a:solidFill>
            </a:endParaRPr>
          </a:p>
        </p:txBody>
      </p:sp>
    </p:spTree>
    <p:custDataLst>
      <p:tags r:id="rId1"/>
    </p:custDataLst>
    <p:extLst>
      <p:ext uri="{BB962C8B-B14F-4D97-AF65-F5344CB8AC3E}">
        <p14:creationId xmlns:p14="http://schemas.microsoft.com/office/powerpoint/2010/main" val="535741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Deriving The HTM</a:t>
            </a:r>
          </a:p>
        </p:txBody>
      </p:sp>
      <p:sp>
        <p:nvSpPr>
          <p:cNvPr id="3" name="Content Placeholder 2"/>
          <p:cNvSpPr>
            <a:spLocks noGrp="1"/>
          </p:cNvSpPr>
          <p:nvPr>
            <p:ph idx="1"/>
          </p:nvPr>
        </p:nvSpPr>
        <p:spPr>
          <a:xfrm>
            <a:off x="228600" y="1600200"/>
            <a:ext cx="8686800" cy="5257800"/>
          </a:xfrm>
        </p:spPr>
        <p:txBody>
          <a:bodyPr>
            <a:normAutofit lnSpcReduction="10000"/>
          </a:bodyPr>
          <a:lstStyle/>
          <a:p>
            <a:pPr marL="0" indent="0">
              <a:buNone/>
            </a:pPr>
            <a:r>
              <a:rPr lang="en-US" dirty="0">
                <a:solidFill>
                  <a:srgbClr val="FFFF00"/>
                </a:solidFill>
              </a:rPr>
              <a:t>Example: From Table 4 in </a:t>
            </a:r>
            <a:r>
              <a:rPr lang="en-US" i="1" dirty="0">
                <a:solidFill>
                  <a:srgbClr val="FFFF00"/>
                </a:solidFill>
              </a:rPr>
              <a:t>Manual N </a:t>
            </a:r>
            <a:r>
              <a:rPr lang="en-US" dirty="0">
                <a:solidFill>
                  <a:srgbClr val="FFFF00"/>
                </a:solidFill>
              </a:rPr>
              <a:t>let’s use a 13 CB-0fc Block, Framing w/R/13 cavity, drywall has a U-Value in a wall with a filed core and wood studs of 0.089. </a:t>
            </a:r>
          </a:p>
          <a:p>
            <a:pPr marL="0" indent="0">
              <a:buNone/>
            </a:pPr>
            <a:r>
              <a:rPr lang="en-US" dirty="0">
                <a:solidFill>
                  <a:srgbClr val="FFFF00"/>
                </a:solidFill>
              </a:rPr>
              <a:t>The design heating TD for heating in the Long Beach location is 26</a:t>
            </a:r>
            <a:r>
              <a:rPr lang="en-US" baseline="30000" dirty="0">
                <a:solidFill>
                  <a:srgbClr val="FFFF00"/>
                </a:solidFill>
              </a:rPr>
              <a:t>O</a:t>
            </a:r>
            <a:r>
              <a:rPr lang="en-US" dirty="0">
                <a:solidFill>
                  <a:srgbClr val="FFFF00"/>
                </a:solidFill>
              </a:rPr>
              <a:t>F (70</a:t>
            </a:r>
            <a:r>
              <a:rPr lang="en-US" baseline="30000" dirty="0">
                <a:solidFill>
                  <a:srgbClr val="FFFF00"/>
                </a:solidFill>
              </a:rPr>
              <a:t>O</a:t>
            </a:r>
            <a:r>
              <a:rPr lang="en-US" dirty="0">
                <a:solidFill>
                  <a:srgbClr val="FFFF00"/>
                </a:solidFill>
              </a:rPr>
              <a:t> - 44</a:t>
            </a:r>
            <a:r>
              <a:rPr lang="en-US" baseline="30000" dirty="0">
                <a:solidFill>
                  <a:srgbClr val="FFFF00"/>
                </a:solidFill>
              </a:rPr>
              <a:t>O </a:t>
            </a:r>
            <a:r>
              <a:rPr lang="en-US" dirty="0">
                <a:solidFill>
                  <a:srgbClr val="FFFF00"/>
                </a:solidFill>
              </a:rPr>
              <a:t>= 26).</a:t>
            </a:r>
          </a:p>
          <a:p>
            <a:pPr marL="0" indent="0">
              <a:buNone/>
            </a:pPr>
            <a:r>
              <a:rPr lang="en-US" dirty="0">
                <a:solidFill>
                  <a:srgbClr val="FFFF00"/>
                </a:solidFill>
              </a:rPr>
              <a:t>Thus, the heating HTM = 26 × 0.089 = 2.314</a:t>
            </a:r>
          </a:p>
          <a:p>
            <a:pPr marL="0" indent="0">
              <a:buNone/>
            </a:pPr>
            <a:endParaRPr lang="en-US" dirty="0">
              <a:solidFill>
                <a:srgbClr val="FFFF00"/>
              </a:solidFill>
            </a:endParaRPr>
          </a:p>
          <a:p>
            <a:pPr marL="0" indent="0">
              <a:buNone/>
            </a:pPr>
            <a:r>
              <a:rPr lang="en-US" dirty="0">
                <a:solidFill>
                  <a:srgbClr val="FFFF00"/>
                </a:solidFill>
              </a:rPr>
              <a:t>The cooling design TD is 13</a:t>
            </a:r>
            <a:r>
              <a:rPr lang="en-US" baseline="30000" dirty="0">
                <a:solidFill>
                  <a:srgbClr val="FFFF00"/>
                </a:solidFill>
              </a:rPr>
              <a:t>O</a:t>
            </a:r>
            <a:r>
              <a:rPr lang="en-US" dirty="0">
                <a:solidFill>
                  <a:srgbClr val="FFFF00"/>
                </a:solidFill>
              </a:rPr>
              <a:t>F  (88</a:t>
            </a:r>
            <a:r>
              <a:rPr lang="en-US" baseline="30000" dirty="0">
                <a:solidFill>
                  <a:srgbClr val="FFFF00"/>
                </a:solidFill>
              </a:rPr>
              <a:t>O </a:t>
            </a:r>
            <a:r>
              <a:rPr lang="en-US" dirty="0">
                <a:solidFill>
                  <a:srgbClr val="FFFF00"/>
                </a:solidFill>
              </a:rPr>
              <a:t>- 75</a:t>
            </a:r>
            <a:r>
              <a:rPr lang="en-US" baseline="30000" dirty="0">
                <a:solidFill>
                  <a:srgbClr val="FFFF00"/>
                </a:solidFill>
              </a:rPr>
              <a:t>O</a:t>
            </a:r>
            <a:r>
              <a:rPr lang="en-US" dirty="0">
                <a:solidFill>
                  <a:srgbClr val="FFFF00"/>
                </a:solidFill>
              </a:rPr>
              <a:t>).</a:t>
            </a:r>
          </a:p>
          <a:p>
            <a:pPr marL="0" indent="0">
              <a:buNone/>
            </a:pPr>
            <a:r>
              <a:rPr lang="en-US" dirty="0">
                <a:solidFill>
                  <a:srgbClr val="FFFF00"/>
                </a:solidFill>
              </a:rPr>
              <a:t>Thus the HTM would be 13 × 0.089 = 1.157</a:t>
            </a:r>
          </a:p>
          <a:p>
            <a:pPr marL="0" indent="0">
              <a:buNone/>
            </a:pPr>
            <a:endParaRPr lang="en-US" dirty="0">
              <a:solidFill>
                <a:srgbClr val="FFFF00"/>
              </a:solidFill>
            </a:endParaRPr>
          </a:p>
        </p:txBody>
      </p:sp>
    </p:spTree>
    <p:custDataLst>
      <p:tags r:id="rId1"/>
    </p:custDataLst>
    <p:extLst>
      <p:ext uri="{BB962C8B-B14F-4D97-AF65-F5344CB8AC3E}">
        <p14:creationId xmlns:p14="http://schemas.microsoft.com/office/powerpoint/2010/main" val="1037924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HTM Design Change Question</a:t>
            </a:r>
            <a:br>
              <a:rPr lang="en-US" dirty="0"/>
            </a:br>
            <a:r>
              <a:rPr lang="en-US" sz="3600" i="1" dirty="0"/>
              <a:t>(Worksheet 3)</a:t>
            </a:r>
          </a:p>
        </p:txBody>
      </p:sp>
      <p:sp>
        <p:nvSpPr>
          <p:cNvPr id="3" name="Content Placeholder 2"/>
          <p:cNvSpPr>
            <a:spLocks noGrp="1"/>
          </p:cNvSpPr>
          <p:nvPr>
            <p:ph idx="1"/>
          </p:nvPr>
        </p:nvSpPr>
        <p:spPr/>
        <p:txBody>
          <a:bodyPr/>
          <a:lstStyle/>
          <a:p>
            <a:pPr marL="0" indent="0">
              <a:buNone/>
            </a:pPr>
            <a:r>
              <a:rPr lang="en-US" dirty="0">
                <a:solidFill>
                  <a:srgbClr val="FFFF00"/>
                </a:solidFill>
              </a:rPr>
              <a:t>Table 2 in Chapter 1 of Maria’s Restaurant shows the heat transfer multiplier for windows for heating as 17.94 and for cooling as 54.86.  If the window size was changed to 200 square feet would the winter heat loss and the summer heat gain be changed enough to need a larger HVAC system?</a:t>
            </a:r>
          </a:p>
          <a:p>
            <a:endParaRPr lang="en-US" dirty="0"/>
          </a:p>
        </p:txBody>
      </p:sp>
    </p:spTree>
    <p:custDataLst>
      <p:tags r:id="rId1"/>
    </p:custDataLst>
    <p:extLst>
      <p:ext uri="{BB962C8B-B14F-4D97-AF65-F5344CB8AC3E}">
        <p14:creationId xmlns:p14="http://schemas.microsoft.com/office/powerpoint/2010/main" val="3814718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HTM Heat Loss Calculations</a:t>
            </a:r>
            <a:br>
              <a:rPr lang="en-US" dirty="0"/>
            </a:br>
            <a:r>
              <a:rPr lang="en-US" sz="3600" i="1" dirty="0"/>
              <a:t>(Worksheet 3)</a:t>
            </a:r>
            <a:endParaRPr lang="en-US" sz="3600"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solidFill>
                  <a:srgbClr val="FFFF00"/>
                </a:solidFill>
              </a:rPr>
              <a:t>The winter window heat loss would become 200 × 17.94 = 3,588 Btuh.</a:t>
            </a:r>
          </a:p>
          <a:p>
            <a:endParaRPr lang="en-US" dirty="0">
              <a:solidFill>
                <a:srgbClr val="FFFF00"/>
              </a:solidFill>
            </a:endParaRPr>
          </a:p>
          <a:p>
            <a:pPr marL="0" indent="0">
              <a:buNone/>
            </a:pPr>
            <a:r>
              <a:rPr lang="en-US" dirty="0">
                <a:solidFill>
                  <a:srgbClr val="FFFF00"/>
                </a:solidFill>
              </a:rPr>
              <a:t>Since the window size was increased by 40 square ft. the outside wall area was decreased from 200 to 160 ft</a:t>
            </a:r>
            <a:r>
              <a:rPr lang="en-US" baseline="30000" dirty="0">
                <a:solidFill>
                  <a:srgbClr val="FFFF00"/>
                </a:solidFill>
              </a:rPr>
              <a:t>2</a:t>
            </a:r>
            <a:r>
              <a:rPr lang="en-US" dirty="0">
                <a:solidFill>
                  <a:srgbClr val="FFFF00"/>
                </a:solidFill>
              </a:rPr>
              <a:t>.  Again using the Table 2 values for the walls calculate new values for the winter heat loss and the summer heat gain.</a:t>
            </a:r>
          </a:p>
          <a:p>
            <a:pPr marL="0" indent="0">
              <a:buNone/>
            </a:pPr>
            <a:r>
              <a:rPr lang="en-US" dirty="0">
                <a:solidFill>
                  <a:srgbClr val="FFFF00"/>
                </a:solidFill>
              </a:rPr>
              <a:t> </a:t>
            </a:r>
          </a:p>
          <a:p>
            <a:pPr marL="0" indent="0">
              <a:buNone/>
            </a:pPr>
            <a:r>
              <a:rPr lang="en-US" dirty="0">
                <a:solidFill>
                  <a:srgbClr val="FFFF00"/>
                </a:solidFill>
              </a:rPr>
              <a:t>The winter wall heat loss would be 160 × 1.90 = 304 Btuh.</a:t>
            </a:r>
          </a:p>
          <a:p>
            <a:endParaRPr lang="en-US" dirty="0"/>
          </a:p>
        </p:txBody>
      </p:sp>
    </p:spTree>
    <p:custDataLst>
      <p:tags r:id="rId1"/>
    </p:custDataLst>
    <p:extLst>
      <p:ext uri="{BB962C8B-B14F-4D97-AF65-F5344CB8AC3E}">
        <p14:creationId xmlns:p14="http://schemas.microsoft.com/office/powerpoint/2010/main" val="3512819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HTM Heat Gain Calculations</a:t>
            </a:r>
            <a:br>
              <a:rPr lang="en-US" dirty="0"/>
            </a:br>
            <a:r>
              <a:rPr lang="en-US" sz="3600" i="1" dirty="0"/>
              <a:t>(Worksheet 3)</a:t>
            </a:r>
            <a:endParaRPr lang="en-US" sz="3600"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marL="0" indent="0">
              <a:buNone/>
            </a:pPr>
            <a:r>
              <a:rPr lang="en-US" dirty="0">
                <a:solidFill>
                  <a:srgbClr val="FFFF00"/>
                </a:solidFill>
              </a:rPr>
              <a:t>The summer window heat gain would become 200 × 54.86 = 10,972 Btuh.</a:t>
            </a:r>
          </a:p>
          <a:p>
            <a:endParaRPr lang="en-US" dirty="0">
              <a:solidFill>
                <a:srgbClr val="FFFF00"/>
              </a:solidFill>
            </a:endParaRPr>
          </a:p>
          <a:p>
            <a:pPr marL="0" indent="0">
              <a:buNone/>
            </a:pPr>
            <a:r>
              <a:rPr lang="en-US" dirty="0">
                <a:solidFill>
                  <a:srgbClr val="FFFF00"/>
                </a:solidFill>
              </a:rPr>
              <a:t>Since the window size was increased by 40 square ft. the outside wall area was decreased from 200 to 160 ft</a:t>
            </a:r>
            <a:r>
              <a:rPr lang="en-US" baseline="30000" dirty="0">
                <a:solidFill>
                  <a:srgbClr val="FFFF00"/>
                </a:solidFill>
              </a:rPr>
              <a:t>2</a:t>
            </a:r>
            <a:r>
              <a:rPr lang="en-US" dirty="0">
                <a:solidFill>
                  <a:srgbClr val="FFFF00"/>
                </a:solidFill>
              </a:rPr>
              <a:t>.  Again using the Table 2 values for the walls calculate new values for the winter heat loss and the summer heat gain.</a:t>
            </a:r>
          </a:p>
          <a:p>
            <a:pPr marL="0" indent="0">
              <a:buNone/>
            </a:pPr>
            <a:r>
              <a:rPr lang="en-US" dirty="0">
                <a:solidFill>
                  <a:srgbClr val="FFFF00"/>
                </a:solidFill>
              </a:rPr>
              <a:t> </a:t>
            </a:r>
          </a:p>
          <a:p>
            <a:pPr marL="0" indent="0">
              <a:buNone/>
            </a:pPr>
            <a:r>
              <a:rPr lang="en-US" dirty="0">
                <a:solidFill>
                  <a:srgbClr val="FFFF00"/>
                </a:solidFill>
              </a:rPr>
              <a:t>The summer wall heat gain would be 160 × 1.31 = 209.6 Btuh.</a:t>
            </a:r>
          </a:p>
          <a:p>
            <a:endParaRPr lang="en-US" dirty="0"/>
          </a:p>
        </p:txBody>
      </p:sp>
    </p:spTree>
    <p:custDataLst>
      <p:tags r:id="rId1"/>
    </p:custDataLst>
    <p:extLst>
      <p:ext uri="{BB962C8B-B14F-4D97-AF65-F5344CB8AC3E}">
        <p14:creationId xmlns:p14="http://schemas.microsoft.com/office/powerpoint/2010/main" val="1945845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LOGO" val="ComfortU_Logo.jpg"/>
  <p:tag name="ARTICULATE_PRESENTER" val="Donald Prather"/>
  <p:tag name="ARTICULATE_PRESENTER_GUID" val="0067420A16B5"/>
  <p:tag name="ARTICULATE_LMS" val="0"/>
  <p:tag name="ARTICULATE_TEMPLATE" val="Corporate Communications"/>
  <p:tag name="ARTICULATE_TEMPLATE_GUID" val="1a000000-6000-0000-b000-000000000001"/>
  <p:tag name="PRESENTER_PREVIEW_MODE" val="0"/>
  <p:tag name="PRESENTER_PREVIEW_START" val="1"/>
  <p:tag name="PLAYERLOGOHEIGHT" val="162"/>
  <p:tag name="PLAYERLOGOWIDTH" val="351"/>
  <p:tag name="LAUNCHINNEWWINDOW" val="0"/>
  <p:tag name="LASTPUBLISHED" val="C:\Users\Craig\Documents\My Articulate Projects\2.1 Why Balance a House\player.html"/>
  <p:tag name="ARTICULATE_META_COURSE_VERSION" val="1.0"/>
  <p:tag name="ARTICULATE_META_COURSE_VERSION_SET" val="True"/>
  <p:tag name="ARTICULATE_REFERENCE_ID" val="0b2ae246-c608-48c8-b00f-180ba22f995d"/>
  <p:tag name="ARTICULATE_REFERENCE_COUNT" val="0"/>
  <p:tag name="ARTICULATE_PLAYER_GLOSSARY_XML" val="&lt;?xml version=&quot;1.0&quot; encoding=&quot;utf-16&quot;?&gt;&lt;glossary xmlns:xsi=&quot;http://www.w3.org/2001/XMLSchema-instance&quot; xmlns:xsd=&quot;http://www.w3.org/2001/XMLSchema&quot;&gt;&lt;terms /&gt;&lt;/glossary&gt;"/>
  <p:tag name="ARTICULATE_META_DESCRIPTION" val="Conduction, and leakage losses and pressure effects"/>
  <p:tag name="ARTICULATE_META_COURSE_ID" val="2_1_Why_Balance_a_House"/>
  <p:tag name="ARTICULATE_META_NAME_SET" val="True"/>
  <p:tag name="TAG_BACKING_FORM_KEY" val="2294628-c:\users\don\desktop\power points\1.1 energy losses.pptx"/>
  <p:tag name="ARTICULATE_PRESENTER_VERSION" val="7"/>
  <p:tag name="ARTICULATE_USED_PAGE_ORIENTATION" val="1"/>
  <p:tag name="ARTICULATE_USED_PAGE_SIZE" val="1"/>
  <p:tag name="ARTICULATE_SLIDE_COUNT" val="20"/>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NAV" val="1"/>
  <p:tag name="ARTICULATE_SLIDE_GUID" val="6aac7893-bf6d-4d34-9e8a-5d85bbcdb0ad"/>
  <p:tag name="AUDIO_ID" val="316"/>
  <p:tag name="ARTICULATE_AUDIO_RECORDED" val="1"/>
  <p:tag name="ELAPSEDTIME" val="20.1"/>
  <p:tag name="ANNOTATION_COUNT" val="0"/>
  <p:tag name="ARTICULATE_NAV_LEVEL" val="1"/>
  <p:tag name="ARTICULATE_SLIDE_PRESENTER_GUID" val="98bb69f2-8d08-4a0f-b3bb-0c4b682557b7"/>
  <p:tag name="ARTICULATE_SLIDE_PAUSE" val="0"/>
  <p:tag name="ARTICULATE_LOCK_SLIDE" val="0"/>
  <p:tag name="ARTICULATE_HIDE_SLIDE" val="0"/>
  <p:tag name="ARTICULATE_PLAYER_CONTROL_PREVIOUS" val="True"/>
  <p:tag name="ARTICULATE_PLAYER_CONTROL_NEXT" val="True"/>
  <p:tag name="ARTICULATE_USED_LAYOUT" val="1"/>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raig\AppData\Local\Temp\articulate\presenter\imgtemp\tODGD1uj_files\slide0001_image001.png"/>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4327</TotalTime>
  <Words>1081</Words>
  <Application>Microsoft Office PowerPoint</Application>
  <PresentationFormat>On-screen Show (4:3)</PresentationFormat>
  <Paragraphs>70</Paragraphs>
  <Slides>20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 Maria’s Restaurant Chapter 1 Section 3   </vt:lpstr>
      <vt:lpstr>Heat Transfer Multiplier (HTM)</vt:lpstr>
      <vt:lpstr>HTM</vt:lpstr>
      <vt:lpstr>HTM Sample Calculation</vt:lpstr>
      <vt:lpstr>Where Does The HTM Come From?</vt:lpstr>
      <vt:lpstr>Deriving The HTM</vt:lpstr>
      <vt:lpstr>HTM Design Change Question (Worksheet 3)</vt:lpstr>
      <vt:lpstr>HTM Heat Loss Calculations (Worksheet 3)</vt:lpstr>
      <vt:lpstr>HTM Heat Gain Calculations (Worksheet 3)</vt:lpstr>
      <vt:lpstr>Heating Load Comparison (Worksheet 3)</vt:lpstr>
      <vt:lpstr>Heating Load Comparison (Worksheet 3)</vt:lpstr>
      <vt:lpstr>Cooling Load Comparison (Worksheet 3)</vt:lpstr>
      <vt:lpstr>Infiltration (Worksheet 3)</vt:lpstr>
      <vt:lpstr>Infiltration (Worksheet 3)</vt:lpstr>
      <vt:lpstr>Cooling Load In Zone 1 (Worksheet 3)</vt:lpstr>
      <vt:lpstr>Cooling Load In Zone 2 (Worksheet 3)</vt:lpstr>
      <vt:lpstr>Total Cooling Load In Tons (Worksheet 3)</vt:lpstr>
      <vt:lpstr>Sensible and Latent Heat (Worksheet 3)</vt:lpstr>
      <vt:lpstr>Total Cooling Load Calculation (Worksheet 3)</vt:lpstr>
      <vt:lpstr>Field Notes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dc:creator>
  <cp:lastModifiedBy>Donald Prather</cp:lastModifiedBy>
  <cp:revision>530</cp:revision>
  <dcterms:created xsi:type="dcterms:W3CDTF">2013-05-23T13:04:32Z</dcterms:created>
  <dcterms:modified xsi:type="dcterms:W3CDTF">2019-06-07T13:15:16Z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2.1 Why Balance a House  </vt:lpwstr>
  </property>
  <property fmtid="{D5CDD505-2E9C-101B-9397-08002B2CF9AE}" pid="4" name="ArticulateProjectVersion">
    <vt:lpwstr>7</vt:lpwstr>
  </property>
  <property fmtid="{D5CDD505-2E9C-101B-9397-08002B2CF9AE}" pid="5" name="ArticulateGUID">
    <vt:lpwstr>509AEE16-E7FC-48DA-8322-B2029C0445E8</vt:lpwstr>
  </property>
  <property fmtid="{D5CDD505-2E9C-101B-9397-08002B2CF9AE}" pid="6" name="ArticulateProjectFull">
    <vt:lpwstr>C:\Users\Don\Desktop\QTechEDU Power Points\Class 2a Maria's Resturant Introduction .ppta</vt:lpwstr>
  </property>
</Properties>
</file>