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16" r:id="rId2"/>
    <p:sldId id="323" r:id="rId3"/>
    <p:sldId id="345" r:id="rId4"/>
    <p:sldId id="346" r:id="rId5"/>
    <p:sldId id="350" r:id="rId6"/>
    <p:sldId id="359" r:id="rId7"/>
    <p:sldId id="351" r:id="rId8"/>
    <p:sldId id="352" r:id="rId9"/>
    <p:sldId id="354" r:id="rId10"/>
    <p:sldId id="360" r:id="rId11"/>
    <p:sldId id="357" r:id="rId12"/>
    <p:sldId id="355" r:id="rId13"/>
    <p:sldId id="358" r:id="rId14"/>
    <p:sldId id="344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3F3F3F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5" autoAdjust="0"/>
    <p:restoredTop sz="94660"/>
  </p:normalViewPr>
  <p:slideViewPr>
    <p:cSldViewPr>
      <p:cViewPr varScale="1">
        <p:scale>
          <a:sx n="90" d="100"/>
          <a:sy n="90" d="100"/>
        </p:scale>
        <p:origin x="90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3A6E7-60DE-4005-B552-9C8674E4BA66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46B63-F3D0-4FCB-B9C7-2DF26E8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22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58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9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15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4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40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1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6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74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15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48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60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2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23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3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5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29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006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>
                <a:solidFill>
                  <a:srgbClr val="FF00FF"/>
                </a:solidFill>
              </a:rPr>
              <a:t/>
            </a:r>
            <a:br>
              <a:rPr lang="en-US" dirty="0">
                <a:solidFill>
                  <a:srgbClr val="FF00FF"/>
                </a:solidFill>
              </a:rPr>
            </a:br>
            <a:r>
              <a:rPr lang="en-US" dirty="0" smtClean="0"/>
              <a:t>Part 7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 smtClean="0"/>
              <a:t>Technician’s </a:t>
            </a:r>
            <a:r>
              <a:rPr lang="en-US" dirty="0" smtClean="0"/>
              <a:t>Guide &amp; Workbook for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 smtClean="0"/>
              <a:t>Duct Diagnostics and Repair</a:t>
            </a:r>
            <a:r>
              <a:rPr lang="en-US" dirty="0">
                <a:solidFill>
                  <a:srgbClr val="FF00FF"/>
                </a:solidFill>
              </a:rPr>
              <a:t/>
            </a:r>
            <a:br>
              <a:rPr lang="en-US" dirty="0">
                <a:solidFill>
                  <a:srgbClr val="FF00FF"/>
                </a:solidFill>
              </a:rPr>
            </a:b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6400" y="2743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1029" name="Picture 5" descr="H:\IMAGES\ACCALogoSolidBlack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668215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140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53"/>
    </mc:Choice>
    <mc:Fallback xmlns="">
      <p:transition spd="slow" advTm="2145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Duct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54393"/>
            <a:ext cx="6248400" cy="4686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024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Practices For Duct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The following checklist reviews the important elements of good practice.: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Calculate the loads.  Don’t guess. Use ACCA </a:t>
            </a:r>
            <a:r>
              <a:rPr lang="en-US" i="1" dirty="0">
                <a:solidFill>
                  <a:srgbClr val="FFFF00"/>
                </a:solidFill>
              </a:rPr>
              <a:t>Manual J (Residential) or Manual N </a:t>
            </a:r>
            <a:r>
              <a:rPr lang="en-US" i="1" dirty="0">
                <a:solidFill>
                  <a:srgbClr val="FF00FF"/>
                </a:solidFill>
              </a:rPr>
              <a:t>	</a:t>
            </a:r>
            <a:r>
              <a:rPr lang="en-US" i="1" dirty="0">
                <a:solidFill>
                  <a:srgbClr val="FFFF00"/>
                </a:solidFill>
              </a:rPr>
              <a:t> (Commercial)</a:t>
            </a:r>
            <a:r>
              <a:rPr lang="en-US" dirty="0">
                <a:solidFill>
                  <a:srgbClr val="FFFF00"/>
                </a:solidFill>
              </a:rPr>
              <a:t>;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Size equipment properly.  Use ACCA </a:t>
            </a:r>
            <a:r>
              <a:rPr lang="en-US" i="1" dirty="0">
                <a:solidFill>
                  <a:srgbClr val="FFFF00"/>
                </a:solidFill>
              </a:rPr>
              <a:t>Manual S (Residential) or Manual CS (Commercial)</a:t>
            </a:r>
            <a:r>
              <a:rPr lang="en-US" dirty="0">
                <a:solidFill>
                  <a:srgbClr val="FFFF00"/>
                </a:solidFill>
              </a:rPr>
              <a:t>;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Keep ducts in the conditioned space as much as possible;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Use the ACCA </a:t>
            </a:r>
            <a:r>
              <a:rPr lang="en-US" i="1" dirty="0">
                <a:solidFill>
                  <a:srgbClr val="FFFF00"/>
                </a:solidFill>
              </a:rPr>
              <a:t>Manual 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i="1" dirty="0">
                <a:solidFill>
                  <a:srgbClr val="FFFF00"/>
                </a:solidFill>
              </a:rPr>
              <a:t>(Residential) </a:t>
            </a:r>
            <a:r>
              <a:rPr lang="en-US" dirty="0" smtClean="0">
                <a:solidFill>
                  <a:srgbClr val="FFFF00"/>
                </a:solidFill>
              </a:rPr>
              <a:t>or </a:t>
            </a:r>
            <a:r>
              <a:rPr lang="en-US" dirty="0">
                <a:solidFill>
                  <a:srgbClr val="FFFF00"/>
                </a:solidFill>
              </a:rPr>
              <a:t>Manual Q </a:t>
            </a:r>
            <a:r>
              <a:rPr lang="en-US" i="1" dirty="0">
                <a:solidFill>
                  <a:srgbClr val="FFFF00"/>
                </a:solidFill>
              </a:rPr>
              <a:t>(Commercial</a:t>
            </a:r>
            <a:r>
              <a:rPr lang="en-US" i="1" dirty="0" smtClean="0">
                <a:solidFill>
                  <a:srgbClr val="FFFF00"/>
                </a:solidFill>
              </a:rPr>
              <a:t>)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duct sizing procedure;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9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Practices For Duct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Route ducts directly, especially if they have to be placed in unconditioned spaces;</a:t>
            </a: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Use </a:t>
            </a:r>
            <a:r>
              <a:rPr lang="en-US" dirty="0">
                <a:solidFill>
                  <a:srgbClr val="FFFF00"/>
                </a:solidFill>
              </a:rPr>
              <a:t>low-loss duct fittings; this permits smaller duct cross sections to be used. Duct fitting choices are covered extensively in ACCA </a:t>
            </a:r>
            <a:r>
              <a:rPr lang="en-US" i="1" dirty="0">
                <a:solidFill>
                  <a:srgbClr val="FFFF00"/>
                </a:solidFill>
              </a:rPr>
              <a:t>Manual D or Manual Q</a:t>
            </a:r>
            <a:r>
              <a:rPr lang="en-US" dirty="0">
                <a:solidFill>
                  <a:srgbClr val="FFFF00"/>
                </a:solidFill>
              </a:rPr>
              <a:t>;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Locate supply registers near inside walls where feasible;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Locate return grilles near outside walls or over heat sources where feasible;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3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Practices For Duct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Seal </a:t>
            </a:r>
            <a:r>
              <a:rPr lang="en-US" dirty="0">
                <a:solidFill>
                  <a:srgbClr val="FFFF00"/>
                </a:solidFill>
              </a:rPr>
              <a:t>ducts using a method that will ensure long life, i.e., U.L. Listed mastic;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Insulate ducts in unconditioned spaces (R-8 to R-11 preferred); and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Specify maximum 2% supply and return leakage to unconditioned spaces; and;</a:t>
            </a: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Require (DO) </a:t>
            </a:r>
            <a:r>
              <a:rPr lang="en-US" dirty="0">
                <a:solidFill>
                  <a:srgbClr val="FFFF00"/>
                </a:solidFill>
              </a:rPr>
              <a:t>a test to confirm the 2% leakage duct performance was achieved. 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6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8"/>
            <a:ext cx="850392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You should now be able to explain what a good duct design looks like.</a:t>
            </a:r>
          </a:p>
          <a:p>
            <a:pPr marL="0" indent="0">
              <a:buNone/>
            </a:pPr>
            <a:endParaRPr lang="en-US" sz="1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You should now be able to develop an installation plan based on good duct design practices.</a:t>
            </a:r>
            <a:endParaRPr lang="en-US" sz="11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You should now be able to explain why you </a:t>
            </a:r>
            <a:r>
              <a:rPr lang="en-US" dirty="0">
                <a:solidFill>
                  <a:srgbClr val="FFFF00"/>
                </a:solidFill>
              </a:rPr>
              <a:t>may want to recommend </a:t>
            </a:r>
            <a:r>
              <a:rPr lang="en-US" dirty="0" smtClean="0">
                <a:solidFill>
                  <a:srgbClr val="FFFF00"/>
                </a:solidFill>
              </a:rPr>
              <a:t>adding jump ducting.</a:t>
            </a:r>
            <a:endParaRPr lang="en-US" sz="12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3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You should be able to explain why recommending a duct leakage test is a good practice.  </a:t>
            </a:r>
            <a:endParaRPr lang="en-US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44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0060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>
                <a:solidFill>
                  <a:srgbClr val="FF00FF"/>
                </a:solidFill>
              </a:rPr>
              <a:t/>
            </a:r>
            <a:br>
              <a:rPr lang="en-US" dirty="0">
                <a:solidFill>
                  <a:srgbClr val="FF00FF"/>
                </a:solidFill>
              </a:rPr>
            </a:br>
            <a:r>
              <a:rPr lang="en-US" dirty="0" smtClean="0"/>
              <a:t>Section 3.1: Updating Duct Designs</a:t>
            </a:r>
            <a:r>
              <a:rPr lang="en-US" dirty="0">
                <a:solidFill>
                  <a:srgbClr val="FF00FF"/>
                </a:solidFill>
              </a:rPr>
              <a:t/>
            </a:r>
            <a:br>
              <a:rPr lang="en-US" dirty="0">
                <a:solidFill>
                  <a:srgbClr val="FF00FF"/>
                </a:solidFill>
              </a:rPr>
            </a:b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6400" y="2743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1029" name="Picture 5" descr="H:\IMAGES\ACCALogoSolidBlack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668215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428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53"/>
    </mc:Choice>
    <mc:Fallback xmlns="">
      <p:transition spd="slow" advTm="214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Tract Built Layout &amp; Construction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737" y="1732844"/>
            <a:ext cx="6486525" cy="51251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17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Tract Built Layout &amp; Construction</a:t>
            </a:r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88"/>
          <a:stretch>
            <a:fillRect/>
          </a:stretch>
        </p:blipFill>
        <p:spPr bwMode="auto">
          <a:xfrm>
            <a:off x="400338" y="152400"/>
            <a:ext cx="8277753" cy="657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1618" y="711356"/>
            <a:ext cx="50933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HVAC equipment and the duct </a:t>
            </a:r>
          </a:p>
          <a:p>
            <a:r>
              <a:rPr lang="en-US" sz="3000" b="1" dirty="0" smtClean="0">
                <a:solidFill>
                  <a:schemeClr val="bg1"/>
                </a:solidFill>
              </a:rPr>
              <a:t>is </a:t>
            </a:r>
            <a:r>
              <a:rPr lang="en-US" sz="3000" b="1" dirty="0">
                <a:solidFill>
                  <a:schemeClr val="bg1"/>
                </a:solidFill>
              </a:rPr>
              <a:t>l</a:t>
            </a:r>
            <a:r>
              <a:rPr lang="en-US" sz="3000" b="1" dirty="0" smtClean="0">
                <a:solidFill>
                  <a:schemeClr val="bg1"/>
                </a:solidFill>
              </a:rPr>
              <a:t>ocated in the crawl space.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3562353"/>
            <a:ext cx="2621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</a:rPr>
              <a:t>Supply Diffuser</a:t>
            </a:r>
          </a:p>
          <a:p>
            <a:r>
              <a:rPr lang="en-US" sz="3000" b="1" dirty="0" smtClean="0">
                <a:solidFill>
                  <a:srgbClr val="00B0F0"/>
                </a:solidFill>
              </a:rPr>
              <a:t>Locations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219200" y="1963273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0" y="1955000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4038600" y="2667000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Oval 8"/>
          <p:cNvSpPr/>
          <p:nvPr/>
        </p:nvSpPr>
        <p:spPr>
          <a:xfrm>
            <a:off x="5483162" y="1317075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Oval 9"/>
          <p:cNvSpPr/>
          <p:nvPr/>
        </p:nvSpPr>
        <p:spPr>
          <a:xfrm>
            <a:off x="7772210" y="321568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286000" y="5334000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2000" y="5334000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2000" y="3366224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96521" y="5334000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696200" y="2063496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633369" y="5891254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437593" y="5891254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800600" y="5891254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5000" y="2895600"/>
            <a:ext cx="1447800" cy="7489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>
                    <a:lumMod val="50000"/>
                  </a:schemeClr>
                </a:solidFill>
              </a:ln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25429" y="3069394"/>
            <a:ext cx="148827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Pantry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4632" y="2851796"/>
            <a:ext cx="105137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Bedroom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7015" y="4757419"/>
            <a:ext cx="105137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Bedroom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24063" y="2696925"/>
            <a:ext cx="105137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Bedroom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49222" y="4794504"/>
            <a:ext cx="105137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Bedroom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84914" y="5282202"/>
            <a:ext cx="130971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Great 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81326" y="878669"/>
            <a:ext cx="202985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Formal Living 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4420" y="2305329"/>
            <a:ext cx="70487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Foyer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3518" y="2269771"/>
            <a:ext cx="61696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Bath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13888" y="4942085"/>
            <a:ext cx="61696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Bath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953032" y="5334000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41465" y="4249666"/>
            <a:ext cx="76373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Closet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73428" y="3960706"/>
            <a:ext cx="888769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Kitchen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711843" y="4228100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751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4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Tract Built Layout &amp; Construction</a:t>
            </a:r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88"/>
          <a:stretch>
            <a:fillRect/>
          </a:stretch>
        </p:blipFill>
        <p:spPr bwMode="auto">
          <a:xfrm>
            <a:off x="400338" y="152400"/>
            <a:ext cx="8277753" cy="657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1618" y="711356"/>
            <a:ext cx="50933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HVAC equipment and the duct </a:t>
            </a:r>
          </a:p>
          <a:p>
            <a:r>
              <a:rPr lang="en-US" sz="3000" b="1" dirty="0" smtClean="0">
                <a:solidFill>
                  <a:schemeClr val="bg1"/>
                </a:solidFill>
              </a:rPr>
              <a:t>is </a:t>
            </a:r>
            <a:r>
              <a:rPr lang="en-US" sz="3000" b="1" dirty="0">
                <a:solidFill>
                  <a:schemeClr val="bg1"/>
                </a:solidFill>
              </a:rPr>
              <a:t>l</a:t>
            </a:r>
            <a:r>
              <a:rPr lang="en-US" sz="3000" b="1" dirty="0" smtClean="0">
                <a:solidFill>
                  <a:schemeClr val="bg1"/>
                </a:solidFill>
              </a:rPr>
              <a:t>ocated in the crawl space.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3562353"/>
            <a:ext cx="2621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C000"/>
                </a:solidFill>
              </a:rPr>
              <a:t>Return Diffuser</a:t>
            </a:r>
          </a:p>
          <a:p>
            <a:r>
              <a:rPr lang="en-US" sz="3000" b="1" dirty="0">
                <a:solidFill>
                  <a:srgbClr val="FFC000"/>
                </a:solidFill>
              </a:rPr>
              <a:t>Locations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15000" y="2895600"/>
            <a:ext cx="1447800" cy="7489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>
                    <a:lumMod val="50000"/>
                  </a:schemeClr>
                </a:solidFill>
              </a:ln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25429" y="3069394"/>
            <a:ext cx="148827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Pantry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4632" y="2851796"/>
            <a:ext cx="105137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Bedroom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7015" y="4757419"/>
            <a:ext cx="105137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Bedroom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24063" y="2696925"/>
            <a:ext cx="105137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Bedroom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49222" y="4794504"/>
            <a:ext cx="105137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Bedroom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84914" y="5282202"/>
            <a:ext cx="130971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Great 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81326" y="878669"/>
            <a:ext cx="202985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Formal Living Room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4420" y="2305329"/>
            <a:ext cx="70487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Foyer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3518" y="2269771"/>
            <a:ext cx="61696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Bath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13888" y="4942085"/>
            <a:ext cx="61696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Bath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41465" y="4249666"/>
            <a:ext cx="76373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Closet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73428" y="3960706"/>
            <a:ext cx="888769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Kitchen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677228" y="2495465"/>
            <a:ext cx="603504" cy="60350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618866" y="3602847"/>
            <a:ext cx="603504" cy="60350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250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~AUT00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61" y="1647824"/>
            <a:ext cx="6698316" cy="513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152400"/>
            <a:ext cx="4772025" cy="14954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00200" y="1085850"/>
            <a:ext cx="914400" cy="561975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47143" y="1085849"/>
            <a:ext cx="914400" cy="561975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5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752" t="-174" r="-342"/>
          <a:stretch/>
        </p:blipFill>
        <p:spPr>
          <a:xfrm>
            <a:off x="381000" y="381000"/>
            <a:ext cx="8001000" cy="63194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62000" y="2057400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Oval 6"/>
          <p:cNvSpPr/>
          <p:nvPr/>
        </p:nvSpPr>
        <p:spPr>
          <a:xfrm>
            <a:off x="7416934" y="2207074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1216152" y="3430524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Oval 8"/>
          <p:cNvSpPr/>
          <p:nvPr/>
        </p:nvSpPr>
        <p:spPr>
          <a:xfrm>
            <a:off x="3968496" y="2699378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Oval 9"/>
          <p:cNvSpPr/>
          <p:nvPr/>
        </p:nvSpPr>
        <p:spPr>
          <a:xfrm>
            <a:off x="7391400" y="5843189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92396" y="5715000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128085" y="5244343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43200" y="4956968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209800" y="5254752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2000" y="5254752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84053" y="1453896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203704" y="2095874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373630" y="3302882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422656" y="508797"/>
            <a:ext cx="603504" cy="60350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64775" y="4114800"/>
            <a:ext cx="227621" cy="235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019800" y="5098700"/>
            <a:ext cx="0" cy="46177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0737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752" t="-174" r="-342"/>
          <a:stretch/>
        </p:blipFill>
        <p:spPr>
          <a:xfrm>
            <a:off x="381000" y="381000"/>
            <a:ext cx="8001000" cy="631947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604321" y="4343400"/>
            <a:ext cx="685800" cy="685800"/>
          </a:xfrm>
          <a:prstGeom prst="ellipse">
            <a:avLst/>
          </a:prstGeom>
          <a:noFill/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943223" y="4041648"/>
            <a:ext cx="603504" cy="603504"/>
          </a:xfrm>
          <a:prstGeom prst="ellipse">
            <a:avLst/>
          </a:prstGeom>
          <a:noFill/>
          <a:ln w="571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715000" y="4419600"/>
            <a:ext cx="685800" cy="685800"/>
          </a:xfrm>
          <a:prstGeom prst="ellipse">
            <a:avLst/>
          </a:prstGeom>
          <a:noFill/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39569" y="4495800"/>
            <a:ext cx="685800" cy="685800"/>
          </a:xfrm>
          <a:prstGeom prst="ellipse">
            <a:avLst/>
          </a:prstGeom>
          <a:noFill/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705959" y="4457700"/>
            <a:ext cx="685800" cy="685800"/>
          </a:xfrm>
          <a:prstGeom prst="ellipse">
            <a:avLst/>
          </a:prstGeom>
          <a:noFill/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2916" y="4352925"/>
            <a:ext cx="1960883" cy="91440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85619" y="5638800"/>
            <a:ext cx="1323203" cy="677983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7043" y="4841878"/>
            <a:ext cx="333375" cy="209550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>
            <a:off x="6299162" y="4051695"/>
            <a:ext cx="4842" cy="727870"/>
          </a:xfrm>
          <a:prstGeom prst="line">
            <a:avLst/>
          </a:prstGeom>
          <a:ln w="76200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724400" y="6316783"/>
            <a:ext cx="3129042" cy="0"/>
          </a:xfrm>
          <a:prstGeom prst="line">
            <a:avLst/>
          </a:prstGeom>
          <a:ln w="19050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464775" y="4114800"/>
            <a:ext cx="227621" cy="235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682441" y="3930554"/>
            <a:ext cx="603504" cy="60350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021219" y="4082796"/>
            <a:ext cx="603504" cy="60350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21219" y="3463290"/>
            <a:ext cx="603504" cy="60350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670330" y="3431736"/>
            <a:ext cx="603504" cy="603504"/>
          </a:xfrm>
          <a:prstGeom prst="ellipse">
            <a:avLst/>
          </a:prstGeom>
          <a:noFill/>
          <a:ln w="571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329960" y="3479292"/>
            <a:ext cx="603504" cy="603504"/>
          </a:xfrm>
          <a:prstGeom prst="ellipse">
            <a:avLst/>
          </a:prstGeom>
          <a:noFill/>
          <a:ln w="571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863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6" grpId="0" animBg="1"/>
      <p:bldP spid="37" grpId="0" animBg="1"/>
      <p:bldP spid="39" grpId="0" animBg="1"/>
      <p:bldP spid="41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752" t="-174" r="-342"/>
          <a:stretch/>
        </p:blipFill>
        <p:spPr>
          <a:xfrm>
            <a:off x="381000" y="381000"/>
            <a:ext cx="8001000" cy="631947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604321" y="4343400"/>
            <a:ext cx="685800" cy="685800"/>
          </a:xfrm>
          <a:prstGeom prst="ellipse">
            <a:avLst/>
          </a:prstGeom>
          <a:noFill/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943223" y="4041648"/>
            <a:ext cx="603504" cy="603504"/>
          </a:xfrm>
          <a:prstGeom prst="ellipse">
            <a:avLst/>
          </a:prstGeom>
          <a:noFill/>
          <a:ln w="571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715000" y="4419600"/>
            <a:ext cx="685800" cy="685800"/>
          </a:xfrm>
          <a:prstGeom prst="ellipse">
            <a:avLst/>
          </a:prstGeom>
          <a:noFill/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39569" y="4495800"/>
            <a:ext cx="685800" cy="685800"/>
          </a:xfrm>
          <a:prstGeom prst="ellipse">
            <a:avLst/>
          </a:prstGeom>
          <a:noFill/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705959" y="4457700"/>
            <a:ext cx="685800" cy="685800"/>
          </a:xfrm>
          <a:prstGeom prst="ellipse">
            <a:avLst/>
          </a:prstGeom>
          <a:noFill/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2916" y="4352925"/>
            <a:ext cx="1960883" cy="91440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85619" y="5638800"/>
            <a:ext cx="1323203" cy="677983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7043" y="4841878"/>
            <a:ext cx="333375" cy="209550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>
            <a:off x="6299162" y="4051695"/>
            <a:ext cx="4842" cy="727870"/>
          </a:xfrm>
          <a:prstGeom prst="line">
            <a:avLst/>
          </a:prstGeom>
          <a:ln w="76200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724400" y="6316783"/>
            <a:ext cx="3129042" cy="0"/>
          </a:xfrm>
          <a:prstGeom prst="line">
            <a:avLst/>
          </a:prstGeom>
          <a:ln w="19050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464775" y="4114800"/>
            <a:ext cx="227621" cy="235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682441" y="3930554"/>
            <a:ext cx="603504" cy="60350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021219" y="4082796"/>
            <a:ext cx="603504" cy="60350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21219" y="3463290"/>
            <a:ext cx="603504" cy="60350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670330" y="3431736"/>
            <a:ext cx="603504" cy="603504"/>
          </a:xfrm>
          <a:prstGeom prst="ellipse">
            <a:avLst/>
          </a:prstGeom>
          <a:noFill/>
          <a:ln w="571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329960" y="3479292"/>
            <a:ext cx="603504" cy="603504"/>
          </a:xfrm>
          <a:prstGeom prst="ellipse">
            <a:avLst/>
          </a:prstGeom>
          <a:noFill/>
          <a:ln w="571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043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1" grpId="0" animBg="1"/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GO" val="ComfortU_Logo.jpg"/>
  <p:tag name="ARTICULATE_PRESENTER" val="Donald Prather"/>
  <p:tag name="ARTICULATE_PRESENTER_GUID" val="0067420A16B5"/>
  <p:tag name="ARTICULATE_LMS" val="0"/>
  <p:tag name="ARTICULATE_TEMPLATE" val="Corporate Communications"/>
  <p:tag name="ARTICULATE_TEMPLATE_GUID" val="1a000000-6000-0000-b000-000000000001"/>
  <p:tag name="PRESENTER_PREVIEW_MODE" val="0"/>
  <p:tag name="PRESENTER_PREVIEW_START" val="1"/>
  <p:tag name="PLAYERLOGOHEIGHT" val="162"/>
  <p:tag name="PLAYERLOGOWIDTH" val="351"/>
  <p:tag name="LAUNCHINNEWWINDOW" val="0"/>
  <p:tag name="LASTPUBLISHED" val="C:\Users\Craig\Documents\My Articulate Projects\2.1 Why Balance a House\player.html"/>
  <p:tag name="ARTICULATE_META_COURSE_VERSION" val="1.0"/>
  <p:tag name="ARTICULATE_META_COURSE_VERSION_SET" val="True"/>
  <p:tag name="ARTICULATE_SLIDE_COUNT" val="14"/>
  <p:tag name="TAG_BACKING_FORM_KEY" val="3671546-c:\users\don\desktop\power points\3.1 updating duct designs.pptx"/>
  <p:tag name="ARTICULATE_PRESENTER_VERSION" val="7"/>
  <p:tag name="ARTICULATE_USED_PAGE_ORIENTATION" val="1"/>
  <p:tag name="ARTICULATE_USED_PAGE_SIZE" val="1"/>
  <p:tag name="ARTICULATE_REFERENCE_ID" val="55ed40cc-a33e-4de5-9866-9b2d40f3dd7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META_DESCRIPTION" val="Basic Duct Layout Advice for Upgrades"/>
  <p:tag name="ARTICULATE_META_COURSE_ID" val="2_1_Why_Balance_a_House"/>
  <p:tag name="ARTICULATE_META_NAME_SET" val="True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1"/>
  <p:tag name="ARTICULATE_AUDIO_RECORDED" val="1"/>
  <p:tag name="TIMELINE" val="16.9"/>
  <p:tag name="ELAPSEDTIME" val="30.7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2"/>
  <p:tag name="ARTICULATE_AUDIO_RECORDED" val="1"/>
  <p:tag name="TIMELINE" val="4.1/12.7/17.1/38.6/45.9/48.7"/>
  <p:tag name="ELAPSEDTIME" val="51.1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4"/>
  <p:tag name="ARTICULATE_AUDIO_RECORDED" val="1"/>
  <p:tag name="TIMELINE" val="0.8"/>
  <p:tag name="ELAPSEDTIME" val="3.8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60"/>
  <p:tag name="ARTICULATE_AUDIO_RECORDED" val="1"/>
  <p:tag name="ELAPSEDTIME" val="31.8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7"/>
  <p:tag name="ARTICULATE_AUDIO_RECORDED" val="1"/>
  <p:tag name="ELAPSEDTIME" val="30.6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5"/>
  <p:tag name="ARTICULATE_AUDIO_RECORDED" val="1"/>
  <p:tag name="ELAPSEDTIME" val="26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8"/>
  <p:tag name="ARTICULATE_AUDIO_RECORDED" val="1"/>
  <p:tag name="ELAPSEDTIME" val="46.8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44"/>
  <p:tag name="ARTICULATE_AUDIO_RECORDED" val="1"/>
  <p:tag name="ELAPSEDTIME" val="51.8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"/>
  <p:tag name="ARTICULATE_SLIDE_GUID" val="6aac7893-bf6d-4d34-9e8a-5d85bbcdb0ad"/>
  <p:tag name="AUDIO_ID" val="316"/>
  <p:tag name="ARTICULATE_AUDIO_RECORDED" val="1"/>
  <p:tag name="ELAPSEDTIME" val="5.7"/>
  <p:tag name="ANNOTATION_COUNT" val="0"/>
  <p:tag name="ARTICULATE_USED_LAYOUT" val="1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tODGD1uj_files\slide0001_image001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"/>
  <p:tag name="ARTICULATE_SLIDE_GUID" val="6aac7893-bf6d-4d34-9e8a-5d85bbcdb0ad"/>
  <p:tag name="AUDIO_ID" val="323"/>
  <p:tag name="ARTICULATE_AUDIO_RECORDED" val="1"/>
  <p:tag name="ELAPSEDTIME" val="3.8"/>
  <p:tag name="ANNOTATION_COUNT" val="0"/>
  <p:tag name="ARTICULATE_USED_LAYOUT" val="1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tODGD1uj_files\slide0001_image001.p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45"/>
  <p:tag name="ARTICULATE_AUDIO_RECORDED" val="1"/>
  <p:tag name="ELAPSEDTIME" val="20.6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46"/>
  <p:tag name="ARTICULATE_AUDIO_RECORDED" val="1"/>
  <p:tag name="TIMELINE" val="0.7/4.9"/>
  <p:tag name="ELAPSEDTIME" val="19.9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0"/>
  <p:tag name="ARTICULATE_AUDIO_RECORDED" val="1"/>
  <p:tag name="TIMELINE" val="0.5/2.1"/>
  <p:tag name="ELAPSEDTIME" val="14.8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9"/>
  <p:tag name="ARTICULATE_AUDIO_RECORDED" val="1"/>
  <p:tag name="ELAPSEDTIME" val="12.1"/>
  <p:tag name="ANNOTATION_COUNT" val="0"/>
  <p:tag name="ARTICULATE_USED_LAYOUT" val="2"/>
  <p:tag name="ARTICULATE_NAV_LEVEL" val="1"/>
  <p:tag name="ARTICULATE_SLIDE_PRESENTER_GUID" val="aee77f15-02bf-4631-bf65-fb4ede11fbda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2059</TotalTime>
  <Words>335</Words>
  <Application>Microsoft Office PowerPoint</Application>
  <PresentationFormat>On-screen Show (4:3)</PresentationFormat>
  <Paragraphs>76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  Part 7 Technician’s Guide &amp; Workbook for Duct Diagnostics and Repair  </vt:lpstr>
      <vt:lpstr>  Section 3.1: Updating Duct Designs  </vt:lpstr>
      <vt:lpstr>Typical Tract Built Layout &amp; Construction</vt:lpstr>
      <vt:lpstr>Typical Tract Built Layout &amp; Construction</vt:lpstr>
      <vt:lpstr>Typical Tract Built Layout &amp; Construction</vt:lpstr>
      <vt:lpstr>PowerPoint Presentation</vt:lpstr>
      <vt:lpstr>PowerPoint Presentation</vt:lpstr>
      <vt:lpstr>PowerPoint Presentation</vt:lpstr>
      <vt:lpstr>PowerPoint Presentation</vt:lpstr>
      <vt:lpstr>Jump Duct</vt:lpstr>
      <vt:lpstr>Good Practices For Duct System Design</vt:lpstr>
      <vt:lpstr>Good Practices For Duct System Design</vt:lpstr>
      <vt:lpstr>Good Practices For Duct System Design</vt:lpstr>
      <vt:lpstr>Lessons Learned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</dc:creator>
  <cp:lastModifiedBy>Don</cp:lastModifiedBy>
  <cp:revision>258</cp:revision>
  <dcterms:created xsi:type="dcterms:W3CDTF">2013-05-23T13:04:32Z</dcterms:created>
  <dcterms:modified xsi:type="dcterms:W3CDTF">2016-07-27T12:36:20Z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2.1 Why Balance a House  </vt:lpwstr>
  </property>
  <property fmtid="{D5CDD505-2E9C-101B-9397-08002B2CF9AE}" pid="4" name="ArticulateProjectVersion">
    <vt:lpwstr>7</vt:lpwstr>
  </property>
  <property fmtid="{D5CDD505-2E9C-101B-9397-08002B2CF9AE}" pid="5" name="ArticulateGUID">
    <vt:lpwstr>0C55BB10-252E-4F7E-B26F-66C8419B891E</vt:lpwstr>
  </property>
  <property fmtid="{D5CDD505-2E9C-101B-9397-08002B2CF9AE}" pid="6" name="ArticulateProjectFull">
    <vt:lpwstr>C:\Users\Don\Desktop\Power Points\3.1 Updating Duct Designs.ppta</vt:lpwstr>
  </property>
</Properties>
</file>