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408" r:id="rId2"/>
    <p:sldId id="410" r:id="rId3"/>
    <p:sldId id="411" r:id="rId4"/>
    <p:sldId id="412" r:id="rId5"/>
    <p:sldId id="413" r:id="rId6"/>
    <p:sldId id="414" r:id="rId7"/>
    <p:sldId id="415" r:id="rId8"/>
    <p:sldId id="409"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5"/>
    <a:srgbClr val="3F3F3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5" autoAdjust="0"/>
    <p:restoredTop sz="94660"/>
  </p:normalViewPr>
  <p:slideViewPr>
    <p:cSldViewPr>
      <p:cViewPr varScale="1">
        <p:scale>
          <a:sx n="50" d="100"/>
          <a:sy n="50" d="100"/>
        </p:scale>
        <p:origin x="48" y="846"/>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9/15/2015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epa.gov/radon/whereyoulive.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portal.hud.gov/hudportal/documents/huddoc?id=DOC_12480.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47620"/>
            <a:ext cx="9144000" cy="609600"/>
          </a:xfrm>
        </p:spPr>
        <p:txBody>
          <a:bodyPr>
            <a:normAutofit fontScale="90000"/>
          </a:bodyPr>
          <a:lstStyle/>
          <a:p>
            <a:r>
              <a:rPr lang="en-US" dirty="0" smtClean="0"/>
              <a:t/>
            </a:r>
            <a:br>
              <a:rPr lang="en-US" dirty="0" smtClean="0"/>
            </a:br>
            <a:r>
              <a:rPr lang="en-US" dirty="0" smtClean="0"/>
              <a:t>Day </a:t>
            </a:r>
            <a:r>
              <a:rPr lang="en-US" dirty="0" smtClean="0"/>
              <a:t>4 </a:t>
            </a:r>
            <a:r>
              <a:rPr lang="en-US" dirty="0" smtClean="0"/>
              <a:t>Part </a:t>
            </a:r>
            <a:r>
              <a:rPr lang="en-US" dirty="0" smtClean="0"/>
              <a:t>1</a:t>
            </a:r>
            <a:r>
              <a:rPr lang="en-US" dirty="0" smtClean="0"/>
              <a:t/>
            </a:r>
            <a:br>
              <a:rPr lang="en-US" dirty="0" smtClean="0"/>
            </a:br>
            <a:r>
              <a:rPr lang="en-US" dirty="0" smtClean="0"/>
              <a:t>Technician’s Guide &amp; Workbook for Home Evaluation and Performance Improvement</a:t>
            </a:r>
            <a:br>
              <a:rPr lang="en-US" dirty="0" smtClean="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48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Benefit Analysis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FF00"/>
                </a:solidFill>
              </a:rPr>
              <a:t>Technicians </a:t>
            </a:r>
            <a:r>
              <a:rPr lang="en-US" dirty="0">
                <a:solidFill>
                  <a:srgbClr val="FFFF00"/>
                </a:solidFill>
              </a:rPr>
              <a:t>must develop an audit report that covers the opportunities to improve building performance items identified in Sections 2 and 3 in </a:t>
            </a:r>
            <a:r>
              <a:rPr lang="en-US" dirty="0" smtClean="0">
                <a:solidFill>
                  <a:srgbClr val="FFFF00"/>
                </a:solidFill>
              </a:rPr>
              <a:t>the 12 QH.  </a:t>
            </a:r>
            <a:r>
              <a:rPr lang="en-US" dirty="0">
                <a:solidFill>
                  <a:srgbClr val="FFFF00"/>
                </a:solidFill>
              </a:rPr>
              <a:t>The audit report’s cost vs benefit findings are then presented to the homeowners.  The Technician and the homeowners use the report’s information to develop a comprehensive plan for implementing the improvements and upgrades.    </a:t>
            </a:r>
          </a:p>
        </p:txBody>
      </p:sp>
    </p:spTree>
    <p:extLst>
      <p:ext uri="{BB962C8B-B14F-4D97-AF65-F5344CB8AC3E}">
        <p14:creationId xmlns:p14="http://schemas.microsoft.com/office/powerpoint/2010/main" val="327771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(Step 1)</a:t>
            </a:r>
            <a:endParaRPr lang="en-US" sz="3600" i="1"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FF00"/>
                </a:solidFill>
              </a:rPr>
              <a:t>The Technician will provide the homeowners with the costs associated with the implementation of a building performance improvement.  The actual work to be contracted is based on the submitted and accepted proposals, or for ongoing projects historical documentation and updated proposals.  The following are considerations that need to be specifically accounted for between the Technician and the homeowner:</a:t>
            </a:r>
          </a:p>
        </p:txBody>
      </p:sp>
    </p:spTree>
    <p:extLst>
      <p:ext uri="{BB962C8B-B14F-4D97-AF65-F5344CB8AC3E}">
        <p14:creationId xmlns:p14="http://schemas.microsoft.com/office/powerpoint/2010/main" val="1814814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a:t>(Step 1)</a:t>
            </a:r>
            <a:endParaRPr lang="en-US" sz="3600" dirty="0"/>
          </a:p>
        </p:txBody>
      </p:sp>
      <p:sp>
        <p:nvSpPr>
          <p:cNvPr id="3" name="Content Placeholder 2"/>
          <p:cNvSpPr>
            <a:spLocks noGrp="1"/>
          </p:cNvSpPr>
          <p:nvPr>
            <p:ph idx="1"/>
          </p:nvPr>
        </p:nvSpPr>
        <p:spPr/>
        <p:txBody>
          <a:bodyPr>
            <a:normAutofit lnSpcReduction="10000"/>
          </a:bodyPr>
          <a:lstStyle/>
          <a:p>
            <a:r>
              <a:rPr lang="en-US" dirty="0">
                <a:solidFill>
                  <a:srgbClr val="FFFF00"/>
                </a:solidFill>
              </a:rPr>
              <a:t>All health and safety hazards will be addressed, and all safety hazards that required evacuation of the home will be repaired (or turned off and tagged so there is no danger present) before any other work is started. </a:t>
            </a:r>
          </a:p>
          <a:p>
            <a:r>
              <a:rPr lang="en-US" dirty="0">
                <a:solidFill>
                  <a:srgbClr val="FFFF00"/>
                </a:solidFill>
              </a:rPr>
              <a:t>Submitted fixed-price proposals for the implementation of a building performance improvement must supersede estimates based on historical knowledge.  </a:t>
            </a:r>
          </a:p>
          <a:p>
            <a:pPr marL="0" indent="0">
              <a:buNone/>
            </a:pPr>
            <a:endParaRPr lang="en-US" dirty="0">
              <a:solidFill>
                <a:srgbClr val="FFFF00"/>
              </a:solidFill>
            </a:endParaRPr>
          </a:p>
        </p:txBody>
      </p:sp>
    </p:spTree>
    <p:extLst>
      <p:ext uri="{BB962C8B-B14F-4D97-AF65-F5344CB8AC3E}">
        <p14:creationId xmlns:p14="http://schemas.microsoft.com/office/powerpoint/2010/main" val="60265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a:t>(Step 1)</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The </a:t>
            </a:r>
            <a:r>
              <a:rPr lang="en-US" dirty="0">
                <a:solidFill>
                  <a:srgbClr val="FFFF00"/>
                </a:solidFill>
              </a:rPr>
              <a:t>prioritization of building performance improvements may need to be updated in the fixed-price proposals when auditing data is used instead of the original baseline estimates that were based on historical knowledge.  </a:t>
            </a:r>
          </a:p>
          <a:p>
            <a:r>
              <a:rPr lang="en-US" dirty="0">
                <a:solidFill>
                  <a:srgbClr val="FFFF00"/>
                </a:solidFill>
              </a:rPr>
              <a:t>Cost estimates and submitted fixed-price proposals must be based on implementing the improvement opportunities in accordance with recognized standards and procedures in §6.0 of this guide &amp; workbook. </a:t>
            </a:r>
          </a:p>
          <a:p>
            <a:pPr marL="0" indent="0">
              <a:buNone/>
            </a:pPr>
            <a:endParaRPr lang="en-US" dirty="0">
              <a:solidFill>
                <a:srgbClr val="FFFF00"/>
              </a:solidFill>
            </a:endParaRPr>
          </a:p>
        </p:txBody>
      </p:sp>
    </p:spTree>
    <p:extLst>
      <p:ext uri="{BB962C8B-B14F-4D97-AF65-F5344CB8AC3E}">
        <p14:creationId xmlns:p14="http://schemas.microsoft.com/office/powerpoint/2010/main" val="252681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(Step 2)</a:t>
            </a:r>
            <a:endParaRPr lang="en-US" sz="3600" i="1"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The Technician must complete the cost/benefit analysis using software and/or engineering calculations capable of predicting energy savings associated with proposed improvement measures and measure packages.  Acceptable alternatives for the cost/benefit analysis are not covered in this guide. The Technician needs to learn one of the following methods for doing the cost/benefit analysis:</a:t>
            </a:r>
          </a:p>
          <a:p>
            <a:pPr marL="0" indent="0">
              <a:buNone/>
            </a:pPr>
            <a:endParaRPr lang="en-US" dirty="0">
              <a:solidFill>
                <a:srgbClr val="FFFF00"/>
              </a:solidFill>
            </a:endParaRPr>
          </a:p>
        </p:txBody>
      </p:sp>
    </p:spTree>
    <p:extLst>
      <p:ext uri="{BB962C8B-B14F-4D97-AF65-F5344CB8AC3E}">
        <p14:creationId xmlns:p14="http://schemas.microsoft.com/office/powerpoint/2010/main" val="195475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(Step 2)</a:t>
            </a:r>
            <a:endParaRPr lang="en-US" sz="3600" i="1"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Software programs accredited by the Residential Energy Services Network (RESNET). </a:t>
            </a:r>
            <a:r>
              <a:rPr lang="en-US" dirty="0" smtClean="0">
                <a:solidFill>
                  <a:srgbClr val="FFFF00"/>
                </a:solidFill>
              </a:rPr>
              <a:t>Or, software </a:t>
            </a:r>
            <a:r>
              <a:rPr lang="en-US" dirty="0">
                <a:solidFill>
                  <a:srgbClr val="FFFF00"/>
                </a:solidFill>
              </a:rPr>
              <a:t>or calculation methodology as approved by the AHJ.</a:t>
            </a:r>
          </a:p>
          <a:p>
            <a:pPr marL="0" indent="0">
              <a:buNone/>
            </a:pPr>
            <a:endParaRPr lang="en-US" dirty="0">
              <a:solidFill>
                <a:srgbClr val="FFFF00"/>
              </a:solidFill>
            </a:endParaRPr>
          </a:p>
        </p:txBody>
      </p:sp>
      <p:pic>
        <p:nvPicPr>
          <p:cNvPr id="4" name="Picture 3"/>
          <p:cNvPicPr/>
          <p:nvPr/>
        </p:nvPicPr>
        <p:blipFill>
          <a:blip r:embed="rId2"/>
          <a:stretch>
            <a:fillRect/>
          </a:stretch>
        </p:blipFill>
        <p:spPr>
          <a:xfrm>
            <a:off x="5105400" y="3429000"/>
            <a:ext cx="2619375" cy="3271520"/>
          </a:xfrm>
          <a:prstGeom prst="rect">
            <a:avLst/>
          </a:prstGeom>
          <a:ln>
            <a:solidFill>
              <a:srgbClr val="0070C0"/>
            </a:solidFill>
          </a:ln>
        </p:spPr>
      </p:pic>
    </p:spTree>
    <p:extLst>
      <p:ext uri="{BB962C8B-B14F-4D97-AF65-F5344CB8AC3E}">
        <p14:creationId xmlns:p14="http://schemas.microsoft.com/office/powerpoint/2010/main" val="250576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(Step 2)</a:t>
            </a:r>
            <a:endParaRPr lang="en-US" sz="3600" i="1" dirty="0"/>
          </a:p>
        </p:txBody>
      </p:sp>
      <p:sp>
        <p:nvSpPr>
          <p:cNvPr id="3" name="Content Placeholder 2"/>
          <p:cNvSpPr>
            <a:spLocks noGrp="1"/>
          </p:cNvSpPr>
          <p:nvPr>
            <p:ph idx="1"/>
          </p:nvPr>
        </p:nvSpPr>
        <p:spPr/>
        <p:txBody>
          <a:bodyPr>
            <a:noAutofit/>
          </a:bodyPr>
          <a:lstStyle/>
          <a:p>
            <a:pPr marL="0" indent="0">
              <a:buNone/>
            </a:pPr>
            <a:r>
              <a:rPr lang="en-US" dirty="0" smtClean="0">
                <a:solidFill>
                  <a:srgbClr val="FFFF00"/>
                </a:solidFill>
              </a:rPr>
              <a:t>Manual </a:t>
            </a:r>
            <a:r>
              <a:rPr lang="en-US" dirty="0">
                <a:solidFill>
                  <a:srgbClr val="FFFF00"/>
                </a:solidFill>
              </a:rPr>
              <a:t>J8 load calculations are required when HVAC systems are to be </a:t>
            </a:r>
            <a:r>
              <a:rPr lang="en-US" dirty="0" smtClean="0">
                <a:solidFill>
                  <a:srgbClr val="FFFF00"/>
                </a:solidFill>
              </a:rPr>
              <a:t>evaluated. Some </a:t>
            </a:r>
            <a:r>
              <a:rPr lang="en-US" dirty="0">
                <a:solidFill>
                  <a:srgbClr val="FFFF00"/>
                </a:solidFill>
              </a:rPr>
              <a:t>of the Manual J software programs recognized by ACCA also have programming available that includes energy modeling capabilities. Note:  The energy modeling programs can be used to show energy savings based on the Btuh required.  </a:t>
            </a:r>
          </a:p>
        </p:txBody>
      </p:sp>
      <p:pic>
        <p:nvPicPr>
          <p:cNvPr id="4" name="Picture 3" descr="C:\Users\Don\Desktop\files\2014 March\aaaevaluation\2013\2012\Desk top March 2012\2012 Files\2011 Files\2010 Files\Residential Manual covers 2010\Manual J8v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393" y="4848225"/>
            <a:ext cx="1558607" cy="2009775"/>
          </a:xfrm>
          <a:prstGeom prst="rect">
            <a:avLst/>
          </a:prstGeom>
          <a:noFill/>
          <a:ln>
            <a:noFill/>
          </a:ln>
        </p:spPr>
      </p:pic>
    </p:spTree>
    <p:extLst>
      <p:ext uri="{BB962C8B-B14F-4D97-AF65-F5344CB8AC3E}">
        <p14:creationId xmlns:p14="http://schemas.microsoft.com/office/powerpoint/2010/main" val="350596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(Step 2)</a:t>
            </a:r>
            <a:endParaRPr lang="en-US" sz="3600" i="1" dirty="0"/>
          </a:p>
        </p:txBody>
      </p:sp>
      <p:sp>
        <p:nvSpPr>
          <p:cNvPr id="3" name="Content Placeholder 2"/>
          <p:cNvSpPr>
            <a:spLocks noGrp="1"/>
          </p:cNvSpPr>
          <p:nvPr>
            <p:ph idx="1"/>
          </p:nvPr>
        </p:nvSpPr>
        <p:spPr/>
        <p:txBody>
          <a:bodyPr>
            <a:noAutofit/>
          </a:bodyPr>
          <a:lstStyle/>
          <a:p>
            <a:pPr marL="0" indent="0">
              <a:buNone/>
            </a:pPr>
            <a:r>
              <a:rPr lang="en-US" dirty="0" smtClean="0">
                <a:solidFill>
                  <a:srgbClr val="FFFF00"/>
                </a:solidFill>
              </a:rPr>
              <a:t>Thus</a:t>
            </a:r>
            <a:r>
              <a:rPr lang="en-US" dirty="0">
                <a:solidFill>
                  <a:srgbClr val="FFFF00"/>
                </a:solidFill>
              </a:rPr>
              <a:t>, by making changes on the Manual J8 to insulation values, door and window types individually, and then using a utility cost based calculator to base the cost of heating and cooling on the existing vs the new Btuh: a complete itemized proposal can be developed by the Technician. </a:t>
            </a:r>
          </a:p>
        </p:txBody>
      </p:sp>
    </p:spTree>
    <p:extLst>
      <p:ext uri="{BB962C8B-B14F-4D97-AF65-F5344CB8AC3E}">
        <p14:creationId xmlns:p14="http://schemas.microsoft.com/office/powerpoint/2010/main" val="77591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(Step 2)</a:t>
            </a:r>
            <a:endParaRPr lang="en-US" sz="3600" i="1"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FF00"/>
                </a:solidFill>
              </a:rPr>
              <a:t>At </a:t>
            </a:r>
            <a:r>
              <a:rPr lang="en-US" dirty="0">
                <a:solidFill>
                  <a:srgbClr val="FFFF00"/>
                </a:solidFill>
              </a:rPr>
              <a:t>this time, some of the ACCA Manual J8 approved software providers do not have an energy savings calculator so the use of another program may be required.  However, the Btuh inputs from a Manual J8 altered for the proposed changes could still be used to evaluate the savings for each proposed item listed (</a:t>
            </a:r>
            <a:r>
              <a:rPr lang="en-US" dirty="0" err="1">
                <a:solidFill>
                  <a:srgbClr val="FFFF00"/>
                </a:solidFill>
              </a:rPr>
              <a:t>e.g.s</a:t>
            </a:r>
            <a:r>
              <a:rPr lang="en-US" dirty="0">
                <a:solidFill>
                  <a:srgbClr val="FFFF00"/>
                </a:solidFill>
              </a:rPr>
              <a:t>, windows, doors, attic and/or other insulation, smaller HVAC system, all of the above or any combination).</a:t>
            </a:r>
          </a:p>
          <a:p>
            <a:pPr marL="0" indent="0">
              <a:buNone/>
            </a:pPr>
            <a:endParaRPr lang="en-US" dirty="0">
              <a:solidFill>
                <a:srgbClr val="FFFF00"/>
              </a:solidFill>
            </a:endParaRPr>
          </a:p>
        </p:txBody>
      </p:sp>
    </p:spTree>
    <p:extLst>
      <p:ext uri="{BB962C8B-B14F-4D97-AF65-F5344CB8AC3E}">
        <p14:creationId xmlns:p14="http://schemas.microsoft.com/office/powerpoint/2010/main" val="248524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(Best Practices)</a:t>
            </a:r>
            <a:endParaRPr lang="en-US" sz="3600" i="1"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Best practices for the Technician include using the previous 12 months of utility bills (historical consumption data), in conjunction with the modeling programs listed above to more accurately estimate the benefits associated with each of the performance improvement recommendations for a home.</a:t>
            </a:r>
          </a:p>
        </p:txBody>
      </p:sp>
    </p:spTree>
    <p:extLst>
      <p:ext uri="{BB962C8B-B14F-4D97-AF65-F5344CB8AC3E}">
        <p14:creationId xmlns:p14="http://schemas.microsoft.com/office/powerpoint/2010/main" val="34630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Assessment </a:t>
            </a:r>
            <a:r>
              <a:rPr lang="en-US" dirty="0"/>
              <a:t>Table Discretionary </a:t>
            </a:r>
            <a:r>
              <a:rPr lang="en-US" dirty="0" smtClean="0"/>
              <a:t>Values</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09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(Best Practices)</a:t>
            </a:r>
            <a:endParaRPr lang="en-US" sz="3600" i="1"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Note: Software selected must have inputs for all of the values listed in Table 4-1. When the software does not include inputs required by this Standard, the Technician must add all missing values to an additional written evaluation in order to meet the minimum requirements in this Standard.</a:t>
            </a:r>
          </a:p>
        </p:txBody>
      </p:sp>
    </p:spTree>
    <p:extLst>
      <p:ext uri="{BB962C8B-B14F-4D97-AF65-F5344CB8AC3E}">
        <p14:creationId xmlns:p14="http://schemas.microsoft.com/office/powerpoint/2010/main" val="169367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(Step 3)</a:t>
            </a:r>
            <a:endParaRPr lang="en-US" sz="3600" i="1"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Supplementary information that will affect the decision making process regarding building performance improvement opportunities need to be recorded along with any condition related elements that have been added. The condition related items include, but are not limited to:</a:t>
            </a:r>
          </a:p>
        </p:txBody>
      </p:sp>
    </p:spTree>
    <p:extLst>
      <p:ext uri="{BB962C8B-B14F-4D97-AF65-F5344CB8AC3E}">
        <p14:creationId xmlns:p14="http://schemas.microsoft.com/office/powerpoint/2010/main" val="1732077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(Step 3)</a:t>
            </a:r>
            <a:endParaRPr lang="en-US" sz="3600" i="1" dirty="0"/>
          </a:p>
        </p:txBody>
      </p:sp>
      <p:sp>
        <p:nvSpPr>
          <p:cNvPr id="3" name="Content Placeholder 2"/>
          <p:cNvSpPr>
            <a:spLocks noGrp="1"/>
          </p:cNvSpPr>
          <p:nvPr>
            <p:ph idx="1"/>
          </p:nvPr>
        </p:nvSpPr>
        <p:spPr/>
        <p:txBody>
          <a:bodyPr>
            <a:normAutofit/>
          </a:bodyPr>
          <a:lstStyle/>
          <a:p>
            <a:r>
              <a:rPr lang="en-US" dirty="0">
                <a:solidFill>
                  <a:srgbClr val="FFFF00"/>
                </a:solidFill>
              </a:rPr>
              <a:t>The age of the item inspected. </a:t>
            </a:r>
          </a:p>
          <a:p>
            <a:r>
              <a:rPr lang="en-US" dirty="0">
                <a:solidFill>
                  <a:srgbClr val="FFFF00"/>
                </a:solidFill>
              </a:rPr>
              <a:t>Condition or operational ability of the item inspected. </a:t>
            </a:r>
          </a:p>
          <a:p>
            <a:r>
              <a:rPr lang="en-US" dirty="0">
                <a:solidFill>
                  <a:srgbClr val="FFFF00"/>
                </a:solidFill>
              </a:rPr>
              <a:t>Presence of hazardous materials or improper storage of combustible materials. </a:t>
            </a:r>
          </a:p>
        </p:txBody>
      </p:sp>
    </p:spTree>
    <p:extLst>
      <p:ext uri="{BB962C8B-B14F-4D97-AF65-F5344CB8AC3E}">
        <p14:creationId xmlns:p14="http://schemas.microsoft.com/office/powerpoint/2010/main" val="134448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600" i="1" dirty="0" smtClean="0"/>
              <a:t>(Step 3)</a:t>
            </a:r>
            <a:endParaRPr lang="en-US" sz="3600" i="1" dirty="0"/>
          </a:p>
        </p:txBody>
      </p:sp>
      <p:sp>
        <p:nvSpPr>
          <p:cNvPr id="3" name="Content Placeholder 2"/>
          <p:cNvSpPr>
            <a:spLocks noGrp="1"/>
          </p:cNvSpPr>
          <p:nvPr>
            <p:ph idx="1"/>
          </p:nvPr>
        </p:nvSpPr>
        <p:spPr/>
        <p:txBody>
          <a:bodyPr>
            <a:normAutofit/>
          </a:bodyPr>
          <a:lstStyle/>
          <a:p>
            <a:r>
              <a:rPr lang="en-US" dirty="0" smtClean="0">
                <a:solidFill>
                  <a:srgbClr val="FFFF00"/>
                </a:solidFill>
              </a:rPr>
              <a:t>Performance </a:t>
            </a:r>
            <a:r>
              <a:rPr lang="en-US" dirty="0">
                <a:solidFill>
                  <a:srgbClr val="FFFF00"/>
                </a:solidFill>
              </a:rPr>
              <a:t>improvements that may lead to building modification updates to meet new code requirements when changes are made (</a:t>
            </a:r>
            <a:r>
              <a:rPr lang="en-US" dirty="0" err="1">
                <a:solidFill>
                  <a:srgbClr val="FFFF00"/>
                </a:solidFill>
              </a:rPr>
              <a:t>e.g.s</a:t>
            </a:r>
            <a:r>
              <a:rPr lang="en-US" dirty="0">
                <a:solidFill>
                  <a:srgbClr val="FFFF00"/>
                </a:solidFill>
              </a:rPr>
              <a:t>, when replacing siding might also lead to a requirement for improving wall’s insulation value, or changing out the furnace may require meeting a minimum outside fresh air requirement).</a:t>
            </a:r>
          </a:p>
        </p:txBody>
      </p:sp>
    </p:spTree>
    <p:extLst>
      <p:ext uri="{BB962C8B-B14F-4D97-AF65-F5344CB8AC3E}">
        <p14:creationId xmlns:p14="http://schemas.microsoft.com/office/powerpoint/2010/main" val="342940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Documentation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Notes </a:t>
            </a:r>
            <a:r>
              <a:rPr lang="en-US" dirty="0">
                <a:solidFill>
                  <a:srgbClr val="FFFF00"/>
                </a:solidFill>
              </a:rPr>
              <a:t>on work that is required to be completed by others before the projects in the contract can be started (</a:t>
            </a:r>
            <a:r>
              <a:rPr lang="en-US" dirty="0" err="1">
                <a:solidFill>
                  <a:srgbClr val="FFFF00"/>
                </a:solidFill>
              </a:rPr>
              <a:t>e.g.s</a:t>
            </a:r>
            <a:r>
              <a:rPr lang="en-US" dirty="0">
                <a:solidFill>
                  <a:srgbClr val="FFFF00"/>
                </a:solidFill>
              </a:rPr>
              <a:t>, New roof, or grading of lot to be done to move the water runoff  away from the house, or new gutters to be installed, etc., to be done by others first).</a:t>
            </a:r>
          </a:p>
        </p:txBody>
      </p:sp>
    </p:spTree>
    <p:extLst>
      <p:ext uri="{BB962C8B-B14F-4D97-AF65-F5344CB8AC3E}">
        <p14:creationId xmlns:p14="http://schemas.microsoft.com/office/powerpoint/2010/main" val="138973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Presenting Performance Improvements 5.0</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8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The building performance improvements must be presented in a manner that supports the decision making process.  A good practice is to place safety related improvements first and to always remember the homeowner is the customer and will make the decisions. Thus, when something is subtracted or added the Technician needs to facilitate the home owner’s selections. </a:t>
            </a:r>
          </a:p>
        </p:txBody>
      </p:sp>
    </p:spTree>
    <p:extLst>
      <p:ext uri="{BB962C8B-B14F-4D97-AF65-F5344CB8AC3E}">
        <p14:creationId xmlns:p14="http://schemas.microsoft.com/office/powerpoint/2010/main" val="273448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p:txBody>
          <a:bodyPr>
            <a:normAutofit/>
          </a:bodyPr>
          <a:lstStyle/>
          <a:p>
            <a:pPr marL="0" indent="0">
              <a:buNone/>
            </a:pPr>
            <a:r>
              <a:rPr lang="en-US" dirty="0" smtClean="0">
                <a:solidFill>
                  <a:srgbClr val="FFFF00"/>
                </a:solidFill>
              </a:rPr>
              <a:t>Since </a:t>
            </a:r>
            <a:r>
              <a:rPr lang="en-US" dirty="0">
                <a:solidFill>
                  <a:srgbClr val="FFFF00"/>
                </a:solidFill>
              </a:rPr>
              <a:t>the building performance improvements need to reflect the house as one large system with interacting components. The Technician needs to consider how the recommended corrective actions interact with each other.  </a:t>
            </a:r>
            <a:endParaRPr lang="en-US" dirty="0" smtClean="0">
              <a:solidFill>
                <a:srgbClr val="FFFF00"/>
              </a:solidFill>
            </a:endParaRPr>
          </a:p>
          <a:p>
            <a:pPr marL="0" indent="0">
              <a:buNone/>
            </a:pPr>
            <a:r>
              <a:rPr lang="en-US" dirty="0" smtClean="0">
                <a:solidFill>
                  <a:srgbClr val="FFFF00"/>
                </a:solidFill>
              </a:rPr>
              <a:t>This </a:t>
            </a:r>
            <a:r>
              <a:rPr lang="en-US" dirty="0">
                <a:solidFill>
                  <a:srgbClr val="FFFF00"/>
                </a:solidFill>
              </a:rPr>
              <a:t>is especially true when removing or adding items based on the homeowner’s needs. </a:t>
            </a:r>
          </a:p>
          <a:p>
            <a:endParaRPr lang="en-US" dirty="0"/>
          </a:p>
        </p:txBody>
      </p:sp>
    </p:spTree>
    <p:extLst>
      <p:ext uri="{BB962C8B-B14F-4D97-AF65-F5344CB8AC3E}">
        <p14:creationId xmlns:p14="http://schemas.microsoft.com/office/powerpoint/2010/main" val="323456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FF00"/>
                </a:solidFill>
              </a:rPr>
              <a:t>All of the building performance improvement opportunities need to be prioritized based on: </a:t>
            </a:r>
            <a:endParaRPr lang="en-US" dirty="0" smtClean="0">
              <a:solidFill>
                <a:srgbClr val="FFFF00"/>
              </a:solidFill>
            </a:endParaRPr>
          </a:p>
          <a:p>
            <a:pPr marL="0" indent="0">
              <a:buNone/>
            </a:pPr>
            <a:endParaRPr lang="en-US" dirty="0">
              <a:solidFill>
                <a:srgbClr val="FFFF00"/>
              </a:solidFill>
            </a:endParaRPr>
          </a:p>
          <a:p>
            <a:pPr marL="514350" indent="-514350">
              <a:buAutoNum type="arabicParenR"/>
            </a:pPr>
            <a:r>
              <a:rPr lang="en-US" dirty="0" smtClean="0">
                <a:solidFill>
                  <a:srgbClr val="FFFF00"/>
                </a:solidFill>
              </a:rPr>
              <a:t>Safety </a:t>
            </a:r>
            <a:r>
              <a:rPr lang="en-US" dirty="0">
                <a:solidFill>
                  <a:srgbClr val="FFFF00"/>
                </a:solidFill>
              </a:rPr>
              <a:t>and health, because a home cannot be </a:t>
            </a:r>
            <a:r>
              <a:rPr lang="en-US" dirty="0" smtClean="0">
                <a:solidFill>
                  <a:srgbClr val="FFFF00"/>
                </a:solidFill>
              </a:rPr>
              <a:t>left </a:t>
            </a:r>
            <a:r>
              <a:rPr lang="en-US" dirty="0">
                <a:solidFill>
                  <a:srgbClr val="FFFF00"/>
                </a:solidFill>
              </a:rPr>
              <a:t>with </a:t>
            </a:r>
            <a:r>
              <a:rPr lang="en-US" dirty="0" smtClean="0">
                <a:solidFill>
                  <a:srgbClr val="FFFF00"/>
                </a:solidFill>
              </a:rPr>
              <a:t>unsafe conditions present.</a:t>
            </a:r>
          </a:p>
          <a:p>
            <a:pPr marL="514350" indent="-514350">
              <a:buAutoNum type="arabicParenR"/>
            </a:pPr>
            <a:r>
              <a:rPr lang="en-US" dirty="0" smtClean="0">
                <a:solidFill>
                  <a:srgbClr val="FFFF00"/>
                </a:solidFill>
              </a:rPr>
              <a:t>Energy </a:t>
            </a:r>
            <a:r>
              <a:rPr lang="en-US" dirty="0">
                <a:solidFill>
                  <a:srgbClr val="FFFF00"/>
                </a:solidFill>
              </a:rPr>
              <a:t>or heat transfer benefit, because energy savings and the pay back of measures will </a:t>
            </a:r>
            <a:r>
              <a:rPr lang="en-US" dirty="0" smtClean="0">
                <a:solidFill>
                  <a:srgbClr val="FFFF00"/>
                </a:solidFill>
              </a:rPr>
              <a:t>make </a:t>
            </a:r>
            <a:r>
              <a:rPr lang="en-US" dirty="0">
                <a:solidFill>
                  <a:srgbClr val="FFFF00"/>
                </a:solidFill>
              </a:rPr>
              <a:t>the work more affordable to the </a:t>
            </a:r>
            <a:r>
              <a:rPr lang="en-US" dirty="0" smtClean="0">
                <a:solidFill>
                  <a:srgbClr val="FFFF00"/>
                </a:solidFill>
              </a:rPr>
              <a:t>homeowner.</a:t>
            </a:r>
          </a:p>
          <a:p>
            <a:endParaRPr lang="en-US" dirty="0"/>
          </a:p>
        </p:txBody>
      </p:sp>
    </p:spTree>
    <p:extLst>
      <p:ext uri="{BB962C8B-B14F-4D97-AF65-F5344CB8AC3E}">
        <p14:creationId xmlns:p14="http://schemas.microsoft.com/office/powerpoint/2010/main" val="365831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p:txBody>
          <a:bodyPr>
            <a:normAutofit/>
          </a:bodyPr>
          <a:lstStyle/>
          <a:p>
            <a:pPr marL="514350" indent="-514350">
              <a:buFont typeface="+mj-lt"/>
              <a:buAutoNum type="arabicParenR" startAt="3"/>
            </a:pPr>
            <a:r>
              <a:rPr lang="en-US" dirty="0" smtClean="0">
                <a:solidFill>
                  <a:srgbClr val="FFFF00"/>
                </a:solidFill>
              </a:rPr>
              <a:t>Issues </a:t>
            </a:r>
            <a:r>
              <a:rPr lang="en-US" dirty="0">
                <a:solidFill>
                  <a:srgbClr val="FFFF00"/>
                </a:solidFill>
              </a:rPr>
              <a:t>related to comfort, IAQ, or durability benefits because comfort and durability will make the changes worthwhile and they will endure over time. Obviously, IAQ jumps to a number 1 priority where safety concerns are raised. </a:t>
            </a:r>
          </a:p>
          <a:p>
            <a:endParaRPr lang="en-US" dirty="0"/>
          </a:p>
        </p:txBody>
      </p:sp>
    </p:spTree>
    <p:extLst>
      <p:ext uri="{BB962C8B-B14F-4D97-AF65-F5344CB8AC3E}">
        <p14:creationId xmlns:p14="http://schemas.microsoft.com/office/powerpoint/2010/main" val="405982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cap="all" dirty="0" smtClean="0"/>
              <a:t>iscretionary</a:t>
            </a:r>
            <a:r>
              <a:rPr lang="en-US" dirty="0" smtClean="0"/>
              <a:t> VALUES</a:t>
            </a:r>
            <a:endParaRPr lang="en-US" dirty="0"/>
          </a:p>
        </p:txBody>
      </p:sp>
      <p:pic>
        <p:nvPicPr>
          <p:cNvPr id="4" name="Content Placeholder 3"/>
          <p:cNvPicPr>
            <a:picLocks noGrp="1" noChangeAspect="1"/>
          </p:cNvPicPr>
          <p:nvPr>
            <p:ph idx="1"/>
          </p:nvPr>
        </p:nvPicPr>
        <p:blipFill>
          <a:blip r:embed="rId2"/>
          <a:stretch>
            <a:fillRect/>
          </a:stretch>
        </p:blipFill>
        <p:spPr>
          <a:xfrm>
            <a:off x="129339" y="1524000"/>
            <a:ext cx="8885321" cy="4267200"/>
          </a:xfrm>
          <a:prstGeom prst="rect">
            <a:avLst/>
          </a:prstGeom>
        </p:spPr>
      </p:pic>
      <p:cxnSp>
        <p:nvCxnSpPr>
          <p:cNvPr id="6" name="Straight Arrow Connector 5"/>
          <p:cNvCxnSpPr/>
          <p:nvPr/>
        </p:nvCxnSpPr>
        <p:spPr>
          <a:xfrm flipH="1" flipV="1">
            <a:off x="1600200" y="3048000"/>
            <a:ext cx="1052311"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063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Home owners need to be provided with choices based on individual building performance improvements or improvement packages.  To meet 12 QH requirements, all performance improvements should be specified, designed, and implemented in a way that meets or exceeds all of the recognized industry standards and good practices.   </a:t>
            </a:r>
          </a:p>
        </p:txBody>
      </p:sp>
    </p:spTree>
    <p:extLst>
      <p:ext uri="{BB962C8B-B14F-4D97-AF65-F5344CB8AC3E}">
        <p14:creationId xmlns:p14="http://schemas.microsoft.com/office/powerpoint/2010/main" val="553497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p:txBody>
          <a:bodyPr>
            <a:normAutofit/>
          </a:bodyPr>
          <a:lstStyle/>
          <a:p>
            <a:pPr marL="0" indent="0">
              <a:buNone/>
            </a:pPr>
            <a:r>
              <a:rPr lang="en-US" dirty="0" smtClean="0">
                <a:solidFill>
                  <a:srgbClr val="FFFF00"/>
                </a:solidFill>
              </a:rPr>
              <a:t>Be </a:t>
            </a:r>
            <a:r>
              <a:rPr lang="en-US" dirty="0">
                <a:solidFill>
                  <a:srgbClr val="FFFF00"/>
                </a:solidFill>
              </a:rPr>
              <a:t>sure that all of the decision makers </a:t>
            </a:r>
            <a:r>
              <a:rPr lang="en-US" dirty="0" smtClean="0">
                <a:solidFill>
                  <a:srgbClr val="FFFF00"/>
                </a:solidFill>
              </a:rPr>
              <a:t>are </a:t>
            </a:r>
            <a:r>
              <a:rPr lang="en-US" dirty="0">
                <a:solidFill>
                  <a:srgbClr val="FFFF00"/>
                </a:solidFill>
              </a:rPr>
              <a:t>available to hear the presentation, or there may be unanswered questions that will cause problems later in the process. </a:t>
            </a:r>
          </a:p>
        </p:txBody>
      </p:sp>
      <p:pic>
        <p:nvPicPr>
          <p:cNvPr id="5" name="Picture 4" descr="C:\Users\Don\AppData\Local\Microsoft\Windows\Temporary Internet Files\Content.Outlook\1BDE2P2G\IMG_20141201_120840_924.jpg"/>
          <p:cNvPicPr/>
          <p:nvPr/>
        </p:nvPicPr>
        <p:blipFill rotWithShape="1">
          <a:blip r:embed="rId2" cstate="print">
            <a:extLst>
              <a:ext uri="{28A0092B-C50C-407E-A947-70E740481C1C}">
                <a14:useLocalDpi xmlns:a14="http://schemas.microsoft.com/office/drawing/2010/main" val="0"/>
              </a:ext>
            </a:extLst>
          </a:blip>
          <a:srcRect l="9295" t="3989" r="27243" b="39031"/>
          <a:stretch/>
        </p:blipFill>
        <p:spPr bwMode="auto">
          <a:xfrm>
            <a:off x="1981200" y="4191000"/>
            <a:ext cx="5105400" cy="2651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211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The home, owners priorities are always correct, unless the homeowner’s selection(s) would compromise the safety of the occupants they are your customer.  So make the sale and accept their choices with enthusiasm! </a:t>
            </a:r>
          </a:p>
        </p:txBody>
      </p:sp>
      <p:pic>
        <p:nvPicPr>
          <p:cNvPr id="4" name="Picture 3" descr="C:\Users\Don\AppData\Local\Microsoft\Windows\Temporary Internet Files\Content.Outlook\1BDE2P2G\IMG_20141201_120840_924.jpg"/>
          <p:cNvPicPr/>
          <p:nvPr/>
        </p:nvPicPr>
        <p:blipFill rotWithShape="1">
          <a:blip r:embed="rId2" cstate="print">
            <a:extLst>
              <a:ext uri="{28A0092B-C50C-407E-A947-70E740481C1C}">
                <a14:useLocalDpi xmlns:a14="http://schemas.microsoft.com/office/drawing/2010/main" val="0"/>
              </a:ext>
            </a:extLst>
          </a:blip>
          <a:srcRect l="9295" t="3989" r="27243" b="39031"/>
          <a:stretch/>
        </p:blipFill>
        <p:spPr bwMode="auto">
          <a:xfrm>
            <a:off x="1981200" y="4191000"/>
            <a:ext cx="5105400" cy="2651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351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en-US" dirty="0">
                <a:solidFill>
                  <a:srgbClr val="FFFF00"/>
                </a:solidFill>
              </a:rPr>
              <a:t>However, make sure that they understand how the changes made will impact the overall plan. They can choose to implement the recommended changes in stages as long as they do not involve compromising safety. </a:t>
            </a:r>
          </a:p>
        </p:txBody>
      </p:sp>
      <p:pic>
        <p:nvPicPr>
          <p:cNvPr id="4" name="Picture 3" descr="C:\Users\Don\AppData\Local\Microsoft\Windows\Temporary Internet Files\Content.Outlook\1BDE2P2G\IMG_20141201_120840_924.jpg"/>
          <p:cNvPicPr/>
          <p:nvPr/>
        </p:nvPicPr>
        <p:blipFill rotWithShape="1">
          <a:blip r:embed="rId2" cstate="print">
            <a:extLst>
              <a:ext uri="{28A0092B-C50C-407E-A947-70E740481C1C}">
                <a14:useLocalDpi xmlns:a14="http://schemas.microsoft.com/office/drawing/2010/main" val="0"/>
              </a:ext>
            </a:extLst>
          </a:blip>
          <a:srcRect l="9295" t="3989" r="27243" b="39031"/>
          <a:stretch/>
        </p:blipFill>
        <p:spPr bwMode="auto">
          <a:xfrm>
            <a:off x="1981200" y="4191000"/>
            <a:ext cx="5105400" cy="2651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115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r>
              <a:rPr lang="en-US" dirty="0">
                <a:solidFill>
                  <a:srgbClr val="FFFF00"/>
                </a:solidFill>
              </a:rPr>
              <a:t>Building performance improvements shall be presented in the priority order, and sequenced to provide the greatest energy savings, most improved thermal transfer, or in an order that highlights items that meet the client’s objectives for comfort, IAQ or durability.</a:t>
            </a:r>
          </a:p>
          <a:p>
            <a:pPr marL="0" indent="0">
              <a:buNone/>
            </a:pPr>
            <a:endParaRPr lang="en-US" dirty="0">
              <a:solidFill>
                <a:srgbClr val="FFFF00"/>
              </a:solidFill>
            </a:endParaRPr>
          </a:p>
        </p:txBody>
      </p:sp>
      <p:pic>
        <p:nvPicPr>
          <p:cNvPr id="4" name="Picture 3" descr="C:\Users\Don\AppData\Local\Microsoft\Windows\Temporary Internet Files\Content.Outlook\1BDE2P2G\IMG_20141201_120840_924.jpg"/>
          <p:cNvPicPr/>
          <p:nvPr/>
        </p:nvPicPr>
        <p:blipFill rotWithShape="1">
          <a:blip r:embed="rId2" cstate="print">
            <a:extLst>
              <a:ext uri="{28A0092B-C50C-407E-A947-70E740481C1C}">
                <a14:useLocalDpi xmlns:a14="http://schemas.microsoft.com/office/drawing/2010/main" val="0"/>
              </a:ext>
            </a:extLst>
          </a:blip>
          <a:srcRect l="9295" t="3989" r="27243" b="39031"/>
          <a:stretch/>
        </p:blipFill>
        <p:spPr bwMode="auto">
          <a:xfrm>
            <a:off x="1981200" y="4191000"/>
            <a:ext cx="5105400" cy="2651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070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r>
              <a:rPr lang="en-US" dirty="0">
                <a:solidFill>
                  <a:srgbClr val="FFFF00"/>
                </a:solidFill>
              </a:rPr>
              <a:t>Building performance improvements shall be presented in the priority order, and sequenced to provide the greatest energy savings, most improved thermal transfer, or in an order that highlights items that meet the client’s objectives for comfort, IAQ or durability.</a:t>
            </a:r>
          </a:p>
          <a:p>
            <a:pPr marL="0" indent="0">
              <a:buNone/>
            </a:pPr>
            <a:endParaRPr lang="en-US" dirty="0">
              <a:solidFill>
                <a:srgbClr val="FFFF00"/>
              </a:solidFill>
            </a:endParaRPr>
          </a:p>
        </p:txBody>
      </p:sp>
      <p:pic>
        <p:nvPicPr>
          <p:cNvPr id="4" name="Picture 3" descr="C:\Users\Don\AppData\Local\Microsoft\Windows\Temporary Internet Files\Content.Outlook\1BDE2P2G\IMG_20141201_120840_924.jpg"/>
          <p:cNvPicPr/>
          <p:nvPr/>
        </p:nvPicPr>
        <p:blipFill rotWithShape="1">
          <a:blip r:embed="rId2" cstate="print">
            <a:extLst>
              <a:ext uri="{28A0092B-C50C-407E-A947-70E740481C1C}">
                <a14:useLocalDpi xmlns:a14="http://schemas.microsoft.com/office/drawing/2010/main" val="0"/>
              </a:ext>
            </a:extLst>
          </a:blip>
          <a:srcRect l="9295" t="3989" r="27243" b="39031"/>
          <a:stretch/>
        </p:blipFill>
        <p:spPr bwMode="auto">
          <a:xfrm>
            <a:off x="1981200" y="4191000"/>
            <a:ext cx="5105400" cy="2651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791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r>
              <a:rPr lang="en-US" dirty="0">
                <a:solidFill>
                  <a:srgbClr val="FFFF00"/>
                </a:solidFill>
              </a:rPr>
              <a:t>Building owner interaction:  Building improvement opportunities shall be presented based on the priorities listed in the </a:t>
            </a:r>
            <a:r>
              <a:rPr lang="en-US" dirty="0" smtClean="0">
                <a:solidFill>
                  <a:srgbClr val="FFFF00"/>
                </a:solidFill>
              </a:rPr>
              <a:t>steps on the following slides.  </a:t>
            </a:r>
            <a:r>
              <a:rPr lang="en-US" dirty="0">
                <a:solidFill>
                  <a:srgbClr val="FFFF00"/>
                </a:solidFill>
              </a:rPr>
              <a:t>The home owners are encouraged to select the improvement opportunities that best meet their objectives. </a:t>
            </a:r>
          </a:p>
        </p:txBody>
      </p:sp>
      <p:pic>
        <p:nvPicPr>
          <p:cNvPr id="4" name="Picture 3" descr="C:\Users\Don\AppData\Local\Microsoft\Windows\Temporary Internet Files\Content.Outlook\1BDE2P2G\IMG_20141201_120840_924.jpg"/>
          <p:cNvPicPr/>
          <p:nvPr/>
        </p:nvPicPr>
        <p:blipFill rotWithShape="1">
          <a:blip r:embed="rId2" cstate="print">
            <a:extLst>
              <a:ext uri="{28A0092B-C50C-407E-A947-70E740481C1C}">
                <a14:useLocalDpi xmlns:a14="http://schemas.microsoft.com/office/drawing/2010/main" val="0"/>
              </a:ext>
            </a:extLst>
          </a:blip>
          <a:srcRect l="9295" t="3989" r="27243" b="39031"/>
          <a:stretch/>
        </p:blipFill>
        <p:spPr bwMode="auto">
          <a:xfrm>
            <a:off x="1981200" y="4191000"/>
            <a:ext cx="5105400" cy="2651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101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r>
              <a:rPr lang="en-US" dirty="0">
                <a:solidFill>
                  <a:srgbClr val="FFFF00"/>
                </a:solidFill>
              </a:rPr>
              <a:t>The Technician should present both measure-level and package-level cost/benefit analyses.  A measure-level analysis helps the homeowner pick the most cost effective items, while a package-level analysis help educate on the interrelation of improvements.</a:t>
            </a:r>
          </a:p>
        </p:txBody>
      </p:sp>
      <p:pic>
        <p:nvPicPr>
          <p:cNvPr id="4" name="Picture 3" descr="C:\Users\Don\AppData\Local\Microsoft\Windows\Temporary Internet Files\Content.Outlook\1BDE2P2G\IMG_20141201_120840_924.jpg"/>
          <p:cNvPicPr/>
          <p:nvPr/>
        </p:nvPicPr>
        <p:blipFill rotWithShape="1">
          <a:blip r:embed="rId2" cstate="print">
            <a:extLst>
              <a:ext uri="{28A0092B-C50C-407E-A947-70E740481C1C}">
                <a14:useLocalDpi xmlns:a14="http://schemas.microsoft.com/office/drawing/2010/main" val="0"/>
              </a:ext>
            </a:extLst>
          </a:blip>
          <a:srcRect l="9295" t="3989" r="27243" b="39031"/>
          <a:stretch/>
        </p:blipFill>
        <p:spPr bwMode="auto">
          <a:xfrm>
            <a:off x="1981200" y="4191000"/>
            <a:ext cx="5105400" cy="2651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786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Presenting Performance Improvements</a:t>
            </a:r>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r>
              <a:rPr lang="en-US" dirty="0">
                <a:solidFill>
                  <a:srgbClr val="FFFF00"/>
                </a:solidFill>
              </a:rPr>
              <a:t>Building performance improvements need to be presented in groupings that will not harm the occupants, or degrade the building’s integrity, or the performance. </a:t>
            </a:r>
          </a:p>
        </p:txBody>
      </p:sp>
      <p:pic>
        <p:nvPicPr>
          <p:cNvPr id="4" name="Picture 3" descr="C:\Users\Don\AppData\Local\Microsoft\Windows\Temporary Internet Files\Content.Outlook\1BDE2P2G\IMG_20141201_120840_924.jpg"/>
          <p:cNvPicPr/>
          <p:nvPr/>
        </p:nvPicPr>
        <p:blipFill rotWithShape="1">
          <a:blip r:embed="rId2" cstate="print">
            <a:extLst>
              <a:ext uri="{28A0092B-C50C-407E-A947-70E740481C1C}">
                <a14:useLocalDpi xmlns:a14="http://schemas.microsoft.com/office/drawing/2010/main" val="0"/>
              </a:ext>
            </a:extLst>
          </a:blip>
          <a:srcRect l="9295" t="3989" r="27243" b="39031"/>
          <a:stretch/>
        </p:blipFill>
        <p:spPr bwMode="auto">
          <a:xfrm>
            <a:off x="1981200" y="4191000"/>
            <a:ext cx="5105400" cy="2651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410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Requirements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FF00"/>
                </a:solidFill>
              </a:rPr>
              <a:t>All proposed improvements must meet all of the following requirements that are </a:t>
            </a:r>
            <a:r>
              <a:rPr lang="en-US" dirty="0" smtClean="0">
                <a:solidFill>
                  <a:srgbClr val="FFFF00"/>
                </a:solidFill>
              </a:rPr>
              <a:t>applicable:</a:t>
            </a:r>
          </a:p>
          <a:p>
            <a:r>
              <a:rPr lang="en-US" dirty="0" smtClean="0">
                <a:solidFill>
                  <a:srgbClr val="FFFF00"/>
                </a:solidFill>
              </a:rPr>
              <a:t>Meet </a:t>
            </a:r>
            <a:r>
              <a:rPr lang="en-US" dirty="0">
                <a:solidFill>
                  <a:srgbClr val="FFFF00"/>
                </a:solidFill>
              </a:rPr>
              <a:t>applicable codes and regulations for the </a:t>
            </a:r>
            <a:r>
              <a:rPr lang="en-US" dirty="0" smtClean="0">
                <a:solidFill>
                  <a:srgbClr val="FFFF00"/>
                </a:solidFill>
              </a:rPr>
              <a:t>jurisdiction.</a:t>
            </a:r>
            <a:endParaRPr lang="en-US" sz="2800" dirty="0">
              <a:solidFill>
                <a:srgbClr val="FFFF00"/>
              </a:solidFill>
            </a:endParaRPr>
          </a:p>
          <a:p>
            <a:r>
              <a:rPr lang="en-US" dirty="0" smtClean="0">
                <a:solidFill>
                  <a:srgbClr val="FFFF00"/>
                </a:solidFill>
              </a:rPr>
              <a:t>Specify </a:t>
            </a:r>
            <a:r>
              <a:rPr lang="en-US" dirty="0">
                <a:solidFill>
                  <a:srgbClr val="FFFF00"/>
                </a:solidFill>
              </a:rPr>
              <a:t>duct sealing measures to resolve deficiencies identified during the audit. </a:t>
            </a:r>
            <a:endParaRPr lang="en-US" sz="2800" dirty="0">
              <a:solidFill>
                <a:srgbClr val="FFFF00"/>
              </a:solidFill>
            </a:endParaRPr>
          </a:p>
          <a:p>
            <a:r>
              <a:rPr lang="en-US" dirty="0" smtClean="0">
                <a:solidFill>
                  <a:srgbClr val="FFFF00"/>
                </a:solidFill>
              </a:rPr>
              <a:t>Include </a:t>
            </a:r>
            <a:r>
              <a:rPr lang="en-US" dirty="0">
                <a:solidFill>
                  <a:srgbClr val="FFFF00"/>
                </a:solidFill>
              </a:rPr>
              <a:t>a statement indicating that the energy savings are estimated; see §3 in this guideline for examples of wording to address this issue. </a:t>
            </a:r>
            <a:endParaRPr lang="en-US" sz="2800" dirty="0">
              <a:solidFill>
                <a:srgbClr val="FFFF00"/>
              </a:solidFill>
            </a:endParaRPr>
          </a:p>
          <a:p>
            <a:endParaRPr lang="en-US" dirty="0"/>
          </a:p>
        </p:txBody>
      </p:sp>
    </p:spTree>
    <p:extLst>
      <p:ext uri="{BB962C8B-B14F-4D97-AF65-F5344CB8AC3E}">
        <p14:creationId xmlns:p14="http://schemas.microsoft.com/office/powerpoint/2010/main" val="59845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cap="all" dirty="0" smtClean="0"/>
              <a:t>iscretionary</a:t>
            </a:r>
            <a:r>
              <a:rPr lang="en-US" dirty="0" smtClean="0"/>
              <a:t> VALUES</a:t>
            </a:r>
            <a:endParaRPr lang="en-US" dirty="0"/>
          </a:p>
        </p:txBody>
      </p:sp>
      <p:pic>
        <p:nvPicPr>
          <p:cNvPr id="4" name="Content Placeholder 3"/>
          <p:cNvPicPr>
            <a:picLocks noGrp="1" noChangeAspect="1"/>
          </p:cNvPicPr>
          <p:nvPr>
            <p:ph idx="1"/>
          </p:nvPr>
        </p:nvPicPr>
        <p:blipFill>
          <a:blip r:embed="rId2"/>
          <a:stretch>
            <a:fillRect/>
          </a:stretch>
        </p:blipFill>
        <p:spPr>
          <a:xfrm>
            <a:off x="129339" y="1524000"/>
            <a:ext cx="8885321" cy="4267200"/>
          </a:xfrm>
          <a:prstGeom prst="rect">
            <a:avLst/>
          </a:prstGeom>
        </p:spPr>
      </p:pic>
      <p:cxnSp>
        <p:nvCxnSpPr>
          <p:cNvPr id="6" name="Straight Arrow Connector 5"/>
          <p:cNvCxnSpPr/>
          <p:nvPr/>
        </p:nvCxnSpPr>
        <p:spPr>
          <a:xfrm flipH="1" flipV="1">
            <a:off x="3506040" y="2438400"/>
            <a:ext cx="1052311"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6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Requirements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Refer </a:t>
            </a:r>
            <a:r>
              <a:rPr lang="en-US" dirty="0">
                <a:solidFill>
                  <a:srgbClr val="FFFF00"/>
                </a:solidFill>
              </a:rPr>
              <a:t>to the minimum standard requirements in §6.0 in </a:t>
            </a:r>
            <a:r>
              <a:rPr lang="en-US" dirty="0" smtClean="0">
                <a:solidFill>
                  <a:srgbClr val="FFFF00"/>
                </a:solidFill>
              </a:rPr>
              <a:t>the 12 QH (</a:t>
            </a:r>
            <a:r>
              <a:rPr lang="en-US" dirty="0">
                <a:solidFill>
                  <a:srgbClr val="FFFF00"/>
                </a:solidFill>
              </a:rPr>
              <a:t>Implementing Identified Improvements) to facilitate obtaining comparable bids from multiple sources that desire to effect the </a:t>
            </a:r>
            <a:r>
              <a:rPr lang="en-US" dirty="0" smtClean="0">
                <a:solidFill>
                  <a:srgbClr val="FFFF00"/>
                </a:solidFill>
              </a:rPr>
              <a:t>improvements.</a:t>
            </a:r>
            <a:endParaRPr lang="en-US" sz="2800" dirty="0">
              <a:solidFill>
                <a:srgbClr val="FFFF00"/>
              </a:solidFill>
            </a:endParaRPr>
          </a:p>
          <a:p>
            <a:r>
              <a:rPr lang="en-US" dirty="0" smtClean="0">
                <a:solidFill>
                  <a:srgbClr val="FFFF00"/>
                </a:solidFill>
              </a:rPr>
              <a:t>The </a:t>
            </a:r>
            <a:r>
              <a:rPr lang="en-US" dirty="0">
                <a:solidFill>
                  <a:srgbClr val="FFFF00"/>
                </a:solidFill>
              </a:rPr>
              <a:t>Technician, or an independent auditor if required by an AHJ, shall perform a final test-out per §7.0 in the 12 QH to ensure the improvement objectives were </a:t>
            </a:r>
            <a:r>
              <a:rPr lang="en-US" dirty="0" smtClean="0">
                <a:solidFill>
                  <a:srgbClr val="FFFF00"/>
                </a:solidFill>
              </a:rPr>
              <a:t>met.</a:t>
            </a:r>
            <a:endParaRPr lang="en-US" sz="2800" dirty="0">
              <a:solidFill>
                <a:srgbClr val="FFFF00"/>
              </a:solidFill>
            </a:endParaRPr>
          </a:p>
          <a:p>
            <a:pPr marL="0" indent="0">
              <a:buNone/>
            </a:pPr>
            <a:endParaRPr lang="en-US" dirty="0"/>
          </a:p>
        </p:txBody>
      </p:sp>
    </p:spTree>
    <p:extLst>
      <p:ext uri="{BB962C8B-B14F-4D97-AF65-F5344CB8AC3E}">
        <p14:creationId xmlns:p14="http://schemas.microsoft.com/office/powerpoint/2010/main" val="412197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Requirements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Identify </a:t>
            </a:r>
            <a:r>
              <a:rPr lang="en-US" dirty="0">
                <a:solidFill>
                  <a:srgbClr val="FFFF00"/>
                </a:solidFill>
              </a:rPr>
              <a:t>the recognized software used to determine the energy or Btu/h savings per building performance improvement </a:t>
            </a:r>
            <a:r>
              <a:rPr lang="en-US" dirty="0" smtClean="0">
                <a:solidFill>
                  <a:srgbClr val="FFFF00"/>
                </a:solidFill>
              </a:rPr>
              <a:t>opportunity.</a:t>
            </a:r>
          </a:p>
          <a:p>
            <a:r>
              <a:rPr lang="en-US" dirty="0">
                <a:solidFill>
                  <a:srgbClr val="FFFF00"/>
                </a:solidFill>
              </a:rPr>
              <a:t>Recommend radon testing and mitigation in accordance with state and federal requirements: </a:t>
            </a:r>
            <a:r>
              <a:rPr lang="en-US" u="sng" dirty="0">
                <a:solidFill>
                  <a:srgbClr val="FFFF00"/>
                </a:solidFill>
                <a:hlinkClick r:id="rId2"/>
              </a:rPr>
              <a:t>http://www.epa.gov/radon/whereyoulive.html</a:t>
            </a:r>
            <a:r>
              <a:rPr lang="en-US" dirty="0">
                <a:solidFill>
                  <a:srgbClr val="FFFF00"/>
                </a:solidFill>
              </a:rPr>
              <a:t> </a:t>
            </a:r>
          </a:p>
          <a:p>
            <a:pPr marL="0" indent="0">
              <a:buNone/>
            </a:pPr>
            <a:r>
              <a:rPr lang="en-US" dirty="0" smtClean="0">
                <a:solidFill>
                  <a:srgbClr val="FFFF00"/>
                </a:solidFill>
              </a:rPr>
              <a:t>If </a:t>
            </a:r>
            <a:r>
              <a:rPr lang="en-US" dirty="0">
                <a:solidFill>
                  <a:srgbClr val="FFFF00"/>
                </a:solidFill>
              </a:rPr>
              <a:t>none, see US EPA guidance for testing and mitigation.</a:t>
            </a:r>
          </a:p>
          <a:p>
            <a:endParaRPr lang="en-US" dirty="0" smtClean="0">
              <a:solidFill>
                <a:srgbClr val="FFFF00"/>
              </a:solidFill>
            </a:endParaRPr>
          </a:p>
          <a:p>
            <a:pPr marL="0" indent="0">
              <a:buNone/>
            </a:pPr>
            <a:endParaRPr lang="en-US" dirty="0"/>
          </a:p>
        </p:txBody>
      </p:sp>
    </p:spTree>
    <p:extLst>
      <p:ext uri="{BB962C8B-B14F-4D97-AF65-F5344CB8AC3E}">
        <p14:creationId xmlns:p14="http://schemas.microsoft.com/office/powerpoint/2010/main" val="429062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a:t>
            </a:r>
            <a:endParaRPr lang="en-US" dirty="0"/>
          </a:p>
        </p:txBody>
      </p:sp>
      <p:pic>
        <p:nvPicPr>
          <p:cNvPr id="4" name="Picture 3"/>
          <p:cNvPicPr/>
          <p:nvPr/>
        </p:nvPicPr>
        <p:blipFill rotWithShape="1">
          <a:blip r:embed="rId2"/>
          <a:srcRect t="6575" r="1686" b="6302"/>
          <a:stretch/>
        </p:blipFill>
        <p:spPr bwMode="auto">
          <a:xfrm>
            <a:off x="472440" y="1600200"/>
            <a:ext cx="3855720" cy="4710271"/>
          </a:xfrm>
          <a:prstGeom prst="rect">
            <a:avLst/>
          </a:prstGeom>
          <a:ln>
            <a:noFill/>
          </a:ln>
          <a:extLst>
            <a:ext uri="{53640926-AAD7-44D8-BBD7-CCE9431645EC}">
              <a14:shadowObscured xmlns:a14="http://schemas.microsoft.com/office/drawing/2010/main"/>
            </a:ext>
          </a:extLst>
        </p:spPr>
      </p:pic>
      <p:pic>
        <p:nvPicPr>
          <p:cNvPr id="5" name="Content Placeholder 4"/>
          <p:cNvPicPr>
            <a:picLocks noGrp="1"/>
          </p:cNvPicPr>
          <p:nvPr>
            <p:ph idx="1"/>
          </p:nvPr>
        </p:nvPicPr>
        <p:blipFill rotWithShape="1">
          <a:blip r:embed="rId3"/>
          <a:srcRect l="-1" t="1760" r="2469" b="4985"/>
          <a:stretch/>
        </p:blipFill>
        <p:spPr bwMode="auto">
          <a:xfrm>
            <a:off x="4724400" y="1600200"/>
            <a:ext cx="3733800" cy="4710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793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Requirements</a:t>
            </a:r>
            <a:endParaRPr lang="en-US" dirty="0"/>
          </a:p>
        </p:txBody>
      </p:sp>
      <p:sp>
        <p:nvSpPr>
          <p:cNvPr id="3" name="Content Placeholder 2"/>
          <p:cNvSpPr>
            <a:spLocks noGrp="1"/>
          </p:cNvSpPr>
          <p:nvPr>
            <p:ph idx="1"/>
          </p:nvPr>
        </p:nvSpPr>
        <p:spPr>
          <a:xfrm>
            <a:off x="190500" y="1417638"/>
            <a:ext cx="8763000" cy="5287962"/>
          </a:xfrm>
        </p:spPr>
        <p:txBody>
          <a:bodyPr>
            <a:normAutofit fontScale="85000" lnSpcReduction="20000"/>
          </a:bodyPr>
          <a:lstStyle/>
          <a:p>
            <a:r>
              <a:rPr lang="en-US" sz="4800" dirty="0" smtClean="0">
                <a:solidFill>
                  <a:srgbClr val="FFFF00"/>
                </a:solidFill>
              </a:rPr>
              <a:t>Recommend </a:t>
            </a:r>
            <a:r>
              <a:rPr lang="en-US" sz="4800" dirty="0">
                <a:solidFill>
                  <a:srgbClr val="FFFF00"/>
                </a:solidFill>
              </a:rPr>
              <a:t>allergen testing and mitigation in accordance with protocols established in US </a:t>
            </a:r>
            <a:r>
              <a:rPr lang="en-US" sz="4800" dirty="0" smtClean="0">
                <a:solidFill>
                  <a:srgbClr val="FFFF00"/>
                </a:solidFill>
              </a:rPr>
              <a:t>Department of Housing and Urban Development (HUD).  Additional </a:t>
            </a:r>
            <a:r>
              <a:rPr lang="en-US" sz="4800" dirty="0">
                <a:solidFill>
                  <a:srgbClr val="FFFF00"/>
                </a:solidFill>
              </a:rPr>
              <a:t>information is available as a free downloadable pdf </a:t>
            </a:r>
            <a:r>
              <a:rPr lang="en-US" sz="4800" dirty="0" smtClean="0">
                <a:solidFill>
                  <a:srgbClr val="FFFF00"/>
                </a:solidFill>
              </a:rPr>
              <a:t>document </a:t>
            </a:r>
            <a:r>
              <a:rPr lang="en-US" sz="4800" dirty="0">
                <a:solidFill>
                  <a:srgbClr val="FFFF00"/>
                </a:solidFill>
              </a:rPr>
              <a:t>called </a:t>
            </a:r>
            <a:r>
              <a:rPr lang="en-US" sz="4800" i="1" dirty="0">
                <a:solidFill>
                  <a:srgbClr val="FFFF00"/>
                </a:solidFill>
              </a:rPr>
              <a:t>Healthy Homes Issues: </a:t>
            </a:r>
            <a:r>
              <a:rPr lang="en-US" sz="4800" i="1" dirty="0" smtClean="0">
                <a:solidFill>
                  <a:srgbClr val="FFFF00"/>
                </a:solidFill>
              </a:rPr>
              <a:t>Asthma </a:t>
            </a:r>
            <a:r>
              <a:rPr lang="en-US" sz="4100" u="sng" dirty="0" smtClean="0">
                <a:solidFill>
                  <a:srgbClr val="FF0000"/>
                </a:solidFill>
                <a:hlinkClick r:id="rId2"/>
              </a:rPr>
              <a:t>http</a:t>
            </a:r>
            <a:r>
              <a:rPr lang="en-US" sz="4100" u="sng" dirty="0">
                <a:solidFill>
                  <a:srgbClr val="FF0000"/>
                </a:solidFill>
                <a:hlinkClick r:id="rId2"/>
              </a:rPr>
              <a:t>://portal.hud.gov/hudportal/documents/huddoc?id=DOC_12480.pdf</a:t>
            </a:r>
            <a:r>
              <a:rPr lang="en-US" sz="4100" dirty="0">
                <a:solidFill>
                  <a:srgbClr val="FF0000"/>
                </a:solidFill>
              </a:rPr>
              <a:t>  </a:t>
            </a:r>
            <a:endParaRPr lang="en-US" sz="4100" dirty="0" smtClean="0">
              <a:solidFill>
                <a:srgbClr val="FF0000"/>
              </a:solidFill>
            </a:endParaRPr>
          </a:p>
          <a:p>
            <a:endParaRPr lang="en-US" dirty="0"/>
          </a:p>
        </p:txBody>
      </p:sp>
    </p:spTree>
    <p:extLst>
      <p:ext uri="{BB962C8B-B14F-4D97-AF65-F5344CB8AC3E}">
        <p14:creationId xmlns:p14="http://schemas.microsoft.com/office/powerpoint/2010/main" val="305419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Requirements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FF00"/>
                </a:solidFill>
              </a:rPr>
              <a:t>When </a:t>
            </a:r>
            <a:r>
              <a:rPr lang="en-US" dirty="0">
                <a:solidFill>
                  <a:srgbClr val="FFFF00"/>
                </a:solidFill>
              </a:rPr>
              <a:t>hazardous materials are found in the home during the audit, include the provision to conduct an envelope </a:t>
            </a:r>
            <a:r>
              <a:rPr lang="en-US" dirty="0" smtClean="0">
                <a:solidFill>
                  <a:srgbClr val="FFFF00"/>
                </a:solidFill>
              </a:rPr>
              <a:t>leakage test </a:t>
            </a:r>
            <a:r>
              <a:rPr lang="en-US" dirty="0">
                <a:solidFill>
                  <a:srgbClr val="FFFF00"/>
                </a:solidFill>
              </a:rPr>
              <a:t>(per §3 in </a:t>
            </a:r>
            <a:r>
              <a:rPr lang="en-US" dirty="0" smtClean="0">
                <a:solidFill>
                  <a:srgbClr val="FFFF00"/>
                </a:solidFill>
              </a:rPr>
              <a:t>the Technician’s Guide for 12 QH) </a:t>
            </a:r>
            <a:r>
              <a:rPr lang="en-US" dirty="0">
                <a:solidFill>
                  <a:srgbClr val="FFFF00"/>
                </a:solidFill>
              </a:rPr>
              <a:t>after the remediation of hazardous materials.  Proposed improvements shall include remediation steps based on the results of the envelope leakage test and the procedures in §4.0 </a:t>
            </a:r>
            <a:r>
              <a:rPr lang="en-US" dirty="0" smtClean="0">
                <a:solidFill>
                  <a:srgbClr val="FFFF00"/>
                </a:solidFill>
              </a:rPr>
              <a:t>in the Technician’s Guide for 12 QH.</a:t>
            </a:r>
          </a:p>
          <a:p>
            <a:r>
              <a:rPr lang="en-US" dirty="0" smtClean="0">
                <a:solidFill>
                  <a:srgbClr val="FFFF00"/>
                </a:solidFill>
              </a:rPr>
              <a:t>Include </a:t>
            </a:r>
            <a:r>
              <a:rPr lang="en-US" dirty="0">
                <a:solidFill>
                  <a:srgbClr val="FFFF00"/>
                </a:solidFill>
              </a:rPr>
              <a:t>the installation of CO detector(s) outside of all bedrooms in homes that use combustion appliances. </a:t>
            </a:r>
          </a:p>
          <a:p>
            <a:endParaRPr lang="en-US" dirty="0"/>
          </a:p>
        </p:txBody>
      </p:sp>
    </p:spTree>
    <p:extLst>
      <p:ext uri="{BB962C8B-B14F-4D97-AF65-F5344CB8AC3E}">
        <p14:creationId xmlns:p14="http://schemas.microsoft.com/office/powerpoint/2010/main" val="203494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Procedures</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Once the measurements are taken, the auditing information can be prioritized.  All of the reference benchmarks are used to develop the building performance improvements.  A prioritized list needs to be developed and presented in the following </a:t>
            </a:r>
            <a:r>
              <a:rPr lang="en-US" dirty="0" smtClean="0">
                <a:solidFill>
                  <a:srgbClr val="FFFF00"/>
                </a:solidFill>
              </a:rPr>
              <a:t>four step order:</a:t>
            </a:r>
            <a:endParaRPr lang="en-US" dirty="0">
              <a:solidFill>
                <a:srgbClr val="FFFF00"/>
              </a:solidFill>
            </a:endParaRPr>
          </a:p>
          <a:p>
            <a:pPr marL="0" indent="0">
              <a:buNone/>
            </a:pPr>
            <a:endParaRPr lang="en-US" dirty="0"/>
          </a:p>
        </p:txBody>
      </p:sp>
    </p:spTree>
    <p:extLst>
      <p:ext uri="{BB962C8B-B14F-4D97-AF65-F5344CB8AC3E}">
        <p14:creationId xmlns:p14="http://schemas.microsoft.com/office/powerpoint/2010/main" val="1475669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200" i="1" dirty="0" smtClean="0"/>
              <a:t>(Step 1)</a:t>
            </a:r>
            <a:endParaRPr lang="en-US" i="1"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dirty="0">
                <a:solidFill>
                  <a:srgbClr val="FFFF00"/>
                </a:solidFill>
              </a:rPr>
              <a:t>Safety, including fossil fuel appliance and combustion Safety issues identified to include:  </a:t>
            </a:r>
          </a:p>
          <a:p>
            <a:pPr lvl="0"/>
            <a:r>
              <a:rPr lang="en-US" dirty="0">
                <a:solidFill>
                  <a:srgbClr val="FFFF00"/>
                </a:solidFill>
              </a:rPr>
              <a:t>High CO levels.</a:t>
            </a:r>
          </a:p>
          <a:p>
            <a:pPr lvl="0"/>
            <a:r>
              <a:rPr lang="en-US" dirty="0">
                <a:solidFill>
                  <a:srgbClr val="FFFF00"/>
                </a:solidFill>
              </a:rPr>
              <a:t>Fossil fuel leaks.</a:t>
            </a:r>
          </a:p>
          <a:p>
            <a:pPr lvl="0"/>
            <a:r>
              <a:rPr lang="en-US" dirty="0">
                <a:solidFill>
                  <a:srgbClr val="FFFF00"/>
                </a:solidFill>
              </a:rPr>
              <a:t>Unlisted or defective appliances.</a:t>
            </a:r>
          </a:p>
          <a:p>
            <a:pPr lvl="0"/>
            <a:r>
              <a:rPr lang="en-US" dirty="0">
                <a:solidFill>
                  <a:srgbClr val="FFFF00"/>
                </a:solidFill>
              </a:rPr>
              <a:t>Unvented combustion appliances used as primary heat source shall be presented as the </a:t>
            </a:r>
            <a:r>
              <a:rPr lang="en-US" dirty="0" smtClean="0">
                <a:solidFill>
                  <a:srgbClr val="FFFF00"/>
                </a:solidFill>
              </a:rPr>
              <a:t>highest </a:t>
            </a:r>
            <a:r>
              <a:rPr lang="en-US" dirty="0">
                <a:solidFill>
                  <a:srgbClr val="FFFF00"/>
                </a:solidFill>
              </a:rPr>
              <a:t>priority.</a:t>
            </a:r>
          </a:p>
          <a:p>
            <a:pPr lvl="0"/>
            <a:r>
              <a:rPr lang="en-US" dirty="0">
                <a:solidFill>
                  <a:srgbClr val="FFFF00"/>
                </a:solidFill>
              </a:rPr>
              <a:t>Any other safety related issue, such as radon, that is identified.</a:t>
            </a:r>
          </a:p>
          <a:p>
            <a:pPr marL="0" indent="0">
              <a:buNone/>
            </a:pP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695" t="3891" r="9337" b="50085"/>
          <a:stretch/>
        </p:blipFill>
        <p:spPr bwMode="auto">
          <a:xfrm>
            <a:off x="6837998" y="2514600"/>
            <a:ext cx="1848802" cy="13188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364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200" i="1" dirty="0" smtClean="0"/>
              <a:t>(Step 2)</a:t>
            </a:r>
            <a:endParaRPr lang="en-US" i="1"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a:solidFill>
                  <a:srgbClr val="FFFF00"/>
                </a:solidFill>
              </a:rPr>
              <a:t>Next in importance for reporting are the ventilation and moisture issues that may cause health issues to arise.</a:t>
            </a:r>
          </a:p>
          <a:p>
            <a:pPr marL="0" indent="0">
              <a:buNone/>
            </a:pP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9801" t="7461" r="3320" b="3837"/>
          <a:stretch/>
        </p:blipFill>
        <p:spPr bwMode="auto">
          <a:xfrm>
            <a:off x="457200" y="3276599"/>
            <a:ext cx="3200400" cy="3276600"/>
          </a:xfrm>
          <a:prstGeom prst="rect">
            <a:avLst/>
          </a:prstGeom>
          <a:noFill/>
          <a:ln>
            <a:noFill/>
          </a:ln>
          <a:extLst>
            <a:ext uri="{53640926-AAD7-44D8-BBD7-CCE9431645EC}">
              <a14:shadowObscured xmlns:a14="http://schemas.microsoft.com/office/drawing/2010/main"/>
            </a:ext>
          </a:extLst>
        </p:spPr>
      </p:pic>
      <p:pic>
        <p:nvPicPr>
          <p:cNvPr id="5" name="Picture 4" descr="crawlspace puddle"/>
          <p:cNvPicPr/>
          <p:nvPr/>
        </p:nvPicPr>
        <p:blipFill rotWithShape="1">
          <a:blip r:embed="rId3" cstate="print"/>
          <a:srcRect b="17714"/>
          <a:stretch/>
        </p:blipFill>
        <p:spPr bwMode="auto">
          <a:xfrm>
            <a:off x="3823335" y="3276599"/>
            <a:ext cx="4863465" cy="3276600"/>
          </a:xfrm>
          <a:prstGeom prst="rect">
            <a:avLst/>
          </a:prstGeom>
          <a:noFill/>
        </p:spPr>
      </p:pic>
    </p:spTree>
    <p:extLst>
      <p:ext uri="{BB962C8B-B14F-4D97-AF65-F5344CB8AC3E}">
        <p14:creationId xmlns:p14="http://schemas.microsoft.com/office/powerpoint/2010/main" val="421981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200" i="1" dirty="0" smtClean="0"/>
              <a:t>(Step 3)</a:t>
            </a:r>
            <a:endParaRPr lang="en-US" i="1"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a:solidFill>
                  <a:srgbClr val="FFFF00"/>
                </a:solidFill>
              </a:rPr>
              <a:t>Building performance improvement recommendations designed to provide energy or heat transfer </a:t>
            </a:r>
            <a:r>
              <a:rPr lang="en-US" dirty="0" smtClean="0">
                <a:solidFill>
                  <a:srgbClr val="FFFF00"/>
                </a:solidFill>
              </a:rPr>
              <a:t>savings. Heat </a:t>
            </a:r>
            <a:r>
              <a:rPr lang="en-US" dirty="0">
                <a:solidFill>
                  <a:srgbClr val="FFFF00"/>
                </a:solidFill>
              </a:rPr>
              <a:t>transfer is also referred to as </a:t>
            </a:r>
            <a:r>
              <a:rPr lang="en-US" dirty="0" smtClean="0">
                <a:solidFill>
                  <a:srgbClr val="FFFF00"/>
                </a:solidFill>
              </a:rPr>
              <a:t>Btuh </a:t>
            </a:r>
            <a:r>
              <a:rPr lang="en-US" dirty="0">
                <a:solidFill>
                  <a:srgbClr val="FFFF00"/>
                </a:solidFill>
              </a:rPr>
              <a:t>changes.  Some software calculates energy savings from a particular building improvement opportunity, and other software calculates the </a:t>
            </a:r>
            <a:r>
              <a:rPr lang="en-US" dirty="0" smtClean="0">
                <a:solidFill>
                  <a:srgbClr val="FFFF00"/>
                </a:solidFill>
              </a:rPr>
              <a:t>Btuh </a:t>
            </a:r>
            <a:r>
              <a:rPr lang="en-US" dirty="0">
                <a:solidFill>
                  <a:srgbClr val="FFFF00"/>
                </a:solidFill>
              </a:rPr>
              <a:t>reduction in the heating/cooling load.  </a:t>
            </a:r>
            <a:endParaRPr lang="en-US" dirty="0"/>
          </a:p>
        </p:txBody>
      </p:sp>
    </p:spTree>
    <p:extLst>
      <p:ext uri="{BB962C8B-B14F-4D97-AF65-F5344CB8AC3E}">
        <p14:creationId xmlns:p14="http://schemas.microsoft.com/office/powerpoint/2010/main" val="34276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200" i="1" dirty="0" smtClean="0"/>
              <a:t>(Step 3)</a:t>
            </a:r>
            <a:endParaRPr lang="en-US" i="1"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smtClean="0">
                <a:solidFill>
                  <a:srgbClr val="FFFF00"/>
                </a:solidFill>
              </a:rPr>
              <a:t>Energy </a:t>
            </a:r>
            <a:r>
              <a:rPr lang="en-US" dirty="0">
                <a:solidFill>
                  <a:srgbClr val="FFFF00"/>
                </a:solidFill>
              </a:rPr>
              <a:t>savings opportunities identified should be listed by their potential to save the home owner the most money per dollar spent.  In other words savings with a pay back to include:</a:t>
            </a:r>
          </a:p>
          <a:p>
            <a:pPr lvl="0"/>
            <a:r>
              <a:rPr lang="en-US" dirty="0">
                <a:solidFill>
                  <a:srgbClr val="FFFF00"/>
                </a:solidFill>
              </a:rPr>
              <a:t>Improvements with the largest savings (energy or heat transfer) potential, and </a:t>
            </a:r>
          </a:p>
          <a:p>
            <a:pPr lvl="0"/>
            <a:r>
              <a:rPr lang="en-US" dirty="0">
                <a:solidFill>
                  <a:srgbClr val="FFFF00"/>
                </a:solidFill>
              </a:rPr>
              <a:t>Improvements with the best cost-to-benefit ratio. </a:t>
            </a:r>
          </a:p>
          <a:p>
            <a:pPr marL="0" indent="0">
              <a:buNone/>
            </a:pPr>
            <a:endParaRPr lang="en-US" dirty="0"/>
          </a:p>
        </p:txBody>
      </p:sp>
    </p:spTree>
    <p:extLst>
      <p:ext uri="{BB962C8B-B14F-4D97-AF65-F5344CB8AC3E}">
        <p14:creationId xmlns:p14="http://schemas.microsoft.com/office/powerpoint/2010/main" val="189588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cap="all" dirty="0" smtClean="0"/>
              <a:t>iscretionary</a:t>
            </a:r>
            <a:r>
              <a:rPr lang="en-US" dirty="0" smtClean="0"/>
              <a:t> VALUES</a:t>
            </a:r>
            <a:endParaRPr lang="en-US" dirty="0"/>
          </a:p>
        </p:txBody>
      </p:sp>
      <p:pic>
        <p:nvPicPr>
          <p:cNvPr id="4" name="Content Placeholder 3"/>
          <p:cNvPicPr>
            <a:picLocks noGrp="1" noChangeAspect="1"/>
          </p:cNvPicPr>
          <p:nvPr>
            <p:ph idx="1"/>
          </p:nvPr>
        </p:nvPicPr>
        <p:blipFill>
          <a:blip r:embed="rId2"/>
          <a:stretch>
            <a:fillRect/>
          </a:stretch>
        </p:blipFill>
        <p:spPr>
          <a:xfrm>
            <a:off x="129339" y="1524000"/>
            <a:ext cx="8885321" cy="4267200"/>
          </a:xfrm>
          <a:prstGeom prst="rect">
            <a:avLst/>
          </a:prstGeom>
        </p:spPr>
      </p:pic>
      <p:cxnSp>
        <p:nvCxnSpPr>
          <p:cNvPr id="8" name="Straight Arrow Connector 7"/>
          <p:cNvCxnSpPr/>
          <p:nvPr/>
        </p:nvCxnSpPr>
        <p:spPr>
          <a:xfrm flipH="1" flipV="1">
            <a:off x="6553200" y="2514600"/>
            <a:ext cx="1052311"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78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200" i="1" dirty="0" smtClean="0"/>
              <a:t>(Step 4)</a:t>
            </a:r>
            <a:endParaRPr lang="en-US" i="1"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a:solidFill>
                  <a:srgbClr val="FFFF00"/>
                </a:solidFill>
              </a:rPr>
              <a:t>The last items covered are comfort, IAQ, or building durability improvement areas that do not provide energy or Btu/h savings.  For these items, it is important for the Technician to list the beneficial effect associated with the implementation of the improvement opportunities.  </a:t>
            </a:r>
          </a:p>
        </p:txBody>
      </p:sp>
      <p:pic>
        <p:nvPicPr>
          <p:cNvPr id="4" name="Picture 3"/>
          <p:cNvPicPr/>
          <p:nvPr/>
        </p:nvPicPr>
        <p:blipFill rotWithShape="1">
          <a:blip r:embed="rId2"/>
          <a:srcRect r="11493"/>
          <a:stretch/>
        </p:blipFill>
        <p:spPr bwMode="auto">
          <a:xfrm>
            <a:off x="2971800" y="4617243"/>
            <a:ext cx="2589530" cy="219456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917" r="3120"/>
          <a:stretch/>
        </p:blipFill>
        <p:spPr bwMode="auto">
          <a:xfrm>
            <a:off x="5837872" y="4617243"/>
            <a:ext cx="2602865" cy="21945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285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Acceptable Procedures</a:t>
            </a:r>
            <a:br>
              <a:rPr lang="en-US" dirty="0" smtClean="0"/>
            </a:br>
            <a:r>
              <a:rPr lang="en-US" sz="3200" i="1" dirty="0" smtClean="0"/>
              <a:t>(Step 4)</a:t>
            </a:r>
            <a:endParaRPr lang="en-US" i="1"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smtClean="0">
                <a:solidFill>
                  <a:srgbClr val="FFFF00"/>
                </a:solidFill>
              </a:rPr>
              <a:t>It </a:t>
            </a:r>
            <a:r>
              <a:rPr lang="en-US" dirty="0">
                <a:solidFill>
                  <a:srgbClr val="FFFF00"/>
                </a:solidFill>
              </a:rPr>
              <a:t>is important to note that even though these items are last on the list to be covered, they may be the most important issues to the home owner.  After all, would you be satisfied if you were uncomfortable, had stale musty air, or if the work or equipment fell apart within a year of your homes performance improvement’s completion?</a:t>
            </a:r>
          </a:p>
          <a:p>
            <a:pPr marL="0" indent="0">
              <a:buNone/>
            </a:pPr>
            <a:endParaRPr lang="en-US" dirty="0"/>
          </a:p>
        </p:txBody>
      </p:sp>
    </p:spTree>
    <p:extLst>
      <p:ext uri="{BB962C8B-B14F-4D97-AF65-F5344CB8AC3E}">
        <p14:creationId xmlns:p14="http://schemas.microsoft.com/office/powerpoint/2010/main" val="318567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Required</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The Technician must provide the home owners with all of the following types of </a:t>
            </a:r>
            <a:r>
              <a:rPr lang="en-US" dirty="0" smtClean="0">
                <a:solidFill>
                  <a:srgbClr val="FFFF00"/>
                </a:solidFill>
              </a:rPr>
              <a:t>documentation:</a:t>
            </a:r>
            <a:endParaRPr lang="en-US" sz="3600" dirty="0">
              <a:solidFill>
                <a:srgbClr val="FFFF00"/>
              </a:solidFill>
            </a:endParaRPr>
          </a:p>
          <a:p>
            <a:r>
              <a:rPr lang="en-US" dirty="0" smtClean="0">
                <a:solidFill>
                  <a:srgbClr val="FFFF00"/>
                </a:solidFill>
              </a:rPr>
              <a:t>A </a:t>
            </a:r>
            <a:r>
              <a:rPr lang="en-US" dirty="0">
                <a:solidFill>
                  <a:srgbClr val="FFFF00"/>
                </a:solidFill>
              </a:rPr>
              <a:t>record of all of the audit’s findings and benchmarks used to develop the resulting proposed Scopes of Work.</a:t>
            </a:r>
            <a:endParaRPr lang="en-US" sz="2800" dirty="0">
              <a:solidFill>
                <a:srgbClr val="FFFF00"/>
              </a:solidFill>
            </a:endParaRPr>
          </a:p>
          <a:p>
            <a:endParaRPr lang="en-US" dirty="0"/>
          </a:p>
        </p:txBody>
      </p:sp>
    </p:spTree>
    <p:extLst>
      <p:ext uri="{BB962C8B-B14F-4D97-AF65-F5344CB8AC3E}">
        <p14:creationId xmlns:p14="http://schemas.microsoft.com/office/powerpoint/2010/main" val="363725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Required</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solidFill>
                  <a:srgbClr val="FFFF00"/>
                </a:solidFill>
              </a:rPr>
              <a:t>Detailed </a:t>
            </a:r>
            <a:r>
              <a:rPr lang="en-US" dirty="0">
                <a:solidFill>
                  <a:srgbClr val="FFFF00"/>
                </a:solidFill>
              </a:rPr>
              <a:t>corrective actions that are proposed to be performed on the building in accordance with the scopes of work including detailed specifications for the items recommended based on the §6.0 (in </a:t>
            </a:r>
            <a:r>
              <a:rPr lang="en-US" dirty="0" smtClean="0">
                <a:solidFill>
                  <a:srgbClr val="FFFF00"/>
                </a:solidFill>
              </a:rPr>
              <a:t>the 12 QH Technician’s Guide) </a:t>
            </a:r>
            <a:r>
              <a:rPr lang="en-US" dirty="0">
                <a:solidFill>
                  <a:srgbClr val="FFFF00"/>
                </a:solidFill>
              </a:rPr>
              <a:t>based </a:t>
            </a:r>
            <a:r>
              <a:rPr lang="en-US" dirty="0" smtClean="0">
                <a:solidFill>
                  <a:srgbClr val="FFFF00"/>
                </a:solidFill>
              </a:rPr>
              <a:t>findings.</a:t>
            </a:r>
            <a:endParaRPr lang="en-US" sz="2800" dirty="0">
              <a:solidFill>
                <a:srgbClr val="FFFF00"/>
              </a:solidFill>
            </a:endParaRPr>
          </a:p>
          <a:p>
            <a:r>
              <a:rPr lang="en-US" dirty="0" smtClean="0">
                <a:solidFill>
                  <a:srgbClr val="FFFF00"/>
                </a:solidFill>
              </a:rPr>
              <a:t>All </a:t>
            </a:r>
            <a:r>
              <a:rPr lang="en-US" dirty="0">
                <a:solidFill>
                  <a:srgbClr val="FFFF00"/>
                </a:solidFill>
              </a:rPr>
              <a:t>of the cost/benefit analysis information to include: Software reports, checklist calculations, and other information used to demonstrate the value of proposed work to be </a:t>
            </a:r>
            <a:r>
              <a:rPr lang="en-US" dirty="0" smtClean="0">
                <a:solidFill>
                  <a:srgbClr val="FFFF00"/>
                </a:solidFill>
              </a:rPr>
              <a:t>performed.</a:t>
            </a:r>
            <a:endParaRPr lang="en-US" sz="2800" dirty="0">
              <a:solidFill>
                <a:srgbClr val="FFFF00"/>
              </a:solidFill>
            </a:endParaRPr>
          </a:p>
          <a:p>
            <a:endParaRPr lang="en-US" dirty="0"/>
          </a:p>
        </p:txBody>
      </p:sp>
    </p:spTree>
    <p:extLst>
      <p:ext uri="{BB962C8B-B14F-4D97-AF65-F5344CB8AC3E}">
        <p14:creationId xmlns:p14="http://schemas.microsoft.com/office/powerpoint/2010/main" val="297366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Required</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When </a:t>
            </a:r>
            <a:r>
              <a:rPr lang="en-US" dirty="0">
                <a:solidFill>
                  <a:srgbClr val="FFFF00"/>
                </a:solidFill>
              </a:rPr>
              <a:t>safety issues are not accepted as part of the work scope; the Technician needs to keep a copy of a signed release from the homeowners indicating that they were made aware of the safety or health issues revealed during the audit.</a:t>
            </a:r>
            <a:endParaRPr lang="en-US" sz="2800" dirty="0">
              <a:solidFill>
                <a:srgbClr val="FFFF00"/>
              </a:solidFill>
            </a:endParaRPr>
          </a:p>
          <a:p>
            <a:endParaRPr lang="en-US" dirty="0"/>
          </a:p>
        </p:txBody>
      </p:sp>
    </p:spTree>
    <p:extLst>
      <p:ext uri="{BB962C8B-B14F-4D97-AF65-F5344CB8AC3E}">
        <p14:creationId xmlns:p14="http://schemas.microsoft.com/office/powerpoint/2010/main" val="1014881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cap="all" dirty="0" smtClean="0"/>
              <a:t>iscretionary</a:t>
            </a:r>
            <a:r>
              <a:rPr lang="en-US" dirty="0" smtClean="0"/>
              <a:t> VALUES</a:t>
            </a:r>
            <a:endParaRPr lang="en-US" dirty="0"/>
          </a:p>
        </p:txBody>
      </p:sp>
      <p:pic>
        <p:nvPicPr>
          <p:cNvPr id="4" name="Content Placeholder 3"/>
          <p:cNvPicPr>
            <a:picLocks noGrp="1" noChangeAspect="1"/>
          </p:cNvPicPr>
          <p:nvPr>
            <p:ph idx="1"/>
          </p:nvPr>
        </p:nvPicPr>
        <p:blipFill>
          <a:blip r:embed="rId2"/>
          <a:stretch>
            <a:fillRect/>
          </a:stretch>
        </p:blipFill>
        <p:spPr>
          <a:xfrm>
            <a:off x="129339" y="1524000"/>
            <a:ext cx="8885321" cy="4267200"/>
          </a:xfrm>
          <a:prstGeom prst="rect">
            <a:avLst/>
          </a:prstGeom>
        </p:spPr>
      </p:pic>
      <p:sp>
        <p:nvSpPr>
          <p:cNvPr id="3" name="TextBox 2"/>
          <p:cNvSpPr txBox="1"/>
          <p:nvPr/>
        </p:nvSpPr>
        <p:spPr>
          <a:xfrm>
            <a:off x="2057400" y="2895600"/>
            <a:ext cx="6834563" cy="2677656"/>
          </a:xfrm>
          <a:prstGeom prst="rect">
            <a:avLst/>
          </a:prstGeom>
          <a:solidFill>
            <a:schemeClr val="tx1"/>
          </a:solidFill>
        </p:spPr>
        <p:txBody>
          <a:bodyPr wrap="none" rtlCol="0">
            <a:spAutoFit/>
          </a:bodyPr>
          <a:lstStyle/>
          <a:p>
            <a:r>
              <a:rPr lang="en-US" sz="2800" dirty="0" smtClean="0">
                <a:solidFill>
                  <a:srgbClr val="FF0000"/>
                </a:solidFill>
              </a:rPr>
              <a:t>Also can be filled in with other </a:t>
            </a:r>
          </a:p>
          <a:p>
            <a:r>
              <a:rPr lang="en-US" sz="2800" dirty="0" smtClean="0">
                <a:solidFill>
                  <a:srgbClr val="FF0000"/>
                </a:solidFill>
              </a:rPr>
              <a:t>recommended items done or to be done</a:t>
            </a:r>
          </a:p>
          <a:p>
            <a:r>
              <a:rPr lang="en-US" sz="2800" dirty="0" smtClean="0">
                <a:solidFill>
                  <a:srgbClr val="FF0000"/>
                </a:solidFill>
              </a:rPr>
              <a:t>like adding seismic (earthquake) safety </a:t>
            </a:r>
          </a:p>
          <a:p>
            <a:r>
              <a:rPr lang="en-US" sz="2800" dirty="0" smtClean="0">
                <a:solidFill>
                  <a:srgbClr val="FF0000"/>
                </a:solidFill>
              </a:rPr>
              <a:t>shut offs in California or Radon testes or </a:t>
            </a:r>
          </a:p>
          <a:p>
            <a:r>
              <a:rPr lang="en-US" sz="2800" dirty="0" smtClean="0">
                <a:solidFill>
                  <a:srgbClr val="FF0000"/>
                </a:solidFill>
              </a:rPr>
              <a:t>elimination systems in locations where radon </a:t>
            </a:r>
          </a:p>
          <a:p>
            <a:r>
              <a:rPr lang="en-US" sz="2800" dirty="0" smtClean="0">
                <a:solidFill>
                  <a:srgbClr val="FF0000"/>
                </a:solidFill>
              </a:rPr>
              <a:t>is known to be or is detected. </a:t>
            </a:r>
            <a:endParaRPr lang="en-US" sz="2800" dirty="0">
              <a:solidFill>
                <a:srgbClr val="FF0000"/>
              </a:solidFill>
            </a:endParaRPr>
          </a:p>
        </p:txBody>
      </p:sp>
    </p:spTree>
    <p:extLst>
      <p:ext uri="{BB962C8B-B14F-4D97-AF65-F5344CB8AC3E}">
        <p14:creationId xmlns:p14="http://schemas.microsoft.com/office/powerpoint/2010/main" val="693637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TABLE VALUES!!!!</a:t>
            </a:r>
            <a:endParaRPr lang="en-US" dirty="0"/>
          </a:p>
        </p:txBody>
      </p:sp>
      <p:pic>
        <p:nvPicPr>
          <p:cNvPr id="4" name="Content Placeholder 3"/>
          <p:cNvPicPr>
            <a:picLocks noGrp="1" noChangeAspect="1"/>
          </p:cNvPicPr>
          <p:nvPr>
            <p:ph idx="1"/>
          </p:nvPr>
        </p:nvPicPr>
        <p:blipFill>
          <a:blip r:embed="rId2"/>
          <a:stretch>
            <a:fillRect/>
          </a:stretch>
        </p:blipFill>
        <p:spPr>
          <a:xfrm>
            <a:off x="129339" y="1524000"/>
            <a:ext cx="8885321" cy="4267200"/>
          </a:xfrm>
          <a:prstGeom prst="rect">
            <a:avLst/>
          </a:prstGeom>
        </p:spPr>
      </p:pic>
      <p:cxnSp>
        <p:nvCxnSpPr>
          <p:cNvPr id="5" name="Straight Arrow Connector 4"/>
          <p:cNvCxnSpPr/>
          <p:nvPr/>
        </p:nvCxnSpPr>
        <p:spPr>
          <a:xfrm flipH="1">
            <a:off x="914401" y="5257800"/>
            <a:ext cx="15239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miley Face 5"/>
          <p:cNvSpPr/>
          <p:nvPr/>
        </p:nvSpPr>
        <p:spPr>
          <a:xfrm>
            <a:off x="2539937" y="4876800"/>
            <a:ext cx="683525" cy="762000"/>
          </a:xfrm>
          <a:prstGeom prst="smileyFace">
            <a:avLst/>
          </a:prstGeom>
          <a:solidFill>
            <a:schemeClr val="tx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267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575" y="4800600"/>
            <a:ext cx="8991600" cy="609600"/>
          </a:xfrm>
        </p:spPr>
        <p:txBody>
          <a:bodyPr>
            <a:normAutofit fontScale="90000"/>
          </a:bodyPr>
          <a:lstStyle/>
          <a:p>
            <a:r>
              <a:rPr lang="en-US" dirty="0" smtClean="0"/>
              <a:t/>
            </a:r>
            <a:br>
              <a:rPr lang="en-US" dirty="0" smtClean="0"/>
            </a:br>
            <a:r>
              <a:rPr lang="en-US" dirty="0" smtClean="0"/>
              <a:t>Assessing Improvements </a:t>
            </a:r>
            <a:br>
              <a:rPr lang="en-US" dirty="0" smtClean="0"/>
            </a:br>
            <a:r>
              <a:rPr lang="en-US" dirty="0" smtClean="0"/>
              <a:t>Identifying Improvements</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618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4.2 Cost Benefit Analysis</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2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1857</TotalTime>
  <Words>2279</Words>
  <Application>Microsoft Office PowerPoint</Application>
  <PresentationFormat>On-screen Show (4:3)</PresentationFormat>
  <Paragraphs>127</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 Day 4 Part 1 Technician’s Guide &amp; Workbook for Home Evaluation and Performance Improvement  </vt:lpstr>
      <vt:lpstr> Assessment Table Discretionary Values  </vt:lpstr>
      <vt:lpstr>Discretionary VALUES</vt:lpstr>
      <vt:lpstr>Discretionary VALUES</vt:lpstr>
      <vt:lpstr>Discretionary VALUES</vt:lpstr>
      <vt:lpstr>Discretionary VALUES</vt:lpstr>
      <vt:lpstr>END OF TABLE VALUES!!!!</vt:lpstr>
      <vt:lpstr> Assessing Improvements  Identifying Improvements </vt:lpstr>
      <vt:lpstr> 4.2 Cost Benefit Analysis  </vt:lpstr>
      <vt:lpstr>Cost Benefit Analysis</vt:lpstr>
      <vt:lpstr>Acceptable Procedures (Step 1)</vt:lpstr>
      <vt:lpstr>Acceptable Procedures (Step 1)</vt:lpstr>
      <vt:lpstr>Acceptable Procedures (Step 1)</vt:lpstr>
      <vt:lpstr>Acceptable Procedures (Step 2)</vt:lpstr>
      <vt:lpstr>Acceptable Procedures (Step 2)</vt:lpstr>
      <vt:lpstr>Acceptable Procedures (Step 2)</vt:lpstr>
      <vt:lpstr>Acceptable Procedures (Step 2)</vt:lpstr>
      <vt:lpstr>Acceptable Procedures (Step 2)</vt:lpstr>
      <vt:lpstr>Acceptable Procedures (Best Practices)</vt:lpstr>
      <vt:lpstr>Acceptable Procedures (Best Practices)</vt:lpstr>
      <vt:lpstr>Acceptable Procedures (Step 3)</vt:lpstr>
      <vt:lpstr>Acceptable Procedures (Step 3)</vt:lpstr>
      <vt:lpstr>Acceptable Procedures (Step 3)</vt:lpstr>
      <vt:lpstr>Acceptable Documentation</vt:lpstr>
      <vt:lpstr> Presenting Performance Improvements 5.0  </vt:lpstr>
      <vt:lpstr>Presenting Performance Improvements</vt:lpstr>
      <vt:lpstr>Presenting Performance Improvements</vt:lpstr>
      <vt:lpstr>Presenting Performance Improvements</vt:lpstr>
      <vt:lpstr>Presenting Performance Improvements</vt:lpstr>
      <vt:lpstr>Presenting Performance Improvements</vt:lpstr>
      <vt:lpstr>Presenting Performance Improvements</vt:lpstr>
      <vt:lpstr>Presenting Performance Improvements</vt:lpstr>
      <vt:lpstr>Presenting Performance Improvements</vt:lpstr>
      <vt:lpstr>Presenting Performance Improvements</vt:lpstr>
      <vt:lpstr>Presenting Performance Improvements</vt:lpstr>
      <vt:lpstr>Presenting Performance Improvements</vt:lpstr>
      <vt:lpstr>Presenting Performance Improvements</vt:lpstr>
      <vt:lpstr>Presenting Performance Improvements</vt:lpstr>
      <vt:lpstr>Proposal Requirements</vt:lpstr>
      <vt:lpstr>Proposal Requirements</vt:lpstr>
      <vt:lpstr>Proposal Requirements</vt:lpstr>
      <vt:lpstr>RADON</vt:lpstr>
      <vt:lpstr>Proposal Requirements</vt:lpstr>
      <vt:lpstr>Proposal Requirements</vt:lpstr>
      <vt:lpstr>Acceptable Procedures</vt:lpstr>
      <vt:lpstr>Acceptable Procedures (Step 1)</vt:lpstr>
      <vt:lpstr>Acceptable Procedures (Step 2)</vt:lpstr>
      <vt:lpstr>Acceptable Procedures (Step 3)</vt:lpstr>
      <vt:lpstr>Acceptable Procedures (Step 3)</vt:lpstr>
      <vt:lpstr>Acceptable Procedures (Step 4)</vt:lpstr>
      <vt:lpstr>Acceptable Procedures (Step 4)</vt:lpstr>
      <vt:lpstr>Documentation Required</vt:lpstr>
      <vt:lpstr>Documentation Required</vt:lpstr>
      <vt:lpstr>Documentation Required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219</cp:revision>
  <dcterms:created xsi:type="dcterms:W3CDTF">2013-05-23T13:04:32Z</dcterms:created>
  <dcterms:modified xsi:type="dcterms:W3CDTF">2015-09-15T13:43:35Z</dcterms:modified>
</cp:coreProperties>
</file>