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1"/>
  </p:notesMasterIdLst>
  <p:sldIdLst>
    <p:sldId id="496" r:id="rId2"/>
    <p:sldId id="552" r:id="rId3"/>
    <p:sldId id="554" r:id="rId4"/>
    <p:sldId id="553" r:id="rId5"/>
    <p:sldId id="555" r:id="rId6"/>
    <p:sldId id="546" r:id="rId7"/>
    <p:sldId id="547" r:id="rId8"/>
    <p:sldId id="548" r:id="rId9"/>
    <p:sldId id="549" r:id="rId10"/>
    <p:sldId id="556" r:id="rId11"/>
    <p:sldId id="551" r:id="rId12"/>
    <p:sldId id="558" r:id="rId13"/>
    <p:sldId id="559" r:id="rId14"/>
    <p:sldId id="560" r:id="rId15"/>
    <p:sldId id="561" r:id="rId16"/>
    <p:sldId id="562" r:id="rId17"/>
    <p:sldId id="563" r:id="rId18"/>
    <p:sldId id="564" r:id="rId19"/>
    <p:sldId id="533"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33E"/>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30" autoAdjust="0"/>
    <p:restoredTop sz="94660"/>
  </p:normalViewPr>
  <p:slideViewPr>
    <p:cSldViewPr>
      <p:cViewPr varScale="1">
        <p:scale>
          <a:sx n="83" d="100"/>
          <a:sy n="83" d="100"/>
        </p:scale>
        <p:origin x="84" y="672"/>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7/12/2017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1662366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6</a:t>
            </a:fld>
            <a:endParaRPr lang="en-US"/>
          </a:p>
        </p:txBody>
      </p:sp>
    </p:spTree>
    <p:extLst>
      <p:ext uri="{BB962C8B-B14F-4D97-AF65-F5344CB8AC3E}">
        <p14:creationId xmlns:p14="http://schemas.microsoft.com/office/powerpoint/2010/main" val="3601181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7</a:t>
            </a:fld>
            <a:endParaRPr lang="en-US"/>
          </a:p>
        </p:txBody>
      </p:sp>
    </p:spTree>
    <p:extLst>
      <p:ext uri="{BB962C8B-B14F-4D97-AF65-F5344CB8AC3E}">
        <p14:creationId xmlns:p14="http://schemas.microsoft.com/office/powerpoint/2010/main" val="964845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A4F02-61AA-4C81-BD1C-511DDA14D550}"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A4F02-61AA-4C81-BD1C-511DDA14D550}" type="datetimeFigureOut">
              <a:rPr lang="en-US" smtClean="0"/>
              <a:t>7/12/2017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A4F02-61AA-4C81-BD1C-511DDA14D550}" type="datetimeFigureOut">
              <a:rPr lang="en-US" smtClean="0"/>
              <a:t>7/12/2017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7/12/2017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7/12/2017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4.wm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4.wmf"/><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05400"/>
            <a:ext cx="9144000" cy="609600"/>
          </a:xfrm>
        </p:spPr>
        <p:txBody>
          <a:bodyPr>
            <a:normAutofit fontScale="90000"/>
          </a:bodyPr>
          <a:lstStyle/>
          <a:p>
            <a:r>
              <a:rPr lang="en-US" dirty="0" smtClean="0">
                <a:solidFill>
                  <a:srgbClr val="FF00FF"/>
                </a:solidFill>
              </a:rPr>
              <a:t/>
            </a:r>
            <a:br>
              <a:rPr lang="en-US" dirty="0" smtClean="0">
                <a:solidFill>
                  <a:srgbClr val="FF00FF"/>
                </a:solidFill>
              </a:rPr>
            </a:br>
            <a:r>
              <a:rPr lang="en-US" dirty="0">
                <a:solidFill>
                  <a:srgbClr val="FFFF00"/>
                </a:solidFill>
              </a:rPr>
              <a:t>Maria’s </a:t>
            </a:r>
            <a:r>
              <a:rPr lang="en-US" dirty="0" smtClean="0">
                <a:solidFill>
                  <a:srgbClr val="FFFF00"/>
                </a:solidFill>
              </a:rPr>
              <a:t>Restaurant</a:t>
            </a:r>
            <a:br>
              <a:rPr lang="en-US" dirty="0" smtClean="0">
                <a:solidFill>
                  <a:srgbClr val="FFFF00"/>
                </a:solidFill>
              </a:rPr>
            </a:br>
            <a:r>
              <a:rPr lang="en-US" dirty="0" smtClean="0">
                <a:solidFill>
                  <a:srgbClr val="FFFF00"/>
                </a:solidFill>
              </a:rPr>
              <a:t>Chapter </a:t>
            </a:r>
            <a:r>
              <a:rPr lang="en-US" smtClean="0">
                <a:solidFill>
                  <a:srgbClr val="FFFF00"/>
                </a:solidFill>
              </a:rPr>
              <a:t>4 </a:t>
            </a:r>
            <a:r>
              <a:rPr lang="en-US" smtClean="0">
                <a:solidFill>
                  <a:srgbClr val="FFFF00"/>
                </a:solidFill>
              </a:rPr>
              <a:t>Section </a:t>
            </a:r>
            <a:r>
              <a:rPr lang="en-US" dirty="0" smtClean="0">
                <a:solidFill>
                  <a:srgbClr val="FFFF00"/>
                </a:solidFill>
              </a:rPr>
              <a:t>15</a:t>
            </a:r>
            <a:r>
              <a:rPr lang="en-US" dirty="0">
                <a:solidFill>
                  <a:srgbClr val="FFFF00"/>
                </a:solidFill>
              </a:rPr>
              <a:t/>
            </a:r>
            <a:br>
              <a:rPr lang="en-US" dirty="0">
                <a:solidFill>
                  <a:srgbClr val="FFFF00"/>
                </a:solidFill>
              </a:rPr>
            </a:br>
            <a:r>
              <a:rPr lang="en-US" dirty="0" smtClean="0">
                <a:solidFill>
                  <a:srgbClr val="FF00FF"/>
                </a:solidFill>
              </a:rPr>
              <a:t/>
            </a:r>
            <a:br>
              <a:rPr lang="en-US" dirty="0" smtClean="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9388141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3914"/>
            <a:ext cx="8229600" cy="1143000"/>
          </a:xfrm>
        </p:spPr>
        <p:txBody>
          <a:bodyPr/>
          <a:lstStyle/>
          <a:p>
            <a:r>
              <a:rPr lang="en-US" dirty="0" smtClean="0"/>
              <a:t>Filter Considerations</a:t>
            </a:r>
            <a:endParaRPr lang="en-US" dirty="0"/>
          </a:p>
        </p:txBody>
      </p:sp>
      <p:pic>
        <p:nvPicPr>
          <p:cNvPr id="6" name="sb-player" descr="https://cdn3.volusion.com/nb7cr.mh26v/v/vspfiles/photos/PTA25251-12-2.jpg?1459503235"/>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51836" y="-283010"/>
            <a:ext cx="1265238" cy="1905000"/>
          </a:xfrm>
          <a:prstGeom prst="rect">
            <a:avLst/>
          </a:prstGeom>
          <a:noFill/>
          <a:ln>
            <a:noFill/>
          </a:ln>
        </p:spPr>
      </p:pic>
      <p:pic>
        <p:nvPicPr>
          <p:cNvPr id="7" name="Picture 6"/>
          <p:cNvPicPr/>
          <p:nvPr/>
        </p:nvPicPr>
        <p:blipFill rotWithShape="1">
          <a:blip r:embed="rId4"/>
          <a:srcRect l="4808" t="17097" r="11699" b="8814"/>
          <a:stretch/>
        </p:blipFill>
        <p:spPr bwMode="auto">
          <a:xfrm>
            <a:off x="1635508" y="3299389"/>
            <a:ext cx="6172200" cy="3276600"/>
          </a:xfrm>
          <a:prstGeom prst="rect">
            <a:avLst/>
          </a:prstGeom>
          <a:ln>
            <a:noFill/>
          </a:ln>
          <a:extLst>
            <a:ext uri="{53640926-AAD7-44D8-BBD7-CCE9431645EC}">
              <a14:shadowObscured xmlns:a14="http://schemas.microsoft.com/office/drawing/2010/main"/>
            </a:ext>
          </a:extLst>
        </p:spPr>
      </p:pic>
      <p:sp>
        <p:nvSpPr>
          <p:cNvPr id="3" name="TextBox 2"/>
          <p:cNvSpPr txBox="1"/>
          <p:nvPr/>
        </p:nvSpPr>
        <p:spPr>
          <a:xfrm>
            <a:off x="1442217" y="1656043"/>
            <a:ext cx="6558783" cy="1354217"/>
          </a:xfrm>
          <a:prstGeom prst="rect">
            <a:avLst/>
          </a:prstGeom>
          <a:noFill/>
        </p:spPr>
        <p:txBody>
          <a:bodyPr wrap="none" rtlCol="0">
            <a:spAutoFit/>
          </a:bodyPr>
          <a:lstStyle/>
          <a:p>
            <a:pPr lvl="0"/>
            <a:r>
              <a:rPr lang="en-US" sz="3200" dirty="0">
                <a:solidFill>
                  <a:srgbClr val="FFFF00"/>
                </a:solidFill>
              </a:rPr>
              <a:t>Zone 1: 2,400 CFM ÷ 200 FPM = 12 ft</a:t>
            </a:r>
            <a:r>
              <a:rPr lang="en-US" sz="3200" baseline="30000" dirty="0">
                <a:solidFill>
                  <a:srgbClr val="FFFF00"/>
                </a:solidFill>
              </a:rPr>
              <a:t>2</a:t>
            </a:r>
            <a:r>
              <a:rPr lang="en-US" sz="3200" dirty="0">
                <a:solidFill>
                  <a:srgbClr val="FFFF00"/>
                </a:solidFill>
              </a:rPr>
              <a:t> </a:t>
            </a:r>
          </a:p>
          <a:p>
            <a:pPr lvl="0"/>
            <a:r>
              <a:rPr lang="en-US" sz="3200" dirty="0">
                <a:solidFill>
                  <a:srgbClr val="FFFF00"/>
                </a:solidFill>
              </a:rPr>
              <a:t>Zone 2: 3,200 CFM ÷ 200 FPM = 16 ft</a:t>
            </a:r>
            <a:r>
              <a:rPr lang="en-US" sz="3200" baseline="30000" dirty="0">
                <a:solidFill>
                  <a:srgbClr val="FFFF00"/>
                </a:solidFill>
              </a:rPr>
              <a:t>2</a:t>
            </a:r>
            <a:endParaRPr lang="en-US" sz="3200" dirty="0">
              <a:solidFill>
                <a:srgbClr val="FFFF00"/>
              </a:solidFill>
            </a:endParaRPr>
          </a:p>
          <a:p>
            <a:endParaRPr lang="en-US" dirty="0"/>
          </a:p>
        </p:txBody>
      </p:sp>
      <p:sp>
        <p:nvSpPr>
          <p:cNvPr id="9" name="Oval 8"/>
          <p:cNvSpPr/>
          <p:nvPr/>
        </p:nvSpPr>
        <p:spPr>
          <a:xfrm>
            <a:off x="3505200" y="4800600"/>
            <a:ext cx="1097280" cy="10972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91883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6651"/>
            <a:ext cx="5029200" cy="1143000"/>
          </a:xfrm>
        </p:spPr>
        <p:txBody>
          <a:bodyPr/>
          <a:lstStyle/>
          <a:p>
            <a:r>
              <a:rPr lang="en-US" dirty="0" smtClean="0"/>
              <a:t>Filter Size</a:t>
            </a:r>
            <a:endParaRPr lang="en-US" dirty="0"/>
          </a:p>
        </p:txBody>
      </p:sp>
      <p:pic>
        <p:nvPicPr>
          <p:cNvPr id="6" name="sb-player" descr="https://cdn3.volusion.com/nb7cr.mh26v/v/vspfiles/photos/PTA25251-12-2.jpg?1459503235"/>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77313" y="-308487"/>
            <a:ext cx="1029929" cy="1720645"/>
          </a:xfrm>
          <a:prstGeom prst="rect">
            <a:avLst/>
          </a:prstGeom>
          <a:noFill/>
          <a:ln>
            <a:noFill/>
          </a:ln>
        </p:spPr>
      </p:pic>
      <p:sp>
        <p:nvSpPr>
          <p:cNvPr id="3" name="TextBox 2"/>
          <p:cNvSpPr txBox="1"/>
          <p:nvPr/>
        </p:nvSpPr>
        <p:spPr>
          <a:xfrm>
            <a:off x="304800" y="1299651"/>
            <a:ext cx="8662564" cy="5293757"/>
          </a:xfrm>
          <a:prstGeom prst="rect">
            <a:avLst/>
          </a:prstGeom>
          <a:noFill/>
        </p:spPr>
        <p:txBody>
          <a:bodyPr wrap="none" rtlCol="0">
            <a:spAutoFit/>
          </a:bodyPr>
          <a:lstStyle/>
          <a:p>
            <a:pPr algn="just"/>
            <a:r>
              <a:rPr lang="en-US" sz="3200" dirty="0">
                <a:solidFill>
                  <a:srgbClr val="FFFF00"/>
                </a:solidFill>
              </a:rPr>
              <a:t>The more common approach would be to penalize </a:t>
            </a:r>
            <a:endParaRPr lang="en-US" sz="3200" dirty="0" smtClean="0">
              <a:solidFill>
                <a:srgbClr val="FFFF00"/>
              </a:solidFill>
            </a:endParaRPr>
          </a:p>
          <a:p>
            <a:pPr algn="just"/>
            <a:r>
              <a:rPr lang="en-US" sz="3200" dirty="0" smtClean="0">
                <a:solidFill>
                  <a:srgbClr val="FFFF00"/>
                </a:solidFill>
              </a:rPr>
              <a:t>the </a:t>
            </a:r>
            <a:r>
              <a:rPr lang="en-US" sz="3200" dirty="0">
                <a:solidFill>
                  <a:srgbClr val="FFFF00"/>
                </a:solidFill>
              </a:rPr>
              <a:t>overall operating efficiency by increasing the </a:t>
            </a:r>
            <a:endParaRPr lang="en-US" sz="3200" dirty="0" smtClean="0">
              <a:solidFill>
                <a:srgbClr val="FFFF00"/>
              </a:solidFill>
            </a:endParaRPr>
          </a:p>
          <a:p>
            <a:pPr algn="just"/>
            <a:r>
              <a:rPr lang="en-US" sz="3200" dirty="0" smtClean="0">
                <a:solidFill>
                  <a:srgbClr val="FFFF00"/>
                </a:solidFill>
              </a:rPr>
              <a:t>blower </a:t>
            </a:r>
            <a:r>
              <a:rPr lang="en-US" sz="3200" dirty="0">
                <a:solidFill>
                  <a:srgbClr val="FFFF00"/>
                </a:solidFill>
              </a:rPr>
              <a:t>size and fan speed to overcome the filter </a:t>
            </a:r>
            <a:endParaRPr lang="en-US" sz="3200" dirty="0" smtClean="0">
              <a:solidFill>
                <a:srgbClr val="FFFF00"/>
              </a:solidFill>
            </a:endParaRPr>
          </a:p>
          <a:p>
            <a:pPr algn="just"/>
            <a:r>
              <a:rPr lang="en-US" sz="3200" dirty="0" smtClean="0">
                <a:solidFill>
                  <a:srgbClr val="FFFF00"/>
                </a:solidFill>
              </a:rPr>
              <a:t>resistance</a:t>
            </a:r>
            <a:r>
              <a:rPr lang="en-US" sz="3200" dirty="0">
                <a:solidFill>
                  <a:srgbClr val="FFFF00"/>
                </a:solidFill>
              </a:rPr>
              <a:t>.  Looking again at Figure 28, a face </a:t>
            </a:r>
            <a:endParaRPr lang="en-US" sz="3200" dirty="0" smtClean="0">
              <a:solidFill>
                <a:srgbClr val="FFFF00"/>
              </a:solidFill>
            </a:endParaRPr>
          </a:p>
          <a:p>
            <a:pPr algn="just"/>
            <a:r>
              <a:rPr lang="en-US" sz="3200" dirty="0" smtClean="0">
                <a:solidFill>
                  <a:srgbClr val="FFFF00"/>
                </a:solidFill>
              </a:rPr>
              <a:t>velocity </a:t>
            </a:r>
            <a:r>
              <a:rPr lang="en-US" sz="3200" dirty="0">
                <a:solidFill>
                  <a:srgbClr val="FFFF00"/>
                </a:solidFill>
              </a:rPr>
              <a:t>of 625 FPM would double the pressure </a:t>
            </a:r>
            <a:endParaRPr lang="en-US" sz="3200" dirty="0" smtClean="0">
              <a:solidFill>
                <a:srgbClr val="FFFF00"/>
              </a:solidFill>
            </a:endParaRPr>
          </a:p>
          <a:p>
            <a:pPr algn="just"/>
            <a:r>
              <a:rPr lang="en-US" sz="3200" dirty="0" smtClean="0">
                <a:solidFill>
                  <a:srgbClr val="FFFF00"/>
                </a:solidFill>
              </a:rPr>
              <a:t>drop </a:t>
            </a:r>
            <a:r>
              <a:rPr lang="en-US" sz="3200" dirty="0">
                <a:solidFill>
                  <a:srgbClr val="FFFF00"/>
                </a:solidFill>
              </a:rPr>
              <a:t>for the entire duct system to 1.2”.  In this </a:t>
            </a:r>
            <a:endParaRPr lang="en-US" sz="3200" dirty="0" smtClean="0">
              <a:solidFill>
                <a:srgbClr val="FFFF00"/>
              </a:solidFill>
            </a:endParaRPr>
          </a:p>
          <a:p>
            <a:pPr algn="just"/>
            <a:r>
              <a:rPr lang="en-US" sz="3200" dirty="0" smtClean="0">
                <a:solidFill>
                  <a:srgbClr val="FFFF00"/>
                </a:solidFill>
              </a:rPr>
              <a:t>case</a:t>
            </a:r>
            <a:r>
              <a:rPr lang="en-US" sz="3200" dirty="0">
                <a:solidFill>
                  <a:srgbClr val="FFFF00"/>
                </a:solidFill>
              </a:rPr>
              <a:t>, the filter surface areas would be decreased </a:t>
            </a:r>
            <a:endParaRPr lang="en-US" sz="3200" dirty="0" smtClean="0">
              <a:solidFill>
                <a:srgbClr val="FFFF00"/>
              </a:solidFill>
            </a:endParaRPr>
          </a:p>
          <a:p>
            <a:pPr algn="just"/>
            <a:r>
              <a:rPr lang="en-US" sz="3200" dirty="0" smtClean="0">
                <a:solidFill>
                  <a:srgbClr val="FFFF00"/>
                </a:solidFill>
              </a:rPr>
              <a:t>to:</a:t>
            </a:r>
          </a:p>
          <a:p>
            <a:pPr lvl="0"/>
            <a:r>
              <a:rPr lang="en-US" sz="3200" dirty="0" smtClean="0">
                <a:solidFill>
                  <a:srgbClr val="FFFF00"/>
                </a:solidFill>
              </a:rPr>
              <a:t>Zone </a:t>
            </a:r>
            <a:r>
              <a:rPr lang="en-US" sz="3200" dirty="0">
                <a:solidFill>
                  <a:srgbClr val="FFFF00"/>
                </a:solidFill>
              </a:rPr>
              <a:t>1: 2,400 CFM ÷ 625 FPM = 3.84 ft</a:t>
            </a:r>
            <a:r>
              <a:rPr lang="en-US" sz="3200" baseline="30000" dirty="0">
                <a:solidFill>
                  <a:srgbClr val="FFFF00"/>
                </a:solidFill>
              </a:rPr>
              <a:t>2</a:t>
            </a:r>
            <a:r>
              <a:rPr lang="en-US" sz="3200" dirty="0">
                <a:solidFill>
                  <a:srgbClr val="FFFF00"/>
                </a:solidFill>
              </a:rPr>
              <a:t>  </a:t>
            </a:r>
          </a:p>
          <a:p>
            <a:pPr lvl="0"/>
            <a:r>
              <a:rPr lang="en-US" sz="3200" dirty="0">
                <a:solidFill>
                  <a:srgbClr val="FFFF00"/>
                </a:solidFill>
              </a:rPr>
              <a:t>Zone 2: 3,200 CFM ÷ 625 FPM = 5.12 ft</a:t>
            </a:r>
            <a:r>
              <a:rPr lang="en-US" sz="3200" baseline="30000" dirty="0">
                <a:solidFill>
                  <a:srgbClr val="FFFF00"/>
                </a:solidFill>
              </a:rPr>
              <a:t>2</a:t>
            </a:r>
            <a:endParaRPr lang="en-US" sz="3200" dirty="0">
              <a:solidFill>
                <a:srgbClr val="FFFF00"/>
              </a:solidFill>
            </a:endParaRPr>
          </a:p>
          <a:p>
            <a:endParaRPr lang="en-US" dirty="0"/>
          </a:p>
        </p:txBody>
      </p:sp>
    </p:spTree>
    <p:custDataLst>
      <p:tags r:id="rId1"/>
    </p:custDataLst>
    <p:extLst>
      <p:ext uri="{BB962C8B-B14F-4D97-AF65-F5344CB8AC3E}">
        <p14:creationId xmlns:p14="http://schemas.microsoft.com/office/powerpoint/2010/main" val="369263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3914"/>
            <a:ext cx="8229600" cy="1143000"/>
          </a:xfrm>
        </p:spPr>
        <p:txBody>
          <a:bodyPr/>
          <a:lstStyle/>
          <a:p>
            <a:r>
              <a:rPr lang="en-US" dirty="0" smtClean="0"/>
              <a:t>Filter Considerations 1</a:t>
            </a:r>
            <a:endParaRPr lang="en-US" dirty="0"/>
          </a:p>
        </p:txBody>
      </p:sp>
      <p:pic>
        <p:nvPicPr>
          <p:cNvPr id="6" name="sb-player" descr="https://cdn3.volusion.com/nb7cr.mh26v/v/vspfiles/photos/PTA25251-12-2.jpg?1459503235"/>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51836" y="-283010"/>
            <a:ext cx="1265238" cy="1905000"/>
          </a:xfrm>
          <a:prstGeom prst="rect">
            <a:avLst/>
          </a:prstGeom>
          <a:noFill/>
          <a:ln>
            <a:noFill/>
          </a:ln>
        </p:spPr>
      </p:pic>
      <p:pic>
        <p:nvPicPr>
          <p:cNvPr id="7" name="Picture 6"/>
          <p:cNvPicPr/>
          <p:nvPr/>
        </p:nvPicPr>
        <p:blipFill rotWithShape="1">
          <a:blip r:embed="rId4"/>
          <a:srcRect l="4808" t="17097" r="11699" b="8814"/>
          <a:stretch/>
        </p:blipFill>
        <p:spPr bwMode="auto">
          <a:xfrm>
            <a:off x="1635508" y="3299389"/>
            <a:ext cx="6172200" cy="3276600"/>
          </a:xfrm>
          <a:prstGeom prst="rect">
            <a:avLst/>
          </a:prstGeom>
          <a:ln>
            <a:noFill/>
          </a:ln>
          <a:extLst>
            <a:ext uri="{53640926-AAD7-44D8-BBD7-CCE9431645EC}">
              <a14:shadowObscured xmlns:a14="http://schemas.microsoft.com/office/drawing/2010/main"/>
            </a:ext>
          </a:extLst>
        </p:spPr>
      </p:pic>
      <p:sp>
        <p:nvSpPr>
          <p:cNvPr id="3" name="TextBox 2"/>
          <p:cNvSpPr txBox="1"/>
          <p:nvPr/>
        </p:nvSpPr>
        <p:spPr>
          <a:xfrm>
            <a:off x="1161498" y="1676400"/>
            <a:ext cx="7120219" cy="1846659"/>
          </a:xfrm>
          <a:prstGeom prst="rect">
            <a:avLst/>
          </a:prstGeom>
          <a:noFill/>
        </p:spPr>
        <p:txBody>
          <a:bodyPr wrap="none" rtlCol="0">
            <a:spAutoFit/>
          </a:bodyPr>
          <a:lstStyle/>
          <a:p>
            <a:pPr lvl="0"/>
            <a:r>
              <a:rPr lang="en-US" sz="3200" dirty="0" smtClean="0">
                <a:solidFill>
                  <a:srgbClr val="FFFF00"/>
                </a:solidFill>
              </a:rPr>
              <a:t>What size </a:t>
            </a:r>
            <a:r>
              <a:rPr lang="en-US" sz="3200" dirty="0">
                <a:solidFill>
                  <a:srgbClr val="FFFF00"/>
                </a:solidFill>
              </a:rPr>
              <a:t>f</a:t>
            </a:r>
            <a:r>
              <a:rPr lang="en-US" sz="3200" dirty="0" smtClean="0">
                <a:solidFill>
                  <a:srgbClr val="FFFF00"/>
                </a:solidFill>
              </a:rPr>
              <a:t>ilter would be needed if the </a:t>
            </a:r>
          </a:p>
          <a:p>
            <a:pPr lvl="0"/>
            <a:r>
              <a:rPr lang="en-US" sz="3200" dirty="0" smtClean="0">
                <a:solidFill>
                  <a:srgbClr val="FFFF00"/>
                </a:solidFill>
              </a:rPr>
              <a:t>CFM value was 4,200 and the design IWC </a:t>
            </a:r>
          </a:p>
          <a:p>
            <a:pPr lvl="0"/>
            <a:r>
              <a:rPr lang="en-US" sz="3200" dirty="0" smtClean="0">
                <a:solidFill>
                  <a:srgbClr val="FFFF00"/>
                </a:solidFill>
              </a:rPr>
              <a:t>was 0.20?</a:t>
            </a:r>
            <a:endParaRPr lang="en-US" sz="3200" dirty="0">
              <a:solidFill>
                <a:srgbClr val="FFFF00"/>
              </a:solidFill>
            </a:endParaRPr>
          </a:p>
          <a:p>
            <a:endParaRPr lang="en-US" dirty="0"/>
          </a:p>
        </p:txBody>
      </p:sp>
      <p:cxnSp>
        <p:nvCxnSpPr>
          <p:cNvPr id="5" name="Straight Connector 4"/>
          <p:cNvCxnSpPr/>
          <p:nvPr/>
        </p:nvCxnSpPr>
        <p:spPr>
          <a:xfrm>
            <a:off x="5105400" y="5410200"/>
            <a:ext cx="0" cy="533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667000" y="5410200"/>
            <a:ext cx="2438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318968" y="4294974"/>
            <a:ext cx="1572866" cy="1354217"/>
          </a:xfrm>
          <a:prstGeom prst="rect">
            <a:avLst/>
          </a:prstGeom>
          <a:noFill/>
        </p:spPr>
        <p:txBody>
          <a:bodyPr wrap="none" rtlCol="0">
            <a:spAutoFit/>
          </a:bodyPr>
          <a:lstStyle/>
          <a:p>
            <a:pPr lvl="0"/>
            <a:r>
              <a:rPr lang="en-US" sz="3200" dirty="0" smtClean="0">
                <a:solidFill>
                  <a:srgbClr val="FF0000"/>
                </a:solidFill>
              </a:rPr>
              <a:t>About</a:t>
            </a:r>
          </a:p>
          <a:p>
            <a:pPr lvl="0"/>
            <a:r>
              <a:rPr lang="en-US" sz="3200" dirty="0" smtClean="0">
                <a:solidFill>
                  <a:srgbClr val="FF0000"/>
                </a:solidFill>
              </a:rPr>
              <a:t>344 fpm</a:t>
            </a:r>
            <a:endParaRPr lang="en-US" sz="3200" dirty="0">
              <a:solidFill>
                <a:srgbClr val="FF0000"/>
              </a:solidFill>
            </a:endParaRPr>
          </a:p>
          <a:p>
            <a:endParaRPr lang="en-US" dirty="0">
              <a:solidFill>
                <a:srgbClr val="FF0000"/>
              </a:solidFill>
            </a:endParaRPr>
          </a:p>
        </p:txBody>
      </p:sp>
      <p:sp>
        <p:nvSpPr>
          <p:cNvPr id="16" name="TextBox 15"/>
          <p:cNvSpPr txBox="1"/>
          <p:nvPr/>
        </p:nvSpPr>
        <p:spPr>
          <a:xfrm>
            <a:off x="2425145" y="613124"/>
            <a:ext cx="4592924" cy="861774"/>
          </a:xfrm>
          <a:prstGeom prst="rect">
            <a:avLst/>
          </a:prstGeom>
          <a:solidFill>
            <a:schemeClr val="accent1">
              <a:lumMod val="75000"/>
            </a:schemeClr>
          </a:solidFill>
        </p:spPr>
        <p:txBody>
          <a:bodyPr wrap="none" rtlCol="0">
            <a:spAutoFit/>
          </a:bodyPr>
          <a:lstStyle/>
          <a:p>
            <a:pPr lvl="0"/>
            <a:r>
              <a:rPr lang="en-US" sz="3200" dirty="0" smtClean="0">
                <a:solidFill>
                  <a:srgbClr val="FFFF00"/>
                </a:solidFill>
              </a:rPr>
              <a:t>4,200 ÷ 344 = 12.21 Sq. Ft.</a:t>
            </a:r>
            <a:endParaRPr lang="en-US" sz="3200" dirty="0">
              <a:solidFill>
                <a:srgbClr val="FFFF00"/>
              </a:solidFill>
            </a:endParaRPr>
          </a:p>
          <a:p>
            <a:endParaRPr lang="en-US" dirty="0"/>
          </a:p>
        </p:txBody>
      </p:sp>
    </p:spTree>
    <p:custDataLst>
      <p:tags r:id="rId1"/>
    </p:custDataLst>
    <p:extLst>
      <p:ext uri="{BB962C8B-B14F-4D97-AF65-F5344CB8AC3E}">
        <p14:creationId xmlns:p14="http://schemas.microsoft.com/office/powerpoint/2010/main" val="147221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3914"/>
            <a:ext cx="8229600" cy="1143000"/>
          </a:xfrm>
        </p:spPr>
        <p:txBody>
          <a:bodyPr/>
          <a:lstStyle/>
          <a:p>
            <a:r>
              <a:rPr lang="en-US" dirty="0" smtClean="0"/>
              <a:t>Filter Considerations 1</a:t>
            </a:r>
            <a:endParaRPr lang="en-US" dirty="0"/>
          </a:p>
        </p:txBody>
      </p:sp>
      <p:pic>
        <p:nvPicPr>
          <p:cNvPr id="6" name="sb-player" descr="https://cdn3.volusion.com/nb7cr.mh26v/v/vspfiles/photos/PTA25251-12-2.jpg?1459503235"/>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51836" y="-283010"/>
            <a:ext cx="1265238" cy="1905000"/>
          </a:xfrm>
          <a:prstGeom prst="rect">
            <a:avLst/>
          </a:prstGeom>
          <a:noFill/>
          <a:ln>
            <a:noFill/>
          </a:ln>
        </p:spPr>
      </p:pic>
      <p:pic>
        <p:nvPicPr>
          <p:cNvPr id="7" name="Picture 6"/>
          <p:cNvPicPr/>
          <p:nvPr/>
        </p:nvPicPr>
        <p:blipFill rotWithShape="1">
          <a:blip r:embed="rId4"/>
          <a:srcRect l="4808" t="17097" r="11699" b="8814"/>
          <a:stretch/>
        </p:blipFill>
        <p:spPr bwMode="auto">
          <a:xfrm>
            <a:off x="1635508" y="3299389"/>
            <a:ext cx="6172200" cy="3276600"/>
          </a:xfrm>
          <a:prstGeom prst="rect">
            <a:avLst/>
          </a:prstGeom>
          <a:ln>
            <a:noFill/>
          </a:ln>
          <a:extLst>
            <a:ext uri="{53640926-AAD7-44D8-BBD7-CCE9431645EC}">
              <a14:shadowObscured xmlns:a14="http://schemas.microsoft.com/office/drawing/2010/main"/>
            </a:ext>
          </a:extLst>
        </p:spPr>
      </p:pic>
      <p:sp>
        <p:nvSpPr>
          <p:cNvPr id="3" name="TextBox 2"/>
          <p:cNvSpPr txBox="1"/>
          <p:nvPr/>
        </p:nvSpPr>
        <p:spPr>
          <a:xfrm>
            <a:off x="1161498" y="1676400"/>
            <a:ext cx="7120219" cy="1846659"/>
          </a:xfrm>
          <a:prstGeom prst="rect">
            <a:avLst/>
          </a:prstGeom>
          <a:noFill/>
        </p:spPr>
        <p:txBody>
          <a:bodyPr wrap="none" rtlCol="0">
            <a:spAutoFit/>
          </a:bodyPr>
          <a:lstStyle/>
          <a:p>
            <a:pPr lvl="0"/>
            <a:r>
              <a:rPr lang="en-US" sz="3200" dirty="0" smtClean="0">
                <a:solidFill>
                  <a:srgbClr val="FFFF00"/>
                </a:solidFill>
              </a:rPr>
              <a:t>What size </a:t>
            </a:r>
            <a:r>
              <a:rPr lang="en-US" sz="3200" dirty="0">
                <a:solidFill>
                  <a:srgbClr val="FFFF00"/>
                </a:solidFill>
              </a:rPr>
              <a:t>f</a:t>
            </a:r>
            <a:r>
              <a:rPr lang="en-US" sz="3200" dirty="0" smtClean="0">
                <a:solidFill>
                  <a:srgbClr val="FFFF00"/>
                </a:solidFill>
              </a:rPr>
              <a:t>ilter would be needed if the </a:t>
            </a:r>
          </a:p>
          <a:p>
            <a:pPr lvl="0"/>
            <a:r>
              <a:rPr lang="en-US" sz="3200" dirty="0" smtClean="0">
                <a:solidFill>
                  <a:srgbClr val="FFFF00"/>
                </a:solidFill>
              </a:rPr>
              <a:t>CFM value was 3,200 and the design IWC </a:t>
            </a:r>
          </a:p>
          <a:p>
            <a:pPr lvl="0"/>
            <a:r>
              <a:rPr lang="en-US" sz="3200" dirty="0" smtClean="0">
                <a:solidFill>
                  <a:srgbClr val="FFFF00"/>
                </a:solidFill>
              </a:rPr>
              <a:t>was 0.20?</a:t>
            </a:r>
            <a:endParaRPr lang="en-US" sz="3200" dirty="0">
              <a:solidFill>
                <a:srgbClr val="FFFF00"/>
              </a:solidFill>
            </a:endParaRPr>
          </a:p>
          <a:p>
            <a:endParaRPr lang="en-US" dirty="0"/>
          </a:p>
        </p:txBody>
      </p:sp>
      <p:cxnSp>
        <p:nvCxnSpPr>
          <p:cNvPr id="5" name="Straight Connector 4"/>
          <p:cNvCxnSpPr/>
          <p:nvPr/>
        </p:nvCxnSpPr>
        <p:spPr>
          <a:xfrm>
            <a:off x="5105400" y="5410200"/>
            <a:ext cx="0" cy="533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667000" y="5410200"/>
            <a:ext cx="2438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318968" y="4294974"/>
            <a:ext cx="1572866" cy="1354217"/>
          </a:xfrm>
          <a:prstGeom prst="rect">
            <a:avLst/>
          </a:prstGeom>
          <a:noFill/>
        </p:spPr>
        <p:txBody>
          <a:bodyPr wrap="none" rtlCol="0">
            <a:spAutoFit/>
          </a:bodyPr>
          <a:lstStyle/>
          <a:p>
            <a:pPr lvl="0"/>
            <a:r>
              <a:rPr lang="en-US" sz="3200" dirty="0" smtClean="0">
                <a:solidFill>
                  <a:srgbClr val="FF0000"/>
                </a:solidFill>
              </a:rPr>
              <a:t>About</a:t>
            </a:r>
          </a:p>
          <a:p>
            <a:pPr lvl="0"/>
            <a:r>
              <a:rPr lang="en-US" sz="3200" dirty="0" smtClean="0">
                <a:solidFill>
                  <a:srgbClr val="FF0000"/>
                </a:solidFill>
              </a:rPr>
              <a:t>344 fpm</a:t>
            </a:r>
            <a:endParaRPr lang="en-US" sz="3200" dirty="0">
              <a:solidFill>
                <a:srgbClr val="FF0000"/>
              </a:solidFill>
            </a:endParaRPr>
          </a:p>
          <a:p>
            <a:endParaRPr lang="en-US" dirty="0">
              <a:solidFill>
                <a:srgbClr val="FF0000"/>
              </a:solidFill>
            </a:endParaRPr>
          </a:p>
        </p:txBody>
      </p:sp>
      <p:sp>
        <p:nvSpPr>
          <p:cNvPr id="16" name="TextBox 15"/>
          <p:cNvSpPr txBox="1"/>
          <p:nvPr/>
        </p:nvSpPr>
        <p:spPr>
          <a:xfrm>
            <a:off x="2425145" y="613124"/>
            <a:ext cx="4176143" cy="861774"/>
          </a:xfrm>
          <a:prstGeom prst="rect">
            <a:avLst/>
          </a:prstGeom>
          <a:solidFill>
            <a:schemeClr val="accent1">
              <a:lumMod val="75000"/>
            </a:schemeClr>
          </a:solidFill>
        </p:spPr>
        <p:txBody>
          <a:bodyPr wrap="none" rtlCol="0">
            <a:spAutoFit/>
          </a:bodyPr>
          <a:lstStyle/>
          <a:p>
            <a:pPr lvl="0"/>
            <a:r>
              <a:rPr lang="en-US" sz="3200" dirty="0">
                <a:solidFill>
                  <a:srgbClr val="FFFF00"/>
                </a:solidFill>
              </a:rPr>
              <a:t>3</a:t>
            </a:r>
            <a:r>
              <a:rPr lang="en-US" sz="3200" dirty="0" smtClean="0">
                <a:solidFill>
                  <a:srgbClr val="FFFF00"/>
                </a:solidFill>
              </a:rPr>
              <a:t>,200 ÷ 344 = 9.3 Sq. Ft.</a:t>
            </a:r>
            <a:endParaRPr lang="en-US" sz="3200" dirty="0">
              <a:solidFill>
                <a:srgbClr val="FFFF00"/>
              </a:solidFill>
            </a:endParaRPr>
          </a:p>
          <a:p>
            <a:endParaRPr lang="en-US" dirty="0"/>
          </a:p>
        </p:txBody>
      </p:sp>
    </p:spTree>
    <p:custDataLst>
      <p:tags r:id="rId1"/>
    </p:custDataLst>
    <p:extLst>
      <p:ext uri="{BB962C8B-B14F-4D97-AF65-F5344CB8AC3E}">
        <p14:creationId xmlns:p14="http://schemas.microsoft.com/office/powerpoint/2010/main" val="131576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Filter Question 2</a:t>
            </a:r>
            <a:endParaRPr lang="en-US" dirty="0"/>
          </a:p>
        </p:txBody>
      </p:sp>
      <p:pic>
        <p:nvPicPr>
          <p:cNvPr id="4" name="fancybox-img" descr="RE5 — Aluminum Eggcrate Return Air Grille"/>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457200" y="3429000"/>
            <a:ext cx="1835727" cy="3314700"/>
          </a:xfrm>
          <a:prstGeom prst="rect">
            <a:avLst/>
          </a:prstGeom>
          <a:noFill/>
          <a:ln>
            <a:noFill/>
          </a:ln>
        </p:spPr>
      </p:pic>
      <p:pic>
        <p:nvPicPr>
          <p:cNvPr id="5" name="Picture 4"/>
          <p:cNvPicPr/>
          <p:nvPr/>
        </p:nvPicPr>
        <p:blipFill>
          <a:blip r:embed="rId4"/>
          <a:stretch>
            <a:fillRect/>
          </a:stretch>
        </p:blipFill>
        <p:spPr>
          <a:xfrm>
            <a:off x="5316682" y="3845641"/>
            <a:ext cx="3733800" cy="2824316"/>
          </a:xfrm>
          <a:prstGeom prst="rect">
            <a:avLst/>
          </a:prstGeom>
        </p:spPr>
      </p:pic>
      <p:pic>
        <p:nvPicPr>
          <p:cNvPr id="6" name="sb-player" descr="https://cdn3.volusion.com/nb7cr.mh26v/v/vspfiles/photos/PTA25251-12-2.jpg?1459503235"/>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3111577" y="4631382"/>
            <a:ext cx="1396846" cy="2649682"/>
          </a:xfrm>
          <a:prstGeom prst="rect">
            <a:avLst/>
          </a:prstGeom>
          <a:noFill/>
          <a:ln>
            <a:noFill/>
          </a:ln>
        </p:spPr>
      </p:pic>
      <p:sp>
        <p:nvSpPr>
          <p:cNvPr id="7" name="Content Placeholder 2"/>
          <p:cNvSpPr>
            <a:spLocks noGrp="1"/>
          </p:cNvSpPr>
          <p:nvPr>
            <p:ph idx="1"/>
          </p:nvPr>
        </p:nvSpPr>
        <p:spPr>
          <a:xfrm>
            <a:off x="457200" y="1295400"/>
            <a:ext cx="8229600" cy="4525963"/>
          </a:xfrm>
        </p:spPr>
        <p:txBody>
          <a:bodyPr/>
          <a:lstStyle/>
          <a:p>
            <a:pPr marL="0" indent="0">
              <a:buNone/>
            </a:pPr>
            <a:r>
              <a:rPr lang="en-US" dirty="0" smtClean="0">
                <a:solidFill>
                  <a:srgbClr val="FFFF00"/>
                </a:solidFill>
              </a:rPr>
              <a:t>Based on the XYZ filter chart used in the previous two charts, what will the pressure drop and face velocity be if a 27 × 24 filter is used for Maria’s restaurant Zone 1?</a:t>
            </a:r>
            <a:endParaRPr lang="en-US" dirty="0">
              <a:solidFill>
                <a:srgbClr val="FFFF00"/>
              </a:solidFill>
            </a:endParaRPr>
          </a:p>
        </p:txBody>
      </p:sp>
    </p:spTree>
    <p:custDataLst>
      <p:tags r:id="rId1"/>
    </p:custDataLst>
    <p:extLst>
      <p:ext uri="{BB962C8B-B14F-4D97-AF65-F5344CB8AC3E}">
        <p14:creationId xmlns:p14="http://schemas.microsoft.com/office/powerpoint/2010/main" val="459628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Filter Question 2</a:t>
            </a:r>
            <a:endParaRPr lang="en-US" dirty="0"/>
          </a:p>
        </p:txBody>
      </p:sp>
      <p:sp>
        <p:nvSpPr>
          <p:cNvPr id="7" name="Content Placeholder 2"/>
          <p:cNvSpPr>
            <a:spLocks noGrp="1"/>
          </p:cNvSpPr>
          <p:nvPr>
            <p:ph idx="1"/>
          </p:nvPr>
        </p:nvSpPr>
        <p:spPr>
          <a:xfrm>
            <a:off x="457200" y="1295401"/>
            <a:ext cx="8229600" cy="3352800"/>
          </a:xfrm>
        </p:spPr>
        <p:txBody>
          <a:bodyPr/>
          <a:lstStyle/>
          <a:p>
            <a:pPr marL="0" indent="0">
              <a:buNone/>
            </a:pPr>
            <a:r>
              <a:rPr lang="en-US" dirty="0" smtClean="0">
                <a:solidFill>
                  <a:srgbClr val="FFFF00"/>
                </a:solidFill>
              </a:rPr>
              <a:t>Based on the XYZ filter chart used in the previous two charts, what will the pressure drop and face velocity be if a 27 × 24 filter is used for Maria’s restaurant Zone 1’s 2,400 CFM?</a:t>
            </a:r>
          </a:p>
          <a:p>
            <a:pPr marL="0" indent="0">
              <a:buNone/>
            </a:pPr>
            <a:endParaRPr lang="en-US" dirty="0">
              <a:solidFill>
                <a:srgbClr val="FFFF00"/>
              </a:solidFill>
            </a:endParaRPr>
          </a:p>
          <a:p>
            <a:pPr marL="0" indent="0">
              <a:buNone/>
            </a:pPr>
            <a:r>
              <a:rPr lang="en-US" dirty="0" smtClean="0">
                <a:solidFill>
                  <a:srgbClr val="FFFF00"/>
                </a:solidFill>
              </a:rPr>
              <a:t>(27 </a:t>
            </a:r>
            <a:r>
              <a:rPr lang="en-US" dirty="0">
                <a:solidFill>
                  <a:srgbClr val="FFFF00"/>
                </a:solidFill>
              </a:rPr>
              <a:t>× </a:t>
            </a:r>
            <a:r>
              <a:rPr lang="en-US" dirty="0" smtClean="0">
                <a:solidFill>
                  <a:srgbClr val="FFFF00"/>
                </a:solidFill>
              </a:rPr>
              <a:t>24) ÷ 144 = Square feet of filter area = 4.5</a:t>
            </a:r>
          </a:p>
          <a:p>
            <a:pPr marL="0" indent="0">
              <a:buNone/>
            </a:pPr>
            <a:endParaRPr lang="en-US" dirty="0">
              <a:solidFill>
                <a:srgbClr val="FFFF00"/>
              </a:solidFill>
            </a:endParaRPr>
          </a:p>
          <a:p>
            <a:pPr marL="0" indent="0">
              <a:buNone/>
            </a:pPr>
            <a:endParaRPr lang="en-US" dirty="0" smtClean="0">
              <a:solidFill>
                <a:srgbClr val="FFFF00"/>
              </a:solidFill>
            </a:endParaRPr>
          </a:p>
          <a:p>
            <a:pPr marL="0" indent="0">
              <a:buNone/>
            </a:pPr>
            <a:endParaRPr lang="en-US" dirty="0">
              <a:solidFill>
                <a:srgbClr val="FFFF00"/>
              </a:solidFill>
            </a:endParaRPr>
          </a:p>
          <a:p>
            <a:pPr marL="0" indent="0">
              <a:buNone/>
            </a:pPr>
            <a:endParaRPr lang="en-US" dirty="0">
              <a:solidFill>
                <a:srgbClr val="FFFF00"/>
              </a:solidFill>
            </a:endParaRPr>
          </a:p>
        </p:txBody>
      </p:sp>
      <p:sp>
        <p:nvSpPr>
          <p:cNvPr id="8" name="Content Placeholder 2"/>
          <p:cNvSpPr txBox="1">
            <a:spLocks/>
          </p:cNvSpPr>
          <p:nvPr/>
        </p:nvSpPr>
        <p:spPr>
          <a:xfrm>
            <a:off x="457200" y="3962400"/>
            <a:ext cx="8229600"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srgbClr val="FFFF00"/>
              </a:solidFill>
            </a:endParaRPr>
          </a:p>
          <a:p>
            <a:pPr marL="0" indent="0">
              <a:buFont typeface="Arial" pitchFamily="34" charset="0"/>
              <a:buNone/>
            </a:pPr>
            <a:r>
              <a:rPr lang="en-US" dirty="0" smtClean="0">
                <a:solidFill>
                  <a:srgbClr val="FFFF00"/>
                </a:solidFill>
              </a:rPr>
              <a:t>2,400 CFM ÷ 4.5 ft</a:t>
            </a:r>
            <a:r>
              <a:rPr lang="en-US" baseline="30000" dirty="0" smtClean="0">
                <a:solidFill>
                  <a:srgbClr val="FFFF00"/>
                </a:solidFill>
              </a:rPr>
              <a:t>2</a:t>
            </a:r>
            <a:r>
              <a:rPr lang="en-US" dirty="0" smtClean="0">
                <a:solidFill>
                  <a:srgbClr val="FFFF00"/>
                </a:solidFill>
              </a:rPr>
              <a:t> = 533 feet per minute</a:t>
            </a: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369162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in IWC Zone 1</a:t>
            </a:r>
            <a:endParaRPr lang="en-US" dirty="0"/>
          </a:p>
        </p:txBody>
      </p:sp>
      <p:pic>
        <p:nvPicPr>
          <p:cNvPr id="4" name="Content Placeholder 3"/>
          <p:cNvPicPr>
            <a:picLocks noGrp="1"/>
          </p:cNvPicPr>
          <p:nvPr>
            <p:ph idx="1"/>
          </p:nvPr>
        </p:nvPicPr>
        <p:blipFill rotWithShape="1">
          <a:blip r:embed="rId3"/>
          <a:srcRect l="4808" t="17097" r="11699" b="8814"/>
          <a:stretch/>
        </p:blipFill>
        <p:spPr bwMode="auto">
          <a:xfrm>
            <a:off x="1066800" y="2743200"/>
            <a:ext cx="6400800" cy="3733800"/>
          </a:xfrm>
          <a:prstGeom prst="rect">
            <a:avLst/>
          </a:prstGeom>
          <a:ln>
            <a:noFill/>
          </a:ln>
          <a:extLst>
            <a:ext uri="{53640926-AAD7-44D8-BBD7-CCE9431645EC}">
              <a14:shadowObscured xmlns:a14="http://schemas.microsoft.com/office/drawing/2010/main"/>
            </a:ext>
          </a:extLst>
        </p:spPr>
      </p:pic>
      <p:sp>
        <p:nvSpPr>
          <p:cNvPr id="5" name="Content Placeholder 2"/>
          <p:cNvSpPr txBox="1">
            <a:spLocks/>
          </p:cNvSpPr>
          <p:nvPr/>
        </p:nvSpPr>
        <p:spPr>
          <a:xfrm>
            <a:off x="917864" y="1441883"/>
            <a:ext cx="82296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srgbClr val="FFFF00"/>
              </a:solidFill>
            </a:endParaRPr>
          </a:p>
          <a:p>
            <a:pPr marL="0" indent="0">
              <a:buFont typeface="Arial" pitchFamily="34" charset="0"/>
              <a:buNone/>
            </a:pPr>
            <a:r>
              <a:rPr lang="en-US" dirty="0" smtClean="0">
                <a:solidFill>
                  <a:srgbClr val="FFFF00"/>
                </a:solidFill>
              </a:rPr>
              <a:t>533 feet per minute</a:t>
            </a: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a:solidFill>
                <a:srgbClr val="FFFF00"/>
              </a:solidFill>
            </a:endParaRPr>
          </a:p>
        </p:txBody>
      </p:sp>
      <p:sp>
        <p:nvSpPr>
          <p:cNvPr id="6" name="TextBox 5"/>
          <p:cNvSpPr txBox="1"/>
          <p:nvPr/>
        </p:nvSpPr>
        <p:spPr>
          <a:xfrm>
            <a:off x="5257800" y="3249901"/>
            <a:ext cx="1572866" cy="1354217"/>
          </a:xfrm>
          <a:prstGeom prst="rect">
            <a:avLst/>
          </a:prstGeom>
          <a:noFill/>
        </p:spPr>
        <p:txBody>
          <a:bodyPr wrap="none" rtlCol="0">
            <a:spAutoFit/>
          </a:bodyPr>
          <a:lstStyle/>
          <a:p>
            <a:pPr lvl="0"/>
            <a:r>
              <a:rPr lang="en-US" sz="3200" dirty="0" smtClean="0">
                <a:solidFill>
                  <a:srgbClr val="FF0000"/>
                </a:solidFill>
              </a:rPr>
              <a:t>About</a:t>
            </a:r>
          </a:p>
          <a:p>
            <a:pPr lvl="0"/>
            <a:r>
              <a:rPr lang="en-US" sz="3200" dirty="0" smtClean="0">
                <a:solidFill>
                  <a:srgbClr val="FF0000"/>
                </a:solidFill>
              </a:rPr>
              <a:t>533 fpm</a:t>
            </a:r>
            <a:endParaRPr lang="en-US" sz="3200" dirty="0">
              <a:solidFill>
                <a:srgbClr val="FF0000"/>
              </a:solidFill>
            </a:endParaRPr>
          </a:p>
          <a:p>
            <a:endParaRPr lang="en-US" dirty="0">
              <a:solidFill>
                <a:srgbClr val="FF0000"/>
              </a:solidFill>
            </a:endParaRPr>
          </a:p>
        </p:txBody>
      </p:sp>
      <p:cxnSp>
        <p:nvCxnSpPr>
          <p:cNvPr id="7" name="Straight Connector 6"/>
          <p:cNvCxnSpPr/>
          <p:nvPr/>
        </p:nvCxnSpPr>
        <p:spPr>
          <a:xfrm>
            <a:off x="6400800" y="4419600"/>
            <a:ext cx="0" cy="1295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133600" y="4419600"/>
            <a:ext cx="4267200" cy="2770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4600" y="3129933"/>
            <a:ext cx="1691873" cy="1077218"/>
          </a:xfrm>
          <a:prstGeom prst="rect">
            <a:avLst/>
          </a:prstGeom>
          <a:noFill/>
        </p:spPr>
        <p:txBody>
          <a:bodyPr wrap="none" rtlCol="0">
            <a:spAutoFit/>
          </a:bodyPr>
          <a:lstStyle/>
          <a:p>
            <a:pPr lvl="0"/>
            <a:r>
              <a:rPr lang="en-US" sz="3200" dirty="0" smtClean="0">
                <a:solidFill>
                  <a:srgbClr val="FF0000"/>
                </a:solidFill>
              </a:rPr>
              <a:t>About</a:t>
            </a:r>
          </a:p>
          <a:p>
            <a:pPr lvl="0"/>
            <a:r>
              <a:rPr lang="en-US" sz="3200" dirty="0" smtClean="0">
                <a:solidFill>
                  <a:srgbClr val="FF0000"/>
                </a:solidFill>
              </a:rPr>
              <a:t>0.48 IWC</a:t>
            </a:r>
            <a:endParaRPr lang="en-US" dirty="0">
              <a:solidFill>
                <a:srgbClr val="FF0000"/>
              </a:solidFill>
            </a:endParaRPr>
          </a:p>
        </p:txBody>
      </p:sp>
      <p:sp>
        <p:nvSpPr>
          <p:cNvPr id="12" name="Oval 11"/>
          <p:cNvSpPr/>
          <p:nvPr/>
        </p:nvSpPr>
        <p:spPr>
          <a:xfrm>
            <a:off x="1466737" y="4038600"/>
            <a:ext cx="9144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37346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Filter Question 2</a:t>
            </a:r>
            <a:endParaRPr lang="en-US" dirty="0"/>
          </a:p>
        </p:txBody>
      </p:sp>
      <p:sp>
        <p:nvSpPr>
          <p:cNvPr id="7" name="Content Placeholder 2"/>
          <p:cNvSpPr>
            <a:spLocks noGrp="1"/>
          </p:cNvSpPr>
          <p:nvPr>
            <p:ph idx="1"/>
          </p:nvPr>
        </p:nvSpPr>
        <p:spPr>
          <a:xfrm>
            <a:off x="457200" y="1295401"/>
            <a:ext cx="8229600" cy="3352800"/>
          </a:xfrm>
        </p:spPr>
        <p:txBody>
          <a:bodyPr/>
          <a:lstStyle/>
          <a:p>
            <a:pPr marL="0" indent="0">
              <a:buNone/>
            </a:pPr>
            <a:r>
              <a:rPr lang="en-US" dirty="0" smtClean="0">
                <a:solidFill>
                  <a:srgbClr val="FFFF00"/>
                </a:solidFill>
              </a:rPr>
              <a:t>Based on the XYZ filter chart used in the previous two charts, what will the pressure drop and face velocity be if a 27 × 24 filter is used for Maria’s restaurant Zone 2’s 3,200 CFM?</a:t>
            </a:r>
          </a:p>
          <a:p>
            <a:pPr marL="0" indent="0">
              <a:buNone/>
            </a:pPr>
            <a:endParaRPr lang="en-US" dirty="0">
              <a:solidFill>
                <a:srgbClr val="FFFF00"/>
              </a:solidFill>
            </a:endParaRPr>
          </a:p>
          <a:p>
            <a:pPr marL="0" indent="0">
              <a:buNone/>
            </a:pPr>
            <a:r>
              <a:rPr lang="en-US" dirty="0" smtClean="0">
                <a:solidFill>
                  <a:srgbClr val="FFFF00"/>
                </a:solidFill>
              </a:rPr>
              <a:t>(27 </a:t>
            </a:r>
            <a:r>
              <a:rPr lang="en-US" dirty="0">
                <a:solidFill>
                  <a:srgbClr val="FFFF00"/>
                </a:solidFill>
              </a:rPr>
              <a:t>× </a:t>
            </a:r>
            <a:r>
              <a:rPr lang="en-US" dirty="0" smtClean="0">
                <a:solidFill>
                  <a:srgbClr val="FFFF00"/>
                </a:solidFill>
              </a:rPr>
              <a:t>24) ÷ 144 = Square feet of filter area = 4.5</a:t>
            </a:r>
          </a:p>
          <a:p>
            <a:pPr marL="0" indent="0">
              <a:buNone/>
            </a:pPr>
            <a:endParaRPr lang="en-US" dirty="0">
              <a:solidFill>
                <a:srgbClr val="FFFF00"/>
              </a:solidFill>
            </a:endParaRPr>
          </a:p>
          <a:p>
            <a:pPr marL="0" indent="0">
              <a:buNone/>
            </a:pPr>
            <a:endParaRPr lang="en-US" dirty="0" smtClean="0">
              <a:solidFill>
                <a:srgbClr val="FFFF00"/>
              </a:solidFill>
            </a:endParaRPr>
          </a:p>
          <a:p>
            <a:pPr marL="0" indent="0">
              <a:buNone/>
            </a:pPr>
            <a:endParaRPr lang="en-US" dirty="0">
              <a:solidFill>
                <a:srgbClr val="FFFF00"/>
              </a:solidFill>
            </a:endParaRPr>
          </a:p>
          <a:p>
            <a:pPr marL="0" indent="0">
              <a:buNone/>
            </a:pPr>
            <a:endParaRPr lang="en-US" dirty="0">
              <a:solidFill>
                <a:srgbClr val="FFFF00"/>
              </a:solidFill>
            </a:endParaRPr>
          </a:p>
        </p:txBody>
      </p:sp>
      <p:sp>
        <p:nvSpPr>
          <p:cNvPr id="8" name="Content Placeholder 2"/>
          <p:cNvSpPr txBox="1">
            <a:spLocks/>
          </p:cNvSpPr>
          <p:nvPr/>
        </p:nvSpPr>
        <p:spPr>
          <a:xfrm>
            <a:off x="457200" y="3962400"/>
            <a:ext cx="8229600"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srgbClr val="FFFF00"/>
              </a:solidFill>
            </a:endParaRPr>
          </a:p>
          <a:p>
            <a:pPr marL="0" indent="0">
              <a:buFont typeface="Arial" pitchFamily="34" charset="0"/>
              <a:buNone/>
            </a:pPr>
            <a:r>
              <a:rPr lang="en-US" dirty="0" smtClean="0">
                <a:solidFill>
                  <a:srgbClr val="FFFF00"/>
                </a:solidFill>
              </a:rPr>
              <a:t>3,200 CFM ÷ 4.5 ft</a:t>
            </a:r>
            <a:r>
              <a:rPr lang="en-US" baseline="30000" dirty="0" smtClean="0">
                <a:solidFill>
                  <a:srgbClr val="FFFF00"/>
                </a:solidFill>
              </a:rPr>
              <a:t>2</a:t>
            </a:r>
            <a:r>
              <a:rPr lang="en-US" dirty="0" smtClean="0">
                <a:solidFill>
                  <a:srgbClr val="FFFF00"/>
                </a:solidFill>
              </a:rPr>
              <a:t> = 711 feet per minute</a:t>
            </a: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350527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in IWC Zone 1</a:t>
            </a:r>
            <a:endParaRPr lang="en-US" dirty="0"/>
          </a:p>
        </p:txBody>
      </p:sp>
      <p:pic>
        <p:nvPicPr>
          <p:cNvPr id="4" name="Content Placeholder 3"/>
          <p:cNvPicPr>
            <a:picLocks noGrp="1"/>
          </p:cNvPicPr>
          <p:nvPr>
            <p:ph idx="1"/>
          </p:nvPr>
        </p:nvPicPr>
        <p:blipFill rotWithShape="1">
          <a:blip r:embed="rId3"/>
          <a:srcRect l="4808" t="17097" r="11699" b="8814"/>
          <a:stretch/>
        </p:blipFill>
        <p:spPr bwMode="auto">
          <a:xfrm>
            <a:off x="1143000" y="2819400"/>
            <a:ext cx="6400800" cy="3733800"/>
          </a:xfrm>
          <a:prstGeom prst="rect">
            <a:avLst/>
          </a:prstGeom>
          <a:ln>
            <a:noFill/>
          </a:ln>
          <a:extLst>
            <a:ext uri="{53640926-AAD7-44D8-BBD7-CCE9431645EC}">
              <a14:shadowObscured xmlns:a14="http://schemas.microsoft.com/office/drawing/2010/main"/>
            </a:ext>
          </a:extLst>
        </p:spPr>
      </p:pic>
      <p:sp>
        <p:nvSpPr>
          <p:cNvPr id="5" name="Content Placeholder 2"/>
          <p:cNvSpPr txBox="1">
            <a:spLocks/>
          </p:cNvSpPr>
          <p:nvPr/>
        </p:nvSpPr>
        <p:spPr>
          <a:xfrm>
            <a:off x="917864" y="1441883"/>
            <a:ext cx="82296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srgbClr val="FFFF00"/>
              </a:solidFill>
            </a:endParaRPr>
          </a:p>
          <a:p>
            <a:pPr marL="0" indent="0">
              <a:buFont typeface="Arial" pitchFamily="34" charset="0"/>
              <a:buNone/>
            </a:pPr>
            <a:r>
              <a:rPr lang="en-US" dirty="0" smtClean="0">
                <a:solidFill>
                  <a:srgbClr val="FFFF00"/>
                </a:solidFill>
              </a:rPr>
              <a:t>711 feet per minute</a:t>
            </a: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smtClean="0">
              <a:solidFill>
                <a:srgbClr val="FFFF00"/>
              </a:solidFill>
            </a:endParaRPr>
          </a:p>
          <a:p>
            <a:pPr marL="0" indent="0">
              <a:buFont typeface="Arial" pitchFamily="34" charset="0"/>
              <a:buNone/>
            </a:pPr>
            <a:endParaRPr lang="en-US" dirty="0">
              <a:solidFill>
                <a:srgbClr val="FFFF00"/>
              </a:solidFill>
            </a:endParaRPr>
          </a:p>
        </p:txBody>
      </p:sp>
      <p:sp>
        <p:nvSpPr>
          <p:cNvPr id="11" name="TextBox 10"/>
          <p:cNvSpPr txBox="1"/>
          <p:nvPr/>
        </p:nvSpPr>
        <p:spPr>
          <a:xfrm>
            <a:off x="2514600" y="3129933"/>
            <a:ext cx="4631140" cy="1077218"/>
          </a:xfrm>
          <a:prstGeom prst="rect">
            <a:avLst/>
          </a:prstGeom>
          <a:noFill/>
        </p:spPr>
        <p:txBody>
          <a:bodyPr wrap="none" rtlCol="0">
            <a:spAutoFit/>
          </a:bodyPr>
          <a:lstStyle/>
          <a:p>
            <a:pPr lvl="0"/>
            <a:r>
              <a:rPr lang="en-US" sz="3200" dirty="0" smtClean="0">
                <a:solidFill>
                  <a:srgbClr val="FF0000"/>
                </a:solidFill>
              </a:rPr>
              <a:t>Off of the chart …. </a:t>
            </a:r>
          </a:p>
          <a:p>
            <a:pPr lvl="0"/>
            <a:r>
              <a:rPr lang="en-US" sz="3200" dirty="0" smtClean="0">
                <a:solidFill>
                  <a:srgbClr val="FF0000"/>
                </a:solidFill>
              </a:rPr>
              <a:t>Never go beyond the chart</a:t>
            </a:r>
            <a:endParaRPr lang="en-US" dirty="0">
              <a:solidFill>
                <a:srgbClr val="FF0000"/>
              </a:solidFill>
            </a:endParaRPr>
          </a:p>
        </p:txBody>
      </p:sp>
      <p:sp>
        <p:nvSpPr>
          <p:cNvPr id="12" name="Oval 11"/>
          <p:cNvSpPr/>
          <p:nvPr/>
        </p:nvSpPr>
        <p:spPr>
          <a:xfrm>
            <a:off x="7431232" y="5257800"/>
            <a:ext cx="9144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9541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Field Notes</a:t>
            </a:r>
            <a:endParaRPr lang="en-US" dirty="0">
              <a:solidFill>
                <a:srgbClr val="FFFF00"/>
              </a:solidFill>
            </a:endParaRPr>
          </a:p>
        </p:txBody>
      </p:sp>
      <p:sp>
        <p:nvSpPr>
          <p:cNvPr id="3" name="Content Placeholder 2"/>
          <p:cNvSpPr>
            <a:spLocks noGrp="1"/>
          </p:cNvSpPr>
          <p:nvPr>
            <p:ph idx="1"/>
          </p:nvPr>
        </p:nvSpPr>
        <p:spPr>
          <a:xfrm>
            <a:off x="114300" y="1143000"/>
            <a:ext cx="8915400" cy="5287962"/>
          </a:xfrm>
        </p:spPr>
        <p:txBody>
          <a:bodyPr>
            <a:noAutofit/>
          </a:bodyPr>
          <a:lstStyle/>
          <a:p>
            <a:pPr marL="0" indent="0">
              <a:buNone/>
            </a:pPr>
            <a:r>
              <a:rPr lang="en-US" sz="2300" dirty="0">
                <a:solidFill>
                  <a:srgbClr val="FFFF00"/>
                </a:solidFill>
              </a:rPr>
              <a:t>Unfortunately, it is not unusual to find a supply register with a design throw and angle that will cause someone to feel like they are sitting in a draft. Remember, simply throttling them down is not a solution.  The author once found an office where 4 out of 5 diffusers were shut down causing the system to force the air through the last diffuser.  The lady sitting in the strong breeze under that remaining noisy diffuser said she was the one who was always wanting it cooler so she didn’t feel she could complain. When all of the throw angles and CFM were properly set everyone was comfortable and the system had the correct airflow. Finally, it is way too common to find a filter that is too small for the HVAC system.  Installers rarely check the filter area pressure drop design requirement and will install a return grille based on the duct size.  Thus, the design external static pressure for the system will be high with an extremely high (negative value) value for the return duct measurement.  You have probably seen in the field a properly designed system where the filter box area is much larger than the return duct. </a:t>
            </a:r>
          </a:p>
        </p:txBody>
      </p:sp>
    </p:spTree>
    <p:custDataLst>
      <p:tags r:id="rId1"/>
    </p:custDataLst>
    <p:extLst>
      <p:ext uri="{BB962C8B-B14F-4D97-AF65-F5344CB8AC3E}">
        <p14:creationId xmlns:p14="http://schemas.microsoft.com/office/powerpoint/2010/main" val="500536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Deflection and Throw</a:t>
            </a:r>
            <a:endParaRPr lang="en-US" dirty="0">
              <a:solidFill>
                <a:srgbClr val="FFFF00"/>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76400"/>
            <a:ext cx="6858000" cy="3657600"/>
          </a:xfrm>
          <a:prstGeom prst="rect">
            <a:avLst/>
          </a:prstGeom>
          <a:noFill/>
          <a:ln>
            <a:noFill/>
          </a:ln>
        </p:spPr>
      </p:pic>
    </p:spTree>
    <p:custDataLst>
      <p:tags r:id="rId1"/>
    </p:custDataLst>
    <p:extLst>
      <p:ext uri="{BB962C8B-B14F-4D97-AF65-F5344CB8AC3E}">
        <p14:creationId xmlns:p14="http://schemas.microsoft.com/office/powerpoint/2010/main" val="796996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Deflection and Throw</a:t>
            </a:r>
            <a:endParaRPr lang="en-US" dirty="0">
              <a:solidFill>
                <a:srgbClr val="FFFF00"/>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76400"/>
            <a:ext cx="6858000" cy="3657600"/>
          </a:xfrm>
          <a:prstGeom prst="rect">
            <a:avLst/>
          </a:prstGeom>
          <a:noFill/>
          <a:ln>
            <a:noFill/>
          </a:ln>
        </p:spPr>
      </p:pic>
    </p:spTree>
    <p:custDataLst>
      <p:tags r:id="rId1"/>
    </p:custDataLst>
    <p:extLst>
      <p:ext uri="{BB962C8B-B14F-4D97-AF65-F5344CB8AC3E}">
        <p14:creationId xmlns:p14="http://schemas.microsoft.com/office/powerpoint/2010/main" val="1934615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Deflection Question</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743200"/>
            <a:ext cx="6858000" cy="3657600"/>
          </a:xfrm>
          <a:prstGeom prst="rect">
            <a:avLst/>
          </a:prstGeom>
          <a:noFill/>
          <a:ln>
            <a:noFill/>
          </a:ln>
        </p:spPr>
      </p:pic>
      <p:sp>
        <p:nvSpPr>
          <p:cNvPr id="5" name="Content Placeholder 2"/>
          <p:cNvSpPr>
            <a:spLocks noGrp="1"/>
          </p:cNvSpPr>
          <p:nvPr>
            <p:ph idx="1"/>
          </p:nvPr>
        </p:nvSpPr>
        <p:spPr>
          <a:xfrm>
            <a:off x="457200" y="1417638"/>
            <a:ext cx="8229600" cy="1066800"/>
          </a:xfrm>
        </p:spPr>
        <p:txBody>
          <a:bodyPr/>
          <a:lstStyle/>
          <a:p>
            <a:pPr marL="0" indent="0">
              <a:buNone/>
            </a:pPr>
            <a:r>
              <a:rPr lang="en-US" dirty="0" smtClean="0">
                <a:solidFill>
                  <a:srgbClr val="FFFF00"/>
                </a:solidFill>
              </a:rPr>
              <a:t>What is the deflection angle for the diffuser shown?</a:t>
            </a:r>
            <a:endParaRPr lang="en-US" dirty="0">
              <a:solidFill>
                <a:srgbClr val="FFFF00"/>
              </a:solidFill>
            </a:endParaRPr>
          </a:p>
        </p:txBody>
      </p:sp>
      <p:sp>
        <p:nvSpPr>
          <p:cNvPr id="3" name="Oval 2"/>
          <p:cNvSpPr/>
          <p:nvPr/>
        </p:nvSpPr>
        <p:spPr>
          <a:xfrm>
            <a:off x="1143000" y="5181600"/>
            <a:ext cx="16764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1679864" y="3352800"/>
            <a:ext cx="7620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79864" y="2910681"/>
            <a:ext cx="0" cy="74691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Curved Down Arrow 12"/>
          <p:cNvSpPr/>
          <p:nvPr/>
        </p:nvSpPr>
        <p:spPr>
          <a:xfrm rot="2580630">
            <a:off x="1740824" y="3001091"/>
            <a:ext cx="640080" cy="261297"/>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2178823" y="2860809"/>
            <a:ext cx="782587" cy="584775"/>
          </a:xfrm>
          <a:prstGeom prst="rect">
            <a:avLst/>
          </a:prstGeom>
          <a:noFill/>
        </p:spPr>
        <p:txBody>
          <a:bodyPr wrap="none" rtlCol="0">
            <a:spAutoFit/>
          </a:bodyPr>
          <a:lstStyle/>
          <a:p>
            <a:r>
              <a:rPr lang="en-US" sz="3200" dirty="0" smtClean="0">
                <a:solidFill>
                  <a:srgbClr val="FF0000"/>
                </a:solidFill>
              </a:rPr>
              <a:t>22</a:t>
            </a:r>
            <a:r>
              <a:rPr lang="en-US" sz="3200" baseline="30000" dirty="0" smtClean="0">
                <a:solidFill>
                  <a:srgbClr val="FF0000"/>
                </a:solidFill>
              </a:rPr>
              <a:t>O</a:t>
            </a:r>
            <a:endParaRPr lang="en-US" sz="3200" dirty="0">
              <a:solidFill>
                <a:srgbClr val="FF0000"/>
              </a:solidFill>
            </a:endParaRPr>
          </a:p>
        </p:txBody>
      </p:sp>
    </p:spTree>
    <p:custDataLst>
      <p:tags r:id="rId1"/>
    </p:custDataLst>
    <p:extLst>
      <p:ext uri="{BB962C8B-B14F-4D97-AF65-F5344CB8AC3E}">
        <p14:creationId xmlns:p14="http://schemas.microsoft.com/office/powerpoint/2010/main" val="177864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 Question</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056949"/>
            <a:ext cx="6858000" cy="3657600"/>
          </a:xfrm>
          <a:prstGeom prst="rect">
            <a:avLst/>
          </a:prstGeom>
          <a:noFill/>
          <a:ln>
            <a:noFill/>
          </a:ln>
        </p:spPr>
      </p:pic>
      <p:sp>
        <p:nvSpPr>
          <p:cNvPr id="5" name="Content Placeholder 2"/>
          <p:cNvSpPr>
            <a:spLocks noGrp="1"/>
          </p:cNvSpPr>
          <p:nvPr>
            <p:ph idx="1"/>
          </p:nvPr>
        </p:nvSpPr>
        <p:spPr>
          <a:xfrm>
            <a:off x="457200" y="1417638"/>
            <a:ext cx="8229600" cy="1066800"/>
          </a:xfrm>
        </p:spPr>
        <p:txBody>
          <a:bodyPr/>
          <a:lstStyle/>
          <a:p>
            <a:pPr marL="0" indent="0">
              <a:buNone/>
            </a:pPr>
            <a:r>
              <a:rPr lang="en-US" dirty="0" smtClean="0">
                <a:solidFill>
                  <a:srgbClr val="FFFF00"/>
                </a:solidFill>
              </a:rPr>
              <a:t>What is the throw width and velocity at 25 feet?</a:t>
            </a:r>
            <a:endParaRPr lang="en-US" dirty="0">
              <a:solidFill>
                <a:srgbClr val="FFFF00"/>
              </a:solidFill>
            </a:endParaRPr>
          </a:p>
        </p:txBody>
      </p:sp>
      <p:cxnSp>
        <p:nvCxnSpPr>
          <p:cNvPr id="7" name="Straight Connector 6"/>
          <p:cNvCxnSpPr/>
          <p:nvPr/>
        </p:nvCxnSpPr>
        <p:spPr>
          <a:xfrm flipH="1" flipV="1">
            <a:off x="3162300" y="3619069"/>
            <a:ext cx="3276600" cy="836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3162300" y="5562600"/>
            <a:ext cx="3276600" cy="836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Content Placeholder 2"/>
          <p:cNvSpPr txBox="1">
            <a:spLocks/>
          </p:cNvSpPr>
          <p:nvPr/>
        </p:nvSpPr>
        <p:spPr>
          <a:xfrm>
            <a:off x="457200" y="2027238"/>
            <a:ext cx="822960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solidFill>
                  <a:srgbClr val="FFFF00"/>
                </a:solidFill>
              </a:rPr>
              <a:t>50 feet per minute and approximately 15 feet wide (total width 7.5 per side).  </a:t>
            </a:r>
            <a:r>
              <a:rPr lang="en-US" dirty="0"/>
              <a:t> </a:t>
            </a:r>
          </a:p>
        </p:txBody>
      </p:sp>
      <p:sp>
        <p:nvSpPr>
          <p:cNvPr id="18" name="Oval 17"/>
          <p:cNvSpPr/>
          <p:nvPr/>
        </p:nvSpPr>
        <p:spPr>
          <a:xfrm>
            <a:off x="6324600" y="3619069"/>
            <a:ext cx="9144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50735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222777" y="-1079681"/>
            <a:ext cx="6786314" cy="9144000"/>
          </a:xfrm>
          <a:prstGeom prst="rect">
            <a:avLst/>
          </a:prstGeom>
          <a:ln>
            <a:solidFill>
              <a:schemeClr val="bg2">
                <a:lumMod val="60000"/>
                <a:lumOff val="40000"/>
              </a:schemeClr>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764" y="1618009"/>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934" y="381000"/>
            <a:ext cx="8257027" cy="954107"/>
          </a:xfrm>
          <a:prstGeom prst="rect">
            <a:avLst/>
          </a:prstGeom>
          <a:noFill/>
        </p:spPr>
        <p:txBody>
          <a:bodyPr wrap="square" rtlCol="0">
            <a:spAutoFit/>
          </a:bodyPr>
          <a:lstStyle/>
          <a:p>
            <a:r>
              <a:rPr lang="en-US" sz="3600" b="1" dirty="0" smtClean="0">
                <a:solidFill>
                  <a:schemeClr val="bg2"/>
                </a:solidFill>
              </a:rPr>
              <a:t>Maria’s Restaurant Diffuser Throw Zone 1</a:t>
            </a:r>
          </a:p>
          <a:p>
            <a:r>
              <a:rPr lang="en-US" sz="2000" b="1" i="1" dirty="0" smtClean="0">
                <a:solidFill>
                  <a:schemeClr val="bg2"/>
                </a:solidFill>
              </a:rPr>
              <a:t>(one grid </a:t>
            </a:r>
            <a:r>
              <a:rPr lang="en-US" sz="2000" b="1" i="1" dirty="0">
                <a:solidFill>
                  <a:schemeClr val="bg2"/>
                </a:solidFill>
              </a:rPr>
              <a:t>s</a:t>
            </a:r>
            <a:r>
              <a:rPr lang="en-US" sz="2000" b="1" i="1" dirty="0" smtClean="0">
                <a:solidFill>
                  <a:schemeClr val="bg2"/>
                </a:solidFill>
              </a:rPr>
              <a:t>quare = one ft</a:t>
            </a:r>
            <a:r>
              <a:rPr lang="en-US" sz="2000" b="1" i="1" baseline="30000" dirty="0" smtClean="0">
                <a:solidFill>
                  <a:schemeClr val="bg2"/>
                </a:solidFill>
              </a:rPr>
              <a:t>2</a:t>
            </a:r>
            <a:r>
              <a:rPr lang="en-US" sz="2000" b="1" i="1" dirty="0" smtClean="0">
                <a:solidFill>
                  <a:schemeClr val="bg2"/>
                </a:solidFill>
              </a:rPr>
              <a:t>)</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rot="16200000">
            <a:off x="198421" y="3664742"/>
            <a:ext cx="902433"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70858" y="3187980"/>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8354" y="701779"/>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16200000">
            <a:off x="171778" y="3675932"/>
            <a:ext cx="942887" cy="338554"/>
          </a:xfrm>
          <a:prstGeom prst="rect">
            <a:avLst/>
          </a:prstGeom>
          <a:noFill/>
        </p:spPr>
        <p:txBody>
          <a:bodyPr wrap="none" rtlCol="0">
            <a:spAutoFit/>
          </a:bodyPr>
          <a:lstStyle/>
          <a:p>
            <a:r>
              <a:rPr lang="en-US" sz="1600" dirty="0" smtClean="0">
                <a:solidFill>
                  <a:schemeClr val="bg1"/>
                </a:solidFill>
              </a:rPr>
              <a:t>EX. Hood</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06391" y="2071552"/>
            <a:ext cx="109728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flipH="1">
            <a:off x="4322825" y="463491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45570" y="1763697"/>
            <a:ext cx="817788" cy="369332"/>
          </a:xfrm>
          <a:prstGeom prst="rect">
            <a:avLst/>
          </a:prstGeom>
          <a:noFill/>
        </p:spPr>
        <p:txBody>
          <a:bodyPr wrap="none" rtlCol="0">
            <a:spAutoFit/>
          </a:bodyPr>
          <a:lstStyle/>
          <a:p>
            <a:r>
              <a:rPr lang="en-US" dirty="0" smtClean="0">
                <a:solidFill>
                  <a:schemeClr val="bg1"/>
                </a:solidFill>
              </a:rPr>
              <a:t>Zone 2</a:t>
            </a:r>
            <a:endParaRPr lang="en-US" dirty="0">
              <a:solidFill>
                <a:schemeClr val="bg1"/>
              </a:solidFill>
            </a:endParaRPr>
          </a:p>
        </p:txBody>
      </p:sp>
      <p:cxnSp>
        <p:nvCxnSpPr>
          <p:cNvPr id="121" name="Straight Connector 120"/>
          <p:cNvCxnSpPr>
            <a:stCxn id="100" idx="2"/>
          </p:cNvCxnSpPr>
          <p:nvPr/>
        </p:nvCxnSpPr>
        <p:spPr>
          <a:xfrm>
            <a:off x="2076025" y="3625750"/>
            <a:ext cx="6578" cy="26670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488279" y="3900158"/>
            <a:ext cx="549" cy="390765"/>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8676168" y="1708189"/>
            <a:ext cx="28072" cy="290201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078095" y="1727532"/>
            <a:ext cx="2583620" cy="1620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637694" y="2533270"/>
            <a:ext cx="511311" cy="652"/>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82" name="Down Arrow Callout 81"/>
          <p:cNvSpPr/>
          <p:nvPr/>
        </p:nvSpPr>
        <p:spPr>
          <a:xfrm>
            <a:off x="6556317"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Callout 82"/>
          <p:cNvSpPr/>
          <p:nvPr/>
        </p:nvSpPr>
        <p:spPr>
          <a:xfrm>
            <a:off x="5204033"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Callout 85"/>
          <p:cNvSpPr/>
          <p:nvPr/>
        </p:nvSpPr>
        <p:spPr>
          <a:xfrm rot="16200000">
            <a:off x="8026641" y="226574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7058250" y="1743736"/>
            <a:ext cx="0" cy="41032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00" name="Down Arrow Callout 99"/>
          <p:cNvSpPr/>
          <p:nvPr/>
        </p:nvSpPr>
        <p:spPr>
          <a:xfrm>
            <a:off x="1937424" y="3349052"/>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own Arrow Callout 100"/>
          <p:cNvSpPr/>
          <p:nvPr/>
        </p:nvSpPr>
        <p:spPr>
          <a:xfrm>
            <a:off x="2643192" y="3372341"/>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Down Arrow Callout 105"/>
          <p:cNvSpPr/>
          <p:nvPr/>
        </p:nvSpPr>
        <p:spPr>
          <a:xfrm rot="10800000">
            <a:off x="3093254" y="4233928"/>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59092" y="5182587"/>
            <a:ext cx="3970820" cy="923330"/>
          </a:xfrm>
          <a:prstGeom prst="rect">
            <a:avLst/>
          </a:prstGeom>
        </p:spPr>
        <p:txBody>
          <a:bodyPr wrap="square">
            <a:spAutoFit/>
          </a:bodyPr>
          <a:lstStyle/>
          <a:p>
            <a:r>
              <a:rPr lang="en-US" dirty="0" smtClean="0">
                <a:solidFill>
                  <a:schemeClr val="bg1"/>
                </a:solidFill>
              </a:rPr>
              <a:t>Zone 2 Constant Volume 3,200 CFM</a:t>
            </a:r>
            <a:endParaRPr lang="en-US" dirty="0">
              <a:solidFill>
                <a:schemeClr val="bg1"/>
              </a:solidFill>
            </a:endParaRPr>
          </a:p>
          <a:p>
            <a:r>
              <a:rPr lang="en-US" dirty="0" smtClean="0">
                <a:solidFill>
                  <a:schemeClr val="bg1"/>
                </a:solidFill>
              </a:rPr>
              <a:t>Stage 1 Return: 1,300 CFM</a:t>
            </a:r>
          </a:p>
          <a:p>
            <a:r>
              <a:rPr lang="en-US" dirty="0" smtClean="0">
                <a:solidFill>
                  <a:schemeClr val="bg1"/>
                </a:solidFill>
              </a:rPr>
              <a:t>Stage 2 Return: 3,100 CFM</a:t>
            </a:r>
          </a:p>
        </p:txBody>
      </p:sp>
      <p:sp>
        <p:nvSpPr>
          <p:cNvPr id="112" name="Down Arrow Callout 111"/>
          <p:cNvSpPr/>
          <p:nvPr/>
        </p:nvSpPr>
        <p:spPr>
          <a:xfrm rot="5400000">
            <a:off x="4866239" y="2428723"/>
            <a:ext cx="579973" cy="245304"/>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4563931" y="3492319"/>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cxnSp>
        <p:nvCxnSpPr>
          <p:cNvPr id="109" name="Straight Connector 108"/>
          <p:cNvCxnSpPr/>
          <p:nvPr/>
        </p:nvCxnSpPr>
        <p:spPr>
          <a:xfrm flipH="1">
            <a:off x="5344984" y="4145142"/>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6670453" y="4151111"/>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7992858" y="3876222"/>
            <a:ext cx="647287" cy="17526"/>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Down Arrow Callout 135"/>
          <p:cNvSpPr/>
          <p:nvPr/>
        </p:nvSpPr>
        <p:spPr>
          <a:xfrm rot="16200000" flipH="1">
            <a:off x="7904429" y="374178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rot="16200000">
            <a:off x="3569703" y="3515407"/>
            <a:ext cx="1097280" cy="670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nvCxnSpPr>
        <p:spPr>
          <a:xfrm flipH="1">
            <a:off x="1194597" y="2610370"/>
            <a:ext cx="1288" cy="128208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1" name="Down Arrow Callout 140"/>
          <p:cNvSpPr/>
          <p:nvPr/>
        </p:nvSpPr>
        <p:spPr>
          <a:xfrm>
            <a:off x="1069092" y="2461698"/>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rot="5400000">
            <a:off x="3791235" y="3788328"/>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a:stCxn id="157" idx="0"/>
          </p:cNvCxnSpPr>
          <p:nvPr/>
        </p:nvCxnSpPr>
        <p:spPr>
          <a:xfrm>
            <a:off x="4323350" y="2616117"/>
            <a:ext cx="17240" cy="86268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47" name="Down Arrow Callout 146"/>
          <p:cNvSpPr/>
          <p:nvPr/>
        </p:nvSpPr>
        <p:spPr>
          <a:xfrm rot="16200000">
            <a:off x="3438287" y="4090405"/>
            <a:ext cx="523077" cy="223895"/>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Down Arrow Callout 147"/>
          <p:cNvSpPr/>
          <p:nvPr/>
        </p:nvSpPr>
        <p:spPr>
          <a:xfrm rot="10800000">
            <a:off x="2360585" y="42465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Down Arrow Callout 148"/>
          <p:cNvSpPr/>
          <p:nvPr/>
        </p:nvSpPr>
        <p:spPr>
          <a:xfrm rot="10800000">
            <a:off x="1534219" y="42414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552856" y="2350128"/>
            <a:ext cx="257040" cy="3095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211931" y="2491290"/>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flipH="1">
            <a:off x="3203494" y="3843147"/>
            <a:ext cx="6462" cy="40410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459536" y="2147329"/>
            <a:ext cx="2229713" cy="338554"/>
          </a:xfrm>
          <a:prstGeom prst="rect">
            <a:avLst/>
          </a:prstGeom>
          <a:noFill/>
        </p:spPr>
        <p:txBody>
          <a:bodyPr wrap="none" rtlCol="0">
            <a:spAutoFit/>
          </a:bodyPr>
          <a:lstStyle/>
          <a:p>
            <a:r>
              <a:rPr lang="en-US" sz="1600" dirty="0" smtClean="0">
                <a:solidFill>
                  <a:schemeClr val="bg1"/>
                </a:solidFill>
              </a:rPr>
              <a:t>Supply Diffuser 550 CFM</a:t>
            </a:r>
            <a:endParaRPr lang="en-US" sz="1600" dirty="0">
              <a:solidFill>
                <a:schemeClr val="bg1"/>
              </a:solidFill>
            </a:endParaRPr>
          </a:p>
        </p:txBody>
      </p:sp>
      <p:sp>
        <p:nvSpPr>
          <p:cNvPr id="160" name="TextBox 159"/>
          <p:cNvSpPr txBox="1"/>
          <p:nvPr/>
        </p:nvSpPr>
        <p:spPr>
          <a:xfrm>
            <a:off x="962744" y="4469449"/>
            <a:ext cx="2900997" cy="338554"/>
          </a:xfrm>
          <a:prstGeom prst="rect">
            <a:avLst/>
          </a:prstGeom>
          <a:noFill/>
        </p:spPr>
        <p:txBody>
          <a:bodyPr wrap="square" rtlCol="0">
            <a:spAutoFit/>
          </a:bodyPr>
          <a:lstStyle/>
          <a:p>
            <a:r>
              <a:rPr lang="en-US" sz="1600" dirty="0" smtClean="0">
                <a:solidFill>
                  <a:schemeClr val="bg1"/>
                </a:solidFill>
              </a:rPr>
              <a:t>5 Supply Diffusers 530 CFM Each</a:t>
            </a:r>
            <a:endParaRPr lang="en-US" sz="1600" dirty="0">
              <a:solidFill>
                <a:schemeClr val="bg1"/>
              </a:solidFill>
            </a:endParaRPr>
          </a:p>
        </p:txBody>
      </p:sp>
      <p:sp>
        <p:nvSpPr>
          <p:cNvPr id="161" name="TextBox 160"/>
          <p:cNvSpPr txBox="1"/>
          <p:nvPr/>
        </p:nvSpPr>
        <p:spPr>
          <a:xfrm>
            <a:off x="5607751" y="2547744"/>
            <a:ext cx="2900997" cy="338554"/>
          </a:xfrm>
          <a:prstGeom prst="rect">
            <a:avLst/>
          </a:prstGeom>
          <a:noFill/>
        </p:spPr>
        <p:txBody>
          <a:bodyPr wrap="square" rtlCol="0">
            <a:spAutoFit/>
          </a:bodyPr>
          <a:lstStyle/>
          <a:p>
            <a:r>
              <a:rPr lang="en-US" sz="1600" dirty="0" smtClean="0">
                <a:solidFill>
                  <a:schemeClr val="bg1"/>
                </a:solidFill>
              </a:rPr>
              <a:t>6 Supply Diffusers 400 CFM Each</a:t>
            </a:r>
            <a:endParaRPr lang="en-US" sz="1600" dirty="0">
              <a:solidFill>
                <a:schemeClr val="bg1"/>
              </a:solidFill>
            </a:endParaRPr>
          </a:p>
        </p:txBody>
      </p:sp>
      <p:sp>
        <p:nvSpPr>
          <p:cNvPr id="164" name="Rectangle 163"/>
          <p:cNvSpPr/>
          <p:nvPr/>
        </p:nvSpPr>
        <p:spPr>
          <a:xfrm>
            <a:off x="5000065" y="5116655"/>
            <a:ext cx="3970820" cy="646331"/>
          </a:xfrm>
          <a:prstGeom prst="rect">
            <a:avLst/>
          </a:prstGeom>
        </p:spPr>
        <p:txBody>
          <a:bodyPr wrap="square">
            <a:spAutoFit/>
          </a:bodyPr>
          <a:lstStyle/>
          <a:p>
            <a:r>
              <a:rPr lang="en-US" dirty="0" smtClean="0">
                <a:solidFill>
                  <a:schemeClr val="bg1"/>
                </a:solidFill>
              </a:rPr>
              <a:t>Zone 1 Constant Volume 2,400 CFM</a:t>
            </a:r>
            <a:endParaRPr lang="en-US" dirty="0">
              <a:solidFill>
                <a:schemeClr val="bg1"/>
              </a:solidFill>
            </a:endParaRPr>
          </a:p>
          <a:p>
            <a:r>
              <a:rPr lang="en-US" dirty="0" smtClean="0">
                <a:solidFill>
                  <a:schemeClr val="bg1"/>
                </a:solidFill>
              </a:rPr>
              <a:t>Return: 1,711 CFM</a:t>
            </a:r>
          </a:p>
        </p:txBody>
      </p:sp>
      <p:sp>
        <p:nvSpPr>
          <p:cNvPr id="97" name="Rectangle 96"/>
          <p:cNvSpPr/>
          <p:nvPr/>
        </p:nvSpPr>
        <p:spPr>
          <a:xfrm>
            <a:off x="3855199" y="4110273"/>
            <a:ext cx="310896" cy="25603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p:nvPr/>
        </p:nvCxnSpPr>
        <p:spPr>
          <a:xfrm flipH="1">
            <a:off x="4312829" y="461717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42" idx="2"/>
          </p:cNvCxnSpPr>
          <p:nvPr/>
        </p:nvCxnSpPr>
        <p:spPr>
          <a:xfrm flipH="1" flipV="1">
            <a:off x="1194597" y="3851994"/>
            <a:ext cx="2660763" cy="24609"/>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319271" y="4399074"/>
            <a:ext cx="14680" cy="25543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333951" y="3263858"/>
            <a:ext cx="6383" cy="1117476"/>
          </a:xfrm>
          <a:prstGeom prst="line">
            <a:avLst/>
          </a:prstGeom>
          <a:ln w="57150">
            <a:solidFill>
              <a:schemeClr val="tx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622872" y="4033944"/>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24" name="TextBox 123"/>
          <p:cNvSpPr txBox="1"/>
          <p:nvPr/>
        </p:nvSpPr>
        <p:spPr>
          <a:xfrm>
            <a:off x="3550248" y="3572384"/>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26" name="TextBox 125"/>
          <p:cNvSpPr txBox="1"/>
          <p:nvPr/>
        </p:nvSpPr>
        <p:spPr>
          <a:xfrm>
            <a:off x="3060625" y="3851994"/>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31" name="TextBox 130"/>
          <p:cNvSpPr txBox="1"/>
          <p:nvPr/>
        </p:nvSpPr>
        <p:spPr>
          <a:xfrm>
            <a:off x="1958999" y="3544890"/>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32" name="Straight Connector 131"/>
          <p:cNvCxnSpPr>
            <a:stCxn id="101" idx="2"/>
          </p:cNvCxnSpPr>
          <p:nvPr/>
        </p:nvCxnSpPr>
        <p:spPr>
          <a:xfrm flipH="1">
            <a:off x="2774313" y="3649039"/>
            <a:ext cx="7480" cy="245616"/>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633794" y="3546407"/>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37" name="TextBox 136"/>
          <p:cNvSpPr txBox="1"/>
          <p:nvPr/>
        </p:nvSpPr>
        <p:spPr>
          <a:xfrm>
            <a:off x="2338827" y="3860722"/>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cxnSp>
        <p:nvCxnSpPr>
          <p:cNvPr id="139" name="Straight Connector 138"/>
          <p:cNvCxnSpPr/>
          <p:nvPr/>
        </p:nvCxnSpPr>
        <p:spPr>
          <a:xfrm>
            <a:off x="1669927" y="3900158"/>
            <a:ext cx="241" cy="40598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512252" y="3857808"/>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sp>
        <p:nvSpPr>
          <p:cNvPr id="151" name="TextBox 150"/>
          <p:cNvSpPr txBox="1"/>
          <p:nvPr/>
        </p:nvSpPr>
        <p:spPr>
          <a:xfrm>
            <a:off x="1030176" y="2371321"/>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156" name="TextBox 155"/>
          <p:cNvSpPr txBox="1"/>
          <p:nvPr/>
        </p:nvSpPr>
        <p:spPr>
          <a:xfrm>
            <a:off x="4743588" y="2357995"/>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57" name="TextBox 156"/>
          <p:cNvSpPr txBox="1"/>
          <p:nvPr/>
        </p:nvSpPr>
        <p:spPr>
          <a:xfrm>
            <a:off x="4166095" y="2616117"/>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58" name="TextBox 157"/>
          <p:cNvSpPr txBox="1"/>
          <p:nvPr/>
        </p:nvSpPr>
        <p:spPr>
          <a:xfrm>
            <a:off x="5177403" y="4314098"/>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65" name="TextBox 164"/>
          <p:cNvSpPr txBox="1"/>
          <p:nvPr/>
        </p:nvSpPr>
        <p:spPr>
          <a:xfrm>
            <a:off x="6503876" y="4311102"/>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66" name="TextBox 165"/>
          <p:cNvSpPr txBox="1"/>
          <p:nvPr/>
        </p:nvSpPr>
        <p:spPr>
          <a:xfrm>
            <a:off x="8343269" y="3693983"/>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sp>
        <p:nvSpPr>
          <p:cNvPr id="168" name="TextBox 167"/>
          <p:cNvSpPr txBox="1"/>
          <p:nvPr/>
        </p:nvSpPr>
        <p:spPr>
          <a:xfrm>
            <a:off x="6895823" y="1718610"/>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cxnSp>
        <p:nvCxnSpPr>
          <p:cNvPr id="169" name="Straight Connector 168"/>
          <p:cNvCxnSpPr/>
          <p:nvPr/>
        </p:nvCxnSpPr>
        <p:spPr>
          <a:xfrm flipH="1">
            <a:off x="8279136" y="2402908"/>
            <a:ext cx="411068" cy="0"/>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8289052" y="2211539"/>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71" name="Straight Connector 170"/>
          <p:cNvCxnSpPr/>
          <p:nvPr/>
        </p:nvCxnSpPr>
        <p:spPr>
          <a:xfrm flipH="1">
            <a:off x="6119631" y="1725646"/>
            <a:ext cx="5765" cy="416042"/>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Down Arrow Callout 172"/>
          <p:cNvSpPr/>
          <p:nvPr/>
        </p:nvSpPr>
        <p:spPr>
          <a:xfrm rot="10800000">
            <a:off x="6929878" y="2124142"/>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own Arrow Callout 173"/>
          <p:cNvSpPr/>
          <p:nvPr/>
        </p:nvSpPr>
        <p:spPr>
          <a:xfrm rot="10800000">
            <a:off x="5987161" y="2142870"/>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p:cNvSpPr txBox="1"/>
          <p:nvPr/>
        </p:nvSpPr>
        <p:spPr>
          <a:xfrm>
            <a:off x="5975858" y="2163938"/>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5" name="Rectangle 4"/>
          <p:cNvSpPr/>
          <p:nvPr/>
        </p:nvSpPr>
        <p:spPr>
          <a:xfrm>
            <a:off x="4809527" y="3419988"/>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6154738" y="3414355"/>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7478614" y="3290381"/>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7610249" y="1861398"/>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6561361" y="1754048"/>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5577897" y="1748892"/>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718398" y="2124037"/>
            <a:ext cx="914400" cy="914400"/>
          </a:xfrm>
          <a:prstGeom prst="ellips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00630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159699" y="-999616"/>
            <a:ext cx="6786314" cy="9144000"/>
          </a:xfrm>
          <a:prstGeom prst="rect">
            <a:avLst/>
          </a:prstGeom>
          <a:ln>
            <a:solidFill>
              <a:schemeClr val="bg2">
                <a:lumMod val="60000"/>
                <a:lumOff val="40000"/>
              </a:schemeClr>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764" y="1618009"/>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6200" y="381000"/>
            <a:ext cx="8202936" cy="954107"/>
          </a:xfrm>
          <a:prstGeom prst="rect">
            <a:avLst/>
          </a:prstGeom>
          <a:noFill/>
        </p:spPr>
        <p:txBody>
          <a:bodyPr wrap="square" rtlCol="0">
            <a:spAutoFit/>
          </a:bodyPr>
          <a:lstStyle/>
          <a:p>
            <a:r>
              <a:rPr lang="en-US" sz="3600" b="1" dirty="0" smtClean="0">
                <a:solidFill>
                  <a:schemeClr val="bg2"/>
                </a:solidFill>
              </a:rPr>
              <a:t>Maria’s Restaurant Diffuser Throw Zone 2</a:t>
            </a:r>
          </a:p>
          <a:p>
            <a:r>
              <a:rPr lang="en-US" sz="2000" b="1" i="1" dirty="0" smtClean="0">
                <a:solidFill>
                  <a:schemeClr val="bg2"/>
                </a:solidFill>
              </a:rPr>
              <a:t>(one grid </a:t>
            </a:r>
            <a:r>
              <a:rPr lang="en-US" sz="2000" b="1" i="1" dirty="0">
                <a:solidFill>
                  <a:schemeClr val="bg2"/>
                </a:solidFill>
              </a:rPr>
              <a:t>s</a:t>
            </a:r>
            <a:r>
              <a:rPr lang="en-US" sz="2000" b="1" i="1" dirty="0" smtClean="0">
                <a:solidFill>
                  <a:schemeClr val="bg2"/>
                </a:solidFill>
              </a:rPr>
              <a:t>quare = one ft</a:t>
            </a:r>
            <a:r>
              <a:rPr lang="en-US" sz="2000" b="1" i="1" baseline="30000" dirty="0" smtClean="0">
                <a:solidFill>
                  <a:schemeClr val="bg2"/>
                </a:solidFill>
              </a:rPr>
              <a:t>2</a:t>
            </a:r>
            <a:r>
              <a:rPr lang="en-US" sz="2000" b="1" i="1" dirty="0" smtClean="0">
                <a:solidFill>
                  <a:schemeClr val="bg2"/>
                </a:solidFill>
              </a:rPr>
              <a:t>)</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rot="16200000">
            <a:off x="198421" y="3664742"/>
            <a:ext cx="902433"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70858" y="3187980"/>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8354" y="701779"/>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16200000">
            <a:off x="171778" y="3675932"/>
            <a:ext cx="942887" cy="338554"/>
          </a:xfrm>
          <a:prstGeom prst="rect">
            <a:avLst/>
          </a:prstGeom>
          <a:noFill/>
        </p:spPr>
        <p:txBody>
          <a:bodyPr wrap="none" rtlCol="0">
            <a:spAutoFit/>
          </a:bodyPr>
          <a:lstStyle/>
          <a:p>
            <a:r>
              <a:rPr lang="en-US" sz="1600" dirty="0" smtClean="0">
                <a:solidFill>
                  <a:schemeClr val="bg1"/>
                </a:solidFill>
              </a:rPr>
              <a:t>EX. Hood</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06391" y="2071552"/>
            <a:ext cx="109728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flipH="1">
            <a:off x="4322825" y="463491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45570" y="1763697"/>
            <a:ext cx="817788" cy="369332"/>
          </a:xfrm>
          <a:prstGeom prst="rect">
            <a:avLst/>
          </a:prstGeom>
          <a:noFill/>
        </p:spPr>
        <p:txBody>
          <a:bodyPr wrap="none" rtlCol="0">
            <a:spAutoFit/>
          </a:bodyPr>
          <a:lstStyle/>
          <a:p>
            <a:r>
              <a:rPr lang="en-US" dirty="0" smtClean="0">
                <a:solidFill>
                  <a:schemeClr val="bg1"/>
                </a:solidFill>
              </a:rPr>
              <a:t>Zone 2</a:t>
            </a:r>
            <a:endParaRPr lang="en-US" dirty="0">
              <a:solidFill>
                <a:schemeClr val="bg1"/>
              </a:solidFill>
            </a:endParaRPr>
          </a:p>
        </p:txBody>
      </p:sp>
      <p:cxnSp>
        <p:nvCxnSpPr>
          <p:cNvPr id="121" name="Straight Connector 120"/>
          <p:cNvCxnSpPr>
            <a:stCxn id="100" idx="2"/>
          </p:cNvCxnSpPr>
          <p:nvPr/>
        </p:nvCxnSpPr>
        <p:spPr>
          <a:xfrm>
            <a:off x="2076025" y="3625750"/>
            <a:ext cx="6578" cy="26670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488279" y="3900158"/>
            <a:ext cx="549" cy="390765"/>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8676168" y="1708189"/>
            <a:ext cx="28072" cy="290201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078095" y="1727532"/>
            <a:ext cx="2583620" cy="1620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637694" y="2533270"/>
            <a:ext cx="511311" cy="652"/>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82" name="Down Arrow Callout 81"/>
          <p:cNvSpPr/>
          <p:nvPr/>
        </p:nvSpPr>
        <p:spPr>
          <a:xfrm>
            <a:off x="6556317"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Callout 82"/>
          <p:cNvSpPr/>
          <p:nvPr/>
        </p:nvSpPr>
        <p:spPr>
          <a:xfrm>
            <a:off x="5204033"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Callout 85"/>
          <p:cNvSpPr/>
          <p:nvPr/>
        </p:nvSpPr>
        <p:spPr>
          <a:xfrm rot="16200000">
            <a:off x="8026641" y="226574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7058250" y="1743736"/>
            <a:ext cx="0" cy="41032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00" name="Down Arrow Callout 99"/>
          <p:cNvSpPr/>
          <p:nvPr/>
        </p:nvSpPr>
        <p:spPr>
          <a:xfrm>
            <a:off x="1937424" y="3349052"/>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own Arrow Callout 100"/>
          <p:cNvSpPr/>
          <p:nvPr/>
        </p:nvSpPr>
        <p:spPr>
          <a:xfrm>
            <a:off x="2643192" y="3372341"/>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Down Arrow Callout 105"/>
          <p:cNvSpPr/>
          <p:nvPr/>
        </p:nvSpPr>
        <p:spPr>
          <a:xfrm rot="10800000">
            <a:off x="3093254" y="4233928"/>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59092" y="5182587"/>
            <a:ext cx="3970820" cy="923330"/>
          </a:xfrm>
          <a:prstGeom prst="rect">
            <a:avLst/>
          </a:prstGeom>
        </p:spPr>
        <p:txBody>
          <a:bodyPr wrap="square">
            <a:spAutoFit/>
          </a:bodyPr>
          <a:lstStyle/>
          <a:p>
            <a:r>
              <a:rPr lang="en-US" dirty="0" smtClean="0">
                <a:solidFill>
                  <a:schemeClr val="bg1"/>
                </a:solidFill>
              </a:rPr>
              <a:t>Zone 2 Constant Volume 3,200 CFM</a:t>
            </a:r>
            <a:endParaRPr lang="en-US" dirty="0">
              <a:solidFill>
                <a:schemeClr val="bg1"/>
              </a:solidFill>
            </a:endParaRPr>
          </a:p>
          <a:p>
            <a:r>
              <a:rPr lang="en-US" dirty="0" smtClean="0">
                <a:solidFill>
                  <a:schemeClr val="bg1"/>
                </a:solidFill>
              </a:rPr>
              <a:t>Stage 1 Return: 1,300 CFM</a:t>
            </a:r>
          </a:p>
          <a:p>
            <a:r>
              <a:rPr lang="en-US" dirty="0" smtClean="0">
                <a:solidFill>
                  <a:schemeClr val="bg1"/>
                </a:solidFill>
              </a:rPr>
              <a:t>Stage 2 Return: 3,100 CFM</a:t>
            </a:r>
          </a:p>
        </p:txBody>
      </p:sp>
      <p:sp>
        <p:nvSpPr>
          <p:cNvPr id="112" name="Down Arrow Callout 111"/>
          <p:cNvSpPr/>
          <p:nvPr/>
        </p:nvSpPr>
        <p:spPr>
          <a:xfrm rot="5400000">
            <a:off x="4866239" y="2428723"/>
            <a:ext cx="579973" cy="245304"/>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4563931" y="3492319"/>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cxnSp>
        <p:nvCxnSpPr>
          <p:cNvPr id="109" name="Straight Connector 108"/>
          <p:cNvCxnSpPr/>
          <p:nvPr/>
        </p:nvCxnSpPr>
        <p:spPr>
          <a:xfrm flipH="1">
            <a:off x="5344984" y="4145142"/>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6670453" y="4151111"/>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7992858" y="3876222"/>
            <a:ext cx="647287" cy="17526"/>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Down Arrow Callout 135"/>
          <p:cNvSpPr/>
          <p:nvPr/>
        </p:nvSpPr>
        <p:spPr>
          <a:xfrm rot="16200000" flipH="1">
            <a:off x="7904429" y="374178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rot="16200000">
            <a:off x="3569703" y="3515407"/>
            <a:ext cx="1097280" cy="670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nvCxnSpPr>
        <p:spPr>
          <a:xfrm flipH="1">
            <a:off x="1194597" y="2610370"/>
            <a:ext cx="1288" cy="128208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1" name="Down Arrow Callout 140"/>
          <p:cNvSpPr/>
          <p:nvPr/>
        </p:nvSpPr>
        <p:spPr>
          <a:xfrm>
            <a:off x="1069092" y="2461698"/>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rot="5400000">
            <a:off x="3791235" y="3788328"/>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a:stCxn id="157" idx="0"/>
          </p:cNvCxnSpPr>
          <p:nvPr/>
        </p:nvCxnSpPr>
        <p:spPr>
          <a:xfrm>
            <a:off x="4323350" y="2616117"/>
            <a:ext cx="17240" cy="86268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47" name="Down Arrow Callout 146"/>
          <p:cNvSpPr/>
          <p:nvPr/>
        </p:nvSpPr>
        <p:spPr>
          <a:xfrm rot="16200000">
            <a:off x="3438287" y="4090405"/>
            <a:ext cx="523077" cy="223895"/>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Down Arrow Callout 147"/>
          <p:cNvSpPr/>
          <p:nvPr/>
        </p:nvSpPr>
        <p:spPr>
          <a:xfrm rot="10800000">
            <a:off x="2360585" y="42465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Down Arrow Callout 148"/>
          <p:cNvSpPr/>
          <p:nvPr/>
        </p:nvSpPr>
        <p:spPr>
          <a:xfrm rot="10800000">
            <a:off x="1534219" y="42414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552856" y="2350128"/>
            <a:ext cx="257040" cy="3095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211931" y="2491290"/>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flipH="1">
            <a:off x="3203494" y="3843147"/>
            <a:ext cx="6462" cy="40410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459536" y="2147329"/>
            <a:ext cx="2229713" cy="338554"/>
          </a:xfrm>
          <a:prstGeom prst="rect">
            <a:avLst/>
          </a:prstGeom>
          <a:noFill/>
        </p:spPr>
        <p:txBody>
          <a:bodyPr wrap="none" rtlCol="0">
            <a:spAutoFit/>
          </a:bodyPr>
          <a:lstStyle/>
          <a:p>
            <a:r>
              <a:rPr lang="en-US" sz="1600" dirty="0" smtClean="0">
                <a:solidFill>
                  <a:schemeClr val="bg1"/>
                </a:solidFill>
              </a:rPr>
              <a:t>Supply Diffuser 550 CFM</a:t>
            </a:r>
            <a:endParaRPr lang="en-US" sz="1600" dirty="0">
              <a:solidFill>
                <a:schemeClr val="bg1"/>
              </a:solidFill>
            </a:endParaRPr>
          </a:p>
        </p:txBody>
      </p:sp>
      <p:sp>
        <p:nvSpPr>
          <p:cNvPr id="160" name="TextBox 159"/>
          <p:cNvSpPr txBox="1"/>
          <p:nvPr/>
        </p:nvSpPr>
        <p:spPr>
          <a:xfrm>
            <a:off x="962744" y="4469449"/>
            <a:ext cx="2900997" cy="338554"/>
          </a:xfrm>
          <a:prstGeom prst="rect">
            <a:avLst/>
          </a:prstGeom>
          <a:noFill/>
        </p:spPr>
        <p:txBody>
          <a:bodyPr wrap="square" rtlCol="0">
            <a:spAutoFit/>
          </a:bodyPr>
          <a:lstStyle/>
          <a:p>
            <a:r>
              <a:rPr lang="en-US" sz="1600" dirty="0" smtClean="0">
                <a:solidFill>
                  <a:schemeClr val="bg1"/>
                </a:solidFill>
              </a:rPr>
              <a:t>5 Supply Diffusers 530 CFM Each</a:t>
            </a:r>
            <a:endParaRPr lang="en-US" sz="1600" dirty="0">
              <a:solidFill>
                <a:schemeClr val="bg1"/>
              </a:solidFill>
            </a:endParaRPr>
          </a:p>
        </p:txBody>
      </p:sp>
      <p:sp>
        <p:nvSpPr>
          <p:cNvPr id="161" name="TextBox 160"/>
          <p:cNvSpPr txBox="1"/>
          <p:nvPr/>
        </p:nvSpPr>
        <p:spPr>
          <a:xfrm>
            <a:off x="5607751" y="2547744"/>
            <a:ext cx="2900997" cy="338554"/>
          </a:xfrm>
          <a:prstGeom prst="rect">
            <a:avLst/>
          </a:prstGeom>
          <a:noFill/>
        </p:spPr>
        <p:txBody>
          <a:bodyPr wrap="square" rtlCol="0">
            <a:spAutoFit/>
          </a:bodyPr>
          <a:lstStyle/>
          <a:p>
            <a:r>
              <a:rPr lang="en-US" sz="1600" dirty="0" smtClean="0">
                <a:solidFill>
                  <a:schemeClr val="bg1"/>
                </a:solidFill>
              </a:rPr>
              <a:t>6 Supply Diffusers 400 CFM Each</a:t>
            </a:r>
            <a:endParaRPr lang="en-US" sz="1600" dirty="0">
              <a:solidFill>
                <a:schemeClr val="bg1"/>
              </a:solidFill>
            </a:endParaRPr>
          </a:p>
        </p:txBody>
      </p:sp>
      <p:sp>
        <p:nvSpPr>
          <p:cNvPr id="164" name="Rectangle 163"/>
          <p:cNvSpPr/>
          <p:nvPr/>
        </p:nvSpPr>
        <p:spPr>
          <a:xfrm>
            <a:off x="5000065" y="5116655"/>
            <a:ext cx="3970820" cy="646331"/>
          </a:xfrm>
          <a:prstGeom prst="rect">
            <a:avLst/>
          </a:prstGeom>
        </p:spPr>
        <p:txBody>
          <a:bodyPr wrap="square">
            <a:spAutoFit/>
          </a:bodyPr>
          <a:lstStyle/>
          <a:p>
            <a:r>
              <a:rPr lang="en-US" dirty="0" smtClean="0">
                <a:solidFill>
                  <a:schemeClr val="bg1"/>
                </a:solidFill>
              </a:rPr>
              <a:t>Zone 1 Constant Volume 2,400 CFM</a:t>
            </a:r>
            <a:endParaRPr lang="en-US" dirty="0">
              <a:solidFill>
                <a:schemeClr val="bg1"/>
              </a:solidFill>
            </a:endParaRPr>
          </a:p>
          <a:p>
            <a:r>
              <a:rPr lang="en-US" dirty="0" smtClean="0">
                <a:solidFill>
                  <a:schemeClr val="bg1"/>
                </a:solidFill>
              </a:rPr>
              <a:t>Return: 1,711 CFM</a:t>
            </a:r>
          </a:p>
        </p:txBody>
      </p:sp>
      <p:sp>
        <p:nvSpPr>
          <p:cNvPr id="97" name="Rectangle 96"/>
          <p:cNvSpPr/>
          <p:nvPr/>
        </p:nvSpPr>
        <p:spPr>
          <a:xfrm>
            <a:off x="3855199" y="4110273"/>
            <a:ext cx="310896" cy="25603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p:nvPr/>
        </p:nvCxnSpPr>
        <p:spPr>
          <a:xfrm flipH="1">
            <a:off x="4312829" y="461717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42" idx="2"/>
          </p:cNvCxnSpPr>
          <p:nvPr/>
        </p:nvCxnSpPr>
        <p:spPr>
          <a:xfrm flipH="1" flipV="1">
            <a:off x="1194597" y="3851994"/>
            <a:ext cx="2660763" cy="24609"/>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319271" y="4399074"/>
            <a:ext cx="14680" cy="25543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333951" y="3263858"/>
            <a:ext cx="6383" cy="1117476"/>
          </a:xfrm>
          <a:prstGeom prst="line">
            <a:avLst/>
          </a:prstGeom>
          <a:ln w="57150">
            <a:solidFill>
              <a:schemeClr val="tx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622872" y="4033944"/>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24" name="TextBox 123"/>
          <p:cNvSpPr txBox="1"/>
          <p:nvPr/>
        </p:nvSpPr>
        <p:spPr>
          <a:xfrm>
            <a:off x="3550248" y="3572384"/>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26" name="TextBox 125"/>
          <p:cNvSpPr txBox="1"/>
          <p:nvPr/>
        </p:nvSpPr>
        <p:spPr>
          <a:xfrm>
            <a:off x="3060625" y="3851994"/>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31" name="TextBox 130"/>
          <p:cNvSpPr txBox="1"/>
          <p:nvPr/>
        </p:nvSpPr>
        <p:spPr>
          <a:xfrm>
            <a:off x="1958999" y="3544890"/>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32" name="Straight Connector 131"/>
          <p:cNvCxnSpPr>
            <a:stCxn id="101" idx="2"/>
          </p:cNvCxnSpPr>
          <p:nvPr/>
        </p:nvCxnSpPr>
        <p:spPr>
          <a:xfrm flipH="1">
            <a:off x="2774313" y="3649039"/>
            <a:ext cx="7480" cy="245616"/>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633794" y="3546407"/>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37" name="TextBox 136"/>
          <p:cNvSpPr txBox="1"/>
          <p:nvPr/>
        </p:nvSpPr>
        <p:spPr>
          <a:xfrm>
            <a:off x="2338827" y="3860722"/>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cxnSp>
        <p:nvCxnSpPr>
          <p:cNvPr id="139" name="Straight Connector 138"/>
          <p:cNvCxnSpPr/>
          <p:nvPr/>
        </p:nvCxnSpPr>
        <p:spPr>
          <a:xfrm>
            <a:off x="1669927" y="3900158"/>
            <a:ext cx="241" cy="40598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512252" y="3857808"/>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sp>
        <p:nvSpPr>
          <p:cNvPr id="151" name="TextBox 150"/>
          <p:cNvSpPr txBox="1"/>
          <p:nvPr/>
        </p:nvSpPr>
        <p:spPr>
          <a:xfrm>
            <a:off x="1030176" y="2371321"/>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156" name="TextBox 155"/>
          <p:cNvSpPr txBox="1"/>
          <p:nvPr/>
        </p:nvSpPr>
        <p:spPr>
          <a:xfrm>
            <a:off x="4743588" y="2357995"/>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57" name="TextBox 156"/>
          <p:cNvSpPr txBox="1"/>
          <p:nvPr/>
        </p:nvSpPr>
        <p:spPr>
          <a:xfrm>
            <a:off x="4166095" y="2616117"/>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58" name="TextBox 157"/>
          <p:cNvSpPr txBox="1"/>
          <p:nvPr/>
        </p:nvSpPr>
        <p:spPr>
          <a:xfrm>
            <a:off x="5177403" y="4314098"/>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65" name="TextBox 164"/>
          <p:cNvSpPr txBox="1"/>
          <p:nvPr/>
        </p:nvSpPr>
        <p:spPr>
          <a:xfrm>
            <a:off x="6503876" y="4311102"/>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66" name="TextBox 165"/>
          <p:cNvSpPr txBox="1"/>
          <p:nvPr/>
        </p:nvSpPr>
        <p:spPr>
          <a:xfrm>
            <a:off x="8343269" y="3693983"/>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sp>
        <p:nvSpPr>
          <p:cNvPr id="168" name="TextBox 167"/>
          <p:cNvSpPr txBox="1"/>
          <p:nvPr/>
        </p:nvSpPr>
        <p:spPr>
          <a:xfrm>
            <a:off x="6895823" y="1718610"/>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cxnSp>
        <p:nvCxnSpPr>
          <p:cNvPr id="169" name="Straight Connector 168"/>
          <p:cNvCxnSpPr/>
          <p:nvPr/>
        </p:nvCxnSpPr>
        <p:spPr>
          <a:xfrm flipH="1">
            <a:off x="8279136" y="2402908"/>
            <a:ext cx="411068" cy="0"/>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8289052" y="2211539"/>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71" name="Straight Connector 170"/>
          <p:cNvCxnSpPr/>
          <p:nvPr/>
        </p:nvCxnSpPr>
        <p:spPr>
          <a:xfrm flipH="1">
            <a:off x="6119631" y="1725646"/>
            <a:ext cx="5765" cy="416042"/>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Down Arrow Callout 172"/>
          <p:cNvSpPr/>
          <p:nvPr/>
        </p:nvSpPr>
        <p:spPr>
          <a:xfrm rot="10800000">
            <a:off x="6929878" y="2124142"/>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own Arrow Callout 173"/>
          <p:cNvSpPr/>
          <p:nvPr/>
        </p:nvSpPr>
        <p:spPr>
          <a:xfrm rot="10800000">
            <a:off x="5987161" y="2142870"/>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p:cNvSpPr txBox="1"/>
          <p:nvPr/>
        </p:nvSpPr>
        <p:spPr>
          <a:xfrm>
            <a:off x="5975858" y="2163938"/>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143" name="Rectangle 142"/>
          <p:cNvSpPr/>
          <p:nvPr/>
        </p:nvSpPr>
        <p:spPr>
          <a:xfrm>
            <a:off x="2710873" y="3800615"/>
            <a:ext cx="1079456" cy="1171204"/>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2225130" y="2971710"/>
            <a:ext cx="1079456" cy="1171204"/>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1981728" y="3792980"/>
            <a:ext cx="1079456" cy="1171204"/>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1069092" y="3778201"/>
            <a:ext cx="1079456" cy="1171204"/>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1523750" y="2926848"/>
            <a:ext cx="1079456" cy="1171204"/>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633513" y="1974767"/>
            <a:ext cx="1195546" cy="125004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3210666" y="3622605"/>
            <a:ext cx="1097280" cy="1097280"/>
          </a:xfrm>
          <a:prstGeom prst="ellips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56706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Grille</a:t>
            </a:r>
            <a:endParaRPr lang="en-US" dirty="0"/>
          </a:p>
        </p:txBody>
      </p:sp>
      <p:pic>
        <p:nvPicPr>
          <p:cNvPr id="4" name="fancybox-img" descr="RE5 — Aluminum Eggcrate Return Air Grille"/>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609600" y="1676400"/>
            <a:ext cx="2819400" cy="4495800"/>
          </a:xfrm>
          <a:prstGeom prst="rect">
            <a:avLst/>
          </a:prstGeom>
          <a:noFill/>
          <a:ln>
            <a:noFill/>
          </a:ln>
        </p:spPr>
      </p:pic>
      <p:pic>
        <p:nvPicPr>
          <p:cNvPr id="5" name="Picture 4"/>
          <p:cNvPicPr/>
          <p:nvPr/>
        </p:nvPicPr>
        <p:blipFill>
          <a:blip r:embed="rId4"/>
          <a:stretch>
            <a:fillRect/>
          </a:stretch>
        </p:blipFill>
        <p:spPr>
          <a:xfrm>
            <a:off x="3810000" y="1671484"/>
            <a:ext cx="3733800" cy="2824316"/>
          </a:xfrm>
          <a:prstGeom prst="rect">
            <a:avLst/>
          </a:prstGeom>
        </p:spPr>
      </p:pic>
      <p:pic>
        <p:nvPicPr>
          <p:cNvPr id="6" name="sb-player" descr="https://cdn3.volusion.com/nb7cr.mh26v/v/vspfiles/photos/PTA25251-12-2.jpg?1459503235"/>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4762500" y="4077365"/>
            <a:ext cx="1828800" cy="3276600"/>
          </a:xfrm>
          <a:prstGeom prst="rect">
            <a:avLst/>
          </a:prstGeom>
          <a:noFill/>
          <a:ln>
            <a:noFill/>
          </a:ln>
        </p:spPr>
      </p:pic>
    </p:spTree>
    <p:custDataLst>
      <p:tags r:id="rId1"/>
    </p:custDataLst>
    <p:extLst>
      <p:ext uri="{BB962C8B-B14F-4D97-AF65-F5344CB8AC3E}">
        <p14:creationId xmlns:p14="http://schemas.microsoft.com/office/powerpoint/2010/main" val="3732512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Filter Design</a:t>
            </a:r>
            <a:endParaRPr lang="en-US" dirty="0">
              <a:solidFill>
                <a:srgbClr val="FFFF00"/>
              </a:solidFill>
            </a:endParaRPr>
          </a:p>
        </p:txBody>
      </p:sp>
      <p:sp>
        <p:nvSpPr>
          <p:cNvPr id="3" name="Content Placeholder 2"/>
          <p:cNvSpPr>
            <a:spLocks noGrp="1"/>
          </p:cNvSpPr>
          <p:nvPr>
            <p:ph idx="1"/>
          </p:nvPr>
        </p:nvSpPr>
        <p:spPr/>
        <p:txBody>
          <a:bodyPr/>
          <a:lstStyle/>
          <a:p>
            <a:pPr marL="0" indent="0">
              <a:buNone/>
            </a:pPr>
            <a:r>
              <a:rPr lang="en-US" dirty="0">
                <a:solidFill>
                  <a:srgbClr val="FFFF00"/>
                </a:solidFill>
              </a:rPr>
              <a:t>The filtered airflow for Zones 1 &amp; 2 are maximized in the economizer mode, at 2,400 CFM and 3,200 CFM respectively. Based on information found in our selected filters capacity and dimension tables: For Zones 1 &amp; 2, the designer allowed a 0.1 IWC of pressure drop for the </a:t>
            </a:r>
            <a:r>
              <a:rPr lang="en-US" dirty="0" smtClean="0">
                <a:solidFill>
                  <a:srgbClr val="FFFF00"/>
                </a:solidFill>
              </a:rPr>
              <a:t>filters.</a:t>
            </a:r>
            <a:endParaRPr lang="en-US" dirty="0">
              <a:solidFill>
                <a:srgbClr val="FFFF00"/>
              </a:solidFill>
            </a:endParaRPr>
          </a:p>
        </p:txBody>
      </p:sp>
    </p:spTree>
    <p:custDataLst>
      <p:tags r:id="rId1"/>
    </p:custDataLst>
    <p:extLst>
      <p:ext uri="{BB962C8B-B14F-4D97-AF65-F5344CB8AC3E}">
        <p14:creationId xmlns:p14="http://schemas.microsoft.com/office/powerpoint/2010/main" val="31696949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SLIDE_COUNT" val="1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5480</TotalTime>
  <Words>894</Words>
  <Application>Microsoft Office PowerPoint</Application>
  <PresentationFormat>On-screen Show (4:3)</PresentationFormat>
  <Paragraphs>147</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 Maria’s Restaurant Chapter 4 Section 15  </vt:lpstr>
      <vt:lpstr>Deflection and Throw</vt:lpstr>
      <vt:lpstr>Deflection and Throw</vt:lpstr>
      <vt:lpstr>Deflection Question</vt:lpstr>
      <vt:lpstr>Throw Question</vt:lpstr>
      <vt:lpstr>PowerPoint Presentation</vt:lpstr>
      <vt:lpstr>PowerPoint Presentation</vt:lpstr>
      <vt:lpstr>Return Grille</vt:lpstr>
      <vt:lpstr>Filter Design</vt:lpstr>
      <vt:lpstr>Filter Considerations</vt:lpstr>
      <vt:lpstr>Filter Size</vt:lpstr>
      <vt:lpstr>Filter Considerations 1</vt:lpstr>
      <vt:lpstr>Filter Considerations 1</vt:lpstr>
      <vt:lpstr>Return Filter Question 2</vt:lpstr>
      <vt:lpstr>Return Filter Question 2</vt:lpstr>
      <vt:lpstr>Resistance in IWC Zone 1</vt:lpstr>
      <vt:lpstr>Return Filter Question 2</vt:lpstr>
      <vt:lpstr>Resistance in IWC Zone 1</vt:lpstr>
      <vt:lpstr>Field Notes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622</cp:revision>
  <dcterms:created xsi:type="dcterms:W3CDTF">2013-05-23T13:04:32Z</dcterms:created>
  <dcterms:modified xsi:type="dcterms:W3CDTF">2017-07-12T16:00:02Z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2F48C248-32D2-4FB9-8E67-BCE8DEEC1C93</vt:lpwstr>
  </property>
  <property fmtid="{D5CDD505-2E9C-101B-9397-08002B2CF9AE}" pid="6" name="ArticulateProjectFull">
    <vt:lpwstr>C:\Users\Don\Desktop\Chapter 4 Class 15 Maria's restaurant .ppta</vt:lpwstr>
  </property>
</Properties>
</file>