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9"/>
  </p:notesMasterIdLst>
  <p:sldIdLst>
    <p:sldId id="390" r:id="rId2"/>
    <p:sldId id="382" r:id="rId3"/>
    <p:sldId id="383" r:id="rId4"/>
    <p:sldId id="384" r:id="rId5"/>
    <p:sldId id="385" r:id="rId6"/>
    <p:sldId id="386" r:id="rId7"/>
    <p:sldId id="387" r:id="rId8"/>
    <p:sldId id="388" r:id="rId9"/>
    <p:sldId id="389" r:id="rId10"/>
    <p:sldId id="392"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20" r:id="rId39"/>
    <p:sldId id="421" r:id="rId40"/>
    <p:sldId id="422" r:id="rId41"/>
    <p:sldId id="423" r:id="rId42"/>
    <p:sldId id="424" r:id="rId43"/>
    <p:sldId id="425" r:id="rId44"/>
    <p:sldId id="426" r:id="rId45"/>
    <p:sldId id="427" r:id="rId46"/>
    <p:sldId id="428" r:id="rId47"/>
    <p:sldId id="429" r:id="rId48"/>
    <p:sldId id="430" r:id="rId49"/>
    <p:sldId id="431" r:id="rId50"/>
    <p:sldId id="432" r:id="rId51"/>
    <p:sldId id="433" r:id="rId52"/>
    <p:sldId id="434" r:id="rId53"/>
    <p:sldId id="435" r:id="rId54"/>
    <p:sldId id="436" r:id="rId55"/>
    <p:sldId id="437" r:id="rId56"/>
    <p:sldId id="438" r:id="rId57"/>
    <p:sldId id="439"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45"/>
    <a:srgbClr val="3F3F3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5" autoAdjust="0"/>
    <p:restoredTop sz="94660"/>
  </p:normalViewPr>
  <p:slideViewPr>
    <p:cSldViewPr>
      <p:cViewPr varScale="1">
        <p:scale>
          <a:sx n="73" d="100"/>
          <a:sy n="73" d="100"/>
        </p:scale>
        <p:origin x="60" y="348"/>
      </p:cViewPr>
      <p:guideLst>
        <p:guide orient="horz" pos="2160"/>
        <p:guide pos="2880"/>
      </p:guideLst>
    </p:cSldViewPr>
  </p:slideViewPr>
  <p:notesTextViewPr>
    <p:cViewPr>
      <p:scale>
        <a:sx n="1" d="1"/>
        <a:sy n="1" d="1"/>
      </p:scale>
      <p:origin x="0" y="0"/>
    </p:cViewPr>
  </p:notesTextViewPr>
  <p:sorterViewPr>
    <p:cViewPr>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3A6E7-60DE-4005-B552-9C8674E4BA66}" type="datetimeFigureOut">
              <a:rPr lang="en-US" smtClean="0"/>
              <a:t>9/15/2015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46B63-F3D0-4FCB-B9C7-2DF26E8BCAD2}" type="slidenum">
              <a:rPr lang="en-US" smtClean="0"/>
              <a:t>‹#›</a:t>
            </a:fld>
            <a:endParaRPr lang="en-US"/>
          </a:p>
        </p:txBody>
      </p:sp>
    </p:spTree>
    <p:extLst>
      <p:ext uri="{BB962C8B-B14F-4D97-AF65-F5344CB8AC3E}">
        <p14:creationId xmlns:p14="http://schemas.microsoft.com/office/powerpoint/2010/main" val="41480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35846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4717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9733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65832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58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A4F02-61AA-4C81-BD1C-511DDA14D550}"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52873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A4F02-61AA-4C81-BD1C-511DDA14D550}" type="datetimeFigureOut">
              <a:rPr lang="en-US" smtClean="0"/>
              <a:t>9/15/2015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06039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A4F02-61AA-4C81-BD1C-511DDA14D550}" type="datetimeFigureOut">
              <a:rPr lang="en-US" smtClean="0"/>
              <a:t>9/15/2015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40663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A4F02-61AA-4C81-BD1C-511DDA14D550}" type="datetimeFigureOut">
              <a:rPr lang="en-US" smtClean="0"/>
              <a:t>9/15/2015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2494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8790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52750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A4F02-61AA-4C81-BD1C-511DDA14D550}" type="datetimeFigureOut">
              <a:rPr lang="en-US" smtClean="0"/>
              <a:t>9/15/2015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CEC8-CAE7-4B68-B1B1-EDF19F9D4EC2}" type="slidenum">
              <a:rPr lang="en-US" smtClean="0"/>
              <a:t>‹#›</a:t>
            </a:fld>
            <a:endParaRPr lang="en-US"/>
          </a:p>
        </p:txBody>
      </p:sp>
    </p:spTree>
    <p:extLst>
      <p:ext uri="{BB962C8B-B14F-4D97-AF65-F5344CB8AC3E}">
        <p14:creationId xmlns:p14="http://schemas.microsoft.com/office/powerpoint/2010/main" val="375582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url?sa=i&amp;rct=j&amp;q=&amp;esrc=s&amp;source=images&amp;cd=&amp;cad=rja&amp;uact=8&amp;ved=0CAcQjRw&amp;url=http://www.aucklandroofing.net.nz/leaking-roof/4580308738&amp;ei=4dFkVIaWMOqUsQT9l4DQBg&amp;bvm=bv.79189006,d.cWc&amp;psig=AFQjCNGyuWi_FaAPfISa4-25sKwsatAuNA&amp;ust=1415979848108378" TargetMode="Externa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url?sa=i&amp;rct=j&amp;q=&amp;esrc=s&amp;source=images&amp;cd=&amp;cad=rja&amp;uact=8&amp;ved=0CAcQjRw&amp;url=http://www.aucklandroofing.net.nz/leaking-roof/4580308738&amp;ei=4dFkVIaWMOqUsQT9l4DQBg&amp;bvm=bv.79189006,d.cWc&amp;psig=AFQjCNGyuWi_FaAPfISa4-25sKwsatAuNA&amp;ust=1415979848108378" TargetMode="Externa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url?sa=i&amp;rct=j&amp;q=&amp;esrc=s&amp;source=images&amp;cd=&amp;cad=rja&amp;uact=8&amp;ved=0CAcQjRw&amp;url=http://www.aucklandroofing.net.nz/leaking-roof/4580308738&amp;ei=4dFkVIaWMOqUsQT9l4DQBg&amp;bvm=bv.79189006,d.cWc&amp;psig=AFQjCNGyuWi_FaAPfISa4-25sKwsatAuNA&amp;ust=1415979848108378" TargetMode="Externa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www.nachi.org/pool-drain-hazards-inspection.htm&amp;ei=T_1kVMLnE9SIsQT4m4H4CQ&amp;bvm=bv.79189006,d.cWc&amp;psig=AFQjCNFcpU3pBGtSf0blZH-QOunNU_75Ag&amp;ust=1415990964842863"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hyperlink" Target="http://www.zoro.com/g/Intake%20Louvers/00229621/?category=5144#G8528091"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hyperlink" Target="http://www.zoro.com/g/Intake%20Louvers/00229621/?category=5144#G8528091"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hyperlink" Target="http://www.zoro.com/g/Intake%20Louvers/00229621/?category=5144#G8528091"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hyperlink" Target="http://www.zoro.com/g/Intake%20Louvers/00229621/?category=5144#G8528091"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hyperlink" Target="http://www.zoro.com/g/Intake%20Louvers/00229621/?category=5144#G8528091"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247620"/>
            <a:ext cx="9144000" cy="609600"/>
          </a:xfrm>
        </p:spPr>
        <p:txBody>
          <a:bodyPr>
            <a:normAutofit fontScale="90000"/>
          </a:bodyPr>
          <a:lstStyle/>
          <a:p>
            <a:r>
              <a:rPr lang="en-US" dirty="0" smtClean="0"/>
              <a:t/>
            </a:r>
            <a:br>
              <a:rPr lang="en-US" dirty="0" smtClean="0"/>
            </a:br>
            <a:r>
              <a:rPr lang="en-US" dirty="0" smtClean="0"/>
              <a:t>Day 3 </a:t>
            </a:r>
            <a:r>
              <a:rPr lang="en-US" smtClean="0"/>
              <a:t>Part 1</a:t>
            </a:r>
            <a:r>
              <a:rPr lang="en-US" dirty="0" smtClean="0"/>
              <a:t/>
            </a:r>
            <a:br>
              <a:rPr lang="en-US" dirty="0" smtClean="0"/>
            </a:br>
            <a:r>
              <a:rPr lang="en-US" dirty="0" smtClean="0"/>
              <a:t>Technician’s Guide &amp; Workbook for Home Evaluation and Performance Improvement</a:t>
            </a:r>
            <a:br>
              <a:rPr lang="en-US" dirty="0" smtClean="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Water Heating Appliances 3.7</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577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 Fuel Hot </a:t>
            </a:r>
            <a:r>
              <a:rPr lang="en-US" dirty="0"/>
              <a:t>W</a:t>
            </a:r>
            <a:r>
              <a:rPr lang="en-US" dirty="0" smtClean="0"/>
              <a:t>ater </a:t>
            </a:r>
            <a:r>
              <a:rPr lang="en-US" dirty="0"/>
              <a:t>H</a:t>
            </a:r>
            <a:r>
              <a:rPr lang="en-US" dirty="0" smtClean="0"/>
              <a:t>eaters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451" y="1600200"/>
            <a:ext cx="8041097" cy="4525963"/>
          </a:xfrm>
        </p:spPr>
      </p:pic>
    </p:spTree>
    <p:extLst>
      <p:ext uri="{BB962C8B-B14F-4D97-AF65-F5344CB8AC3E}">
        <p14:creationId xmlns:p14="http://schemas.microsoft.com/office/powerpoint/2010/main" val="2930989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Hot </a:t>
            </a:r>
            <a:r>
              <a:rPr lang="en-US" dirty="0"/>
              <a:t>H</a:t>
            </a:r>
            <a:r>
              <a:rPr lang="en-US" dirty="0" smtClean="0"/>
              <a:t>ater Heaters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8097" b="69695"/>
          <a:stretch/>
        </p:blipFill>
        <p:spPr>
          <a:xfrm>
            <a:off x="1972304" y="2286000"/>
            <a:ext cx="5199392" cy="3047999"/>
          </a:xfrm>
        </p:spPr>
      </p:pic>
    </p:spTree>
    <p:extLst>
      <p:ext uri="{BB962C8B-B14F-4D97-AF65-F5344CB8AC3E}">
        <p14:creationId xmlns:p14="http://schemas.microsoft.com/office/powerpoint/2010/main" val="800422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Tankless</a:t>
            </a:r>
            <a:r>
              <a:rPr lang="en-US" dirty="0" smtClean="0"/>
              <a:t> Water Heater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07" t="3140" r="11110" b="23332"/>
          <a:stretch/>
        </p:blipFill>
        <p:spPr>
          <a:xfrm>
            <a:off x="2895600" y="1417638"/>
            <a:ext cx="2892536" cy="5042475"/>
          </a:xfrm>
          <a:prstGeom prst="rect">
            <a:avLst/>
          </a:prstGeom>
        </p:spPr>
      </p:pic>
    </p:spTree>
    <p:extLst>
      <p:ext uri="{BB962C8B-B14F-4D97-AF65-F5344CB8AC3E}">
        <p14:creationId xmlns:p14="http://schemas.microsoft.com/office/powerpoint/2010/main" val="2318854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Point of Service  Water Heaters</a:t>
            </a:r>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9485" t="6350" r="21359" b="66667"/>
          <a:stretch/>
        </p:blipFill>
        <p:spPr>
          <a:xfrm>
            <a:off x="1600200" y="2286000"/>
            <a:ext cx="2819401" cy="2282371"/>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0471" t="33950"/>
          <a:stretch/>
        </p:blipFill>
        <p:spPr>
          <a:xfrm>
            <a:off x="4876800" y="1905000"/>
            <a:ext cx="2806055" cy="4135727"/>
          </a:xfrm>
          <a:prstGeom prst="rect">
            <a:avLst/>
          </a:prstGeom>
        </p:spPr>
      </p:pic>
    </p:spTree>
    <p:extLst>
      <p:ext uri="{BB962C8B-B14F-4D97-AF65-F5344CB8AC3E}">
        <p14:creationId xmlns:p14="http://schemas.microsoft.com/office/powerpoint/2010/main" val="243446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Safety Inspection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0" y="1412472"/>
            <a:ext cx="3870678" cy="2177256"/>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535" t="744" r="12677" b="8780"/>
          <a:stretch/>
        </p:blipFill>
        <p:spPr>
          <a:xfrm>
            <a:off x="0" y="1231635"/>
            <a:ext cx="2286000" cy="566530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352" t="72800" r="12677" b="8780"/>
          <a:stretch/>
        </p:blipFill>
        <p:spPr>
          <a:xfrm>
            <a:off x="5182755" y="4191000"/>
            <a:ext cx="3934123" cy="2075102"/>
          </a:xfrm>
          <a:prstGeom prst="rect">
            <a:avLst/>
          </a:prstGeom>
        </p:spPr>
      </p:pic>
      <p:sp>
        <p:nvSpPr>
          <p:cNvPr id="7" name="TextBox 6"/>
          <p:cNvSpPr txBox="1"/>
          <p:nvPr/>
        </p:nvSpPr>
        <p:spPr>
          <a:xfrm>
            <a:off x="2286000" y="3479512"/>
            <a:ext cx="4031873" cy="584775"/>
          </a:xfrm>
          <a:prstGeom prst="rect">
            <a:avLst/>
          </a:prstGeom>
          <a:noFill/>
        </p:spPr>
        <p:txBody>
          <a:bodyPr wrap="none" rtlCol="0">
            <a:spAutoFit/>
          </a:bodyPr>
          <a:lstStyle/>
          <a:p>
            <a:r>
              <a:rPr lang="en-US" sz="3200" dirty="0" smtClean="0">
                <a:solidFill>
                  <a:srgbClr val="FFFF00"/>
                </a:solidFill>
              </a:rPr>
              <a:t>Safety Valve and Piping</a:t>
            </a:r>
            <a:endParaRPr lang="en-US" sz="3200" dirty="0">
              <a:solidFill>
                <a:srgbClr val="FFFF00"/>
              </a:solidFill>
            </a:endParaRPr>
          </a:p>
        </p:txBody>
      </p:sp>
      <p:cxnSp>
        <p:nvCxnSpPr>
          <p:cNvPr id="13" name="Straight Arrow Connector 12"/>
          <p:cNvCxnSpPr/>
          <p:nvPr/>
        </p:nvCxnSpPr>
        <p:spPr>
          <a:xfrm flipV="1">
            <a:off x="4267200" y="2931006"/>
            <a:ext cx="1111868" cy="75690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376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Safety Inspection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0" y="1412472"/>
            <a:ext cx="3870678" cy="2177256"/>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535" t="744" r="12677" b="8780"/>
          <a:stretch/>
        </p:blipFill>
        <p:spPr>
          <a:xfrm>
            <a:off x="0" y="1231635"/>
            <a:ext cx="2286000" cy="566530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352" t="72800" r="12677" b="8780"/>
          <a:stretch/>
        </p:blipFill>
        <p:spPr>
          <a:xfrm>
            <a:off x="5182755" y="4191000"/>
            <a:ext cx="3934123" cy="2075102"/>
          </a:xfrm>
          <a:prstGeom prst="rect">
            <a:avLst/>
          </a:prstGeom>
        </p:spPr>
      </p:pic>
      <p:sp>
        <p:nvSpPr>
          <p:cNvPr id="8" name="TextBox 7"/>
          <p:cNvSpPr txBox="1"/>
          <p:nvPr/>
        </p:nvSpPr>
        <p:spPr>
          <a:xfrm>
            <a:off x="2286000" y="6266102"/>
            <a:ext cx="4750018" cy="584775"/>
          </a:xfrm>
          <a:prstGeom prst="rect">
            <a:avLst/>
          </a:prstGeom>
          <a:noFill/>
        </p:spPr>
        <p:txBody>
          <a:bodyPr wrap="none" rtlCol="0">
            <a:spAutoFit/>
          </a:bodyPr>
          <a:lstStyle/>
          <a:p>
            <a:r>
              <a:rPr lang="en-US" sz="3200" dirty="0" smtClean="0">
                <a:solidFill>
                  <a:srgbClr val="FFFF00"/>
                </a:solidFill>
              </a:rPr>
              <a:t>Safety Drain Pan and Piping</a:t>
            </a:r>
            <a:endParaRPr lang="en-US" sz="3200" dirty="0">
              <a:solidFill>
                <a:srgbClr val="FFFF00"/>
              </a:solidFill>
            </a:endParaRPr>
          </a:p>
        </p:txBody>
      </p:sp>
      <p:cxnSp>
        <p:nvCxnSpPr>
          <p:cNvPr id="10" name="Straight Arrow Connector 9"/>
          <p:cNvCxnSpPr/>
          <p:nvPr/>
        </p:nvCxnSpPr>
        <p:spPr>
          <a:xfrm flipV="1">
            <a:off x="4397066" y="5632676"/>
            <a:ext cx="1111868" cy="75690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492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Water </a:t>
            </a:r>
            <a:r>
              <a:rPr lang="en-US" dirty="0"/>
              <a:t>Heating  and Appliances </a:t>
            </a:r>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needs to record the nameplate </a:t>
            </a:r>
            <a:r>
              <a:rPr lang="en-US" dirty="0" smtClean="0">
                <a:solidFill>
                  <a:srgbClr val="FFFF00"/>
                </a:solidFill>
              </a:rPr>
              <a:t>information. </a:t>
            </a:r>
            <a:endParaRPr lang="en-US" dirty="0">
              <a:solidFill>
                <a:srgbClr val="FFFF00"/>
              </a:solidFill>
            </a:endParaRPr>
          </a:p>
        </p:txBody>
      </p:sp>
      <p:grpSp>
        <p:nvGrpSpPr>
          <p:cNvPr id="4" name="Group 3"/>
          <p:cNvGrpSpPr/>
          <p:nvPr/>
        </p:nvGrpSpPr>
        <p:grpSpPr>
          <a:xfrm>
            <a:off x="2971800" y="2438400"/>
            <a:ext cx="4648200" cy="4191000"/>
            <a:chOff x="0" y="0"/>
            <a:chExt cx="8077200" cy="4530725"/>
          </a:xfrm>
        </p:grpSpPr>
        <p:pic>
          <p:nvPicPr>
            <p:cNvPr id="5" name="Picture 4" descr="Trev8 DHWName Plate"/>
            <p:cNvPicPr>
              <a:picLocks noChangeAspect="1" noChangeArrowheads="1"/>
            </p:cNvPicPr>
            <p:nvPr/>
          </p:nvPicPr>
          <p:blipFill>
            <a:blip r:embed="rId2" cstate="print">
              <a:lum bright="-18000" contrast="42000"/>
            </a:blip>
            <a:srcRect r="5746" b="24384"/>
            <a:stretch>
              <a:fillRect/>
            </a:stretch>
          </p:blipFill>
          <p:spPr bwMode="auto">
            <a:xfrm>
              <a:off x="0" y="0"/>
              <a:ext cx="8077200" cy="4530725"/>
            </a:xfrm>
            <a:prstGeom prst="rect">
              <a:avLst/>
            </a:prstGeom>
            <a:noFill/>
            <a:ln w="9525">
              <a:noFill/>
              <a:miter lim="800000"/>
              <a:headEnd/>
              <a:tailEnd/>
            </a:ln>
          </p:spPr>
        </p:pic>
        <p:cxnSp>
          <p:nvCxnSpPr>
            <p:cNvPr id="6" name="Straight Connector 5"/>
            <p:cNvCxnSpPr/>
            <p:nvPr/>
          </p:nvCxnSpPr>
          <p:spPr>
            <a:xfrm>
              <a:off x="762000" y="1524000"/>
              <a:ext cx="3124200" cy="76200"/>
            </a:xfrm>
            <a:prstGeom prst="line">
              <a:avLst/>
            </a:prstGeom>
            <a:noFill/>
            <a:ln w="57150" cap="flat" cmpd="sng" algn="ctr">
              <a:solidFill>
                <a:srgbClr val="FF0000"/>
              </a:solidFill>
              <a:prstDash val="solid"/>
            </a:ln>
            <a:effectLst/>
          </p:spPr>
        </p:cxnSp>
        <p:cxnSp>
          <p:nvCxnSpPr>
            <p:cNvPr id="7" name="Straight Connector 6"/>
            <p:cNvCxnSpPr/>
            <p:nvPr/>
          </p:nvCxnSpPr>
          <p:spPr>
            <a:xfrm flipV="1">
              <a:off x="4648200" y="1752600"/>
              <a:ext cx="1981200" cy="76200"/>
            </a:xfrm>
            <a:prstGeom prst="line">
              <a:avLst/>
            </a:prstGeom>
            <a:noFill/>
            <a:ln w="57150" cap="flat" cmpd="sng" algn="ctr">
              <a:solidFill>
                <a:srgbClr val="FF0000"/>
              </a:solidFill>
              <a:prstDash val="solid"/>
            </a:ln>
            <a:effectLst/>
          </p:spPr>
        </p:cxnSp>
        <p:cxnSp>
          <p:nvCxnSpPr>
            <p:cNvPr id="8" name="Straight Connector 7"/>
            <p:cNvCxnSpPr/>
            <p:nvPr/>
          </p:nvCxnSpPr>
          <p:spPr>
            <a:xfrm>
              <a:off x="914400" y="2971800"/>
              <a:ext cx="5486400" cy="0"/>
            </a:xfrm>
            <a:prstGeom prst="line">
              <a:avLst/>
            </a:prstGeom>
            <a:noFill/>
            <a:ln w="57150" cap="flat" cmpd="sng" algn="ctr">
              <a:solidFill>
                <a:srgbClr val="FF0000"/>
              </a:solidFill>
              <a:prstDash val="solid"/>
            </a:ln>
            <a:effectLst/>
          </p:spPr>
        </p:cxnSp>
        <p:cxnSp>
          <p:nvCxnSpPr>
            <p:cNvPr id="9" name="Straight Connector 8"/>
            <p:cNvCxnSpPr/>
            <p:nvPr/>
          </p:nvCxnSpPr>
          <p:spPr>
            <a:xfrm flipV="1">
              <a:off x="4267200" y="1371600"/>
              <a:ext cx="2590800" cy="228600"/>
            </a:xfrm>
            <a:prstGeom prst="line">
              <a:avLst/>
            </a:prstGeom>
            <a:noFill/>
            <a:ln w="57150" cap="flat" cmpd="sng" algn="ctr">
              <a:solidFill>
                <a:srgbClr val="FF0000"/>
              </a:solidFill>
              <a:prstDash val="solid"/>
            </a:ln>
            <a:effectLst/>
          </p:spPr>
        </p:cxnSp>
      </p:grpSp>
    </p:spTree>
    <p:extLst>
      <p:ext uri="{BB962C8B-B14F-4D97-AF65-F5344CB8AC3E}">
        <p14:creationId xmlns:p14="http://schemas.microsoft.com/office/powerpoint/2010/main" val="3192046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dirty="0">
                <a:solidFill>
                  <a:srgbClr val="FFFF00"/>
                </a:solidFill>
              </a:rPr>
              <a:t>Written or recorded records (e.g., photo) of  all </a:t>
            </a:r>
            <a:r>
              <a:rPr lang="en-US" dirty="0" smtClean="0">
                <a:solidFill>
                  <a:srgbClr val="FFFF00"/>
                </a:solidFill>
              </a:rPr>
              <a:t>hot water heaters </a:t>
            </a:r>
            <a:r>
              <a:rPr lang="en-US" dirty="0">
                <a:solidFill>
                  <a:srgbClr val="FFFF00"/>
                </a:solidFill>
              </a:rPr>
              <a:t>with data on age and efficiency. </a:t>
            </a:r>
          </a:p>
          <a:p>
            <a:pPr marL="0" indent="0">
              <a:buNone/>
            </a:pPr>
            <a:r>
              <a:rPr lang="en-US" dirty="0">
                <a:solidFill>
                  <a:srgbClr val="FFFF00"/>
                </a:solidFill>
              </a:rPr>
              <a:t>Written or recorded records (e.g., photo) of  all available </a:t>
            </a:r>
            <a:r>
              <a:rPr lang="en-US" dirty="0" smtClean="0">
                <a:solidFill>
                  <a:srgbClr val="FFFF00"/>
                </a:solidFill>
              </a:rPr>
              <a:t>hot water heater </a:t>
            </a:r>
            <a:r>
              <a:rPr lang="en-US" dirty="0">
                <a:solidFill>
                  <a:srgbClr val="FFFF00"/>
                </a:solidFill>
              </a:rPr>
              <a:t>serial and model numbers.</a:t>
            </a:r>
          </a:p>
        </p:txBody>
      </p:sp>
    </p:spTree>
    <p:extLst>
      <p:ext uri="{BB962C8B-B14F-4D97-AF65-F5344CB8AC3E}">
        <p14:creationId xmlns:p14="http://schemas.microsoft.com/office/powerpoint/2010/main" val="242908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Appliance Inspection 3.8</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589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Room Pressure Differences</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777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Appliances</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FF00"/>
                </a:solidFill>
              </a:rPr>
              <a:t>For </a:t>
            </a:r>
            <a:r>
              <a:rPr lang="en-US" dirty="0">
                <a:solidFill>
                  <a:srgbClr val="FFFF00"/>
                </a:solidFill>
              </a:rPr>
              <a:t>appliances the following information needs </a:t>
            </a:r>
            <a:r>
              <a:rPr lang="en-US" dirty="0" smtClean="0">
                <a:solidFill>
                  <a:srgbClr val="FFFF00"/>
                </a:solidFill>
              </a:rPr>
              <a:t>to </a:t>
            </a:r>
            <a:r>
              <a:rPr lang="en-US" dirty="0">
                <a:solidFill>
                  <a:srgbClr val="FFFF00"/>
                </a:solidFill>
              </a:rPr>
              <a:t>be </a:t>
            </a:r>
            <a:r>
              <a:rPr lang="en-US" dirty="0" smtClean="0">
                <a:solidFill>
                  <a:srgbClr val="FFFF00"/>
                </a:solidFill>
              </a:rPr>
              <a:t>recorded.</a:t>
            </a:r>
            <a:endParaRPr lang="en-US" dirty="0">
              <a:solidFill>
                <a:srgbClr val="FFFF00"/>
              </a:solidFill>
            </a:endParaRPr>
          </a:p>
          <a:p>
            <a:pPr lvl="0"/>
            <a:r>
              <a:rPr lang="en-US" dirty="0">
                <a:solidFill>
                  <a:srgbClr val="FFFF00"/>
                </a:solidFill>
              </a:rPr>
              <a:t>Age and efficiency </a:t>
            </a:r>
            <a:r>
              <a:rPr lang="en-US" dirty="0" smtClean="0">
                <a:solidFill>
                  <a:srgbClr val="FFFF00"/>
                </a:solidFill>
              </a:rPr>
              <a:t>(use answers to interview </a:t>
            </a:r>
            <a:r>
              <a:rPr lang="en-US" dirty="0">
                <a:solidFill>
                  <a:srgbClr val="FFFF00"/>
                </a:solidFill>
              </a:rPr>
              <a:t>questions);</a:t>
            </a:r>
          </a:p>
          <a:p>
            <a:pPr lvl="0"/>
            <a:r>
              <a:rPr lang="en-US" dirty="0">
                <a:solidFill>
                  <a:srgbClr val="FFFF00"/>
                </a:solidFill>
              </a:rPr>
              <a:t>Condition;</a:t>
            </a:r>
          </a:p>
          <a:p>
            <a:pPr lvl="0"/>
            <a:r>
              <a:rPr lang="en-US" dirty="0">
                <a:solidFill>
                  <a:srgbClr val="FFFF00"/>
                </a:solidFill>
              </a:rPr>
              <a:t>Quantity and location.</a:t>
            </a:r>
          </a:p>
        </p:txBody>
      </p:sp>
    </p:spTree>
    <p:extLst>
      <p:ext uri="{BB962C8B-B14F-4D97-AF65-F5344CB8AC3E}">
        <p14:creationId xmlns:p14="http://schemas.microsoft.com/office/powerpoint/2010/main" val="3924959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189" y="304800"/>
            <a:ext cx="3962400" cy="1143000"/>
          </a:xfrm>
        </p:spPr>
        <p:txBody>
          <a:bodyPr/>
          <a:lstStyle/>
          <a:p>
            <a:r>
              <a:rPr lang="en-US" dirty="0" smtClean="0"/>
              <a:t>Appliances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035" r="10526"/>
          <a:stretch/>
        </p:blipFill>
        <p:spPr>
          <a:xfrm>
            <a:off x="4267200" y="2313435"/>
            <a:ext cx="3119535" cy="4495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833" t="3750" r="11666" b="25000"/>
          <a:stretch/>
        </p:blipFill>
        <p:spPr>
          <a:xfrm>
            <a:off x="5387788" y="0"/>
            <a:ext cx="3733800" cy="24462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69" y="2264670"/>
            <a:ext cx="3062220" cy="459333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1667" t="15000" r="11666" b="28750"/>
          <a:stretch/>
        </p:blipFill>
        <p:spPr>
          <a:xfrm>
            <a:off x="0" y="-13447"/>
            <a:ext cx="2834990" cy="2278117"/>
          </a:xfrm>
          <a:prstGeom prst="rect">
            <a:avLst/>
          </a:prstGeom>
        </p:spPr>
      </p:pic>
      <p:sp>
        <p:nvSpPr>
          <p:cNvPr id="3" name="TextBox 2"/>
          <p:cNvSpPr txBox="1"/>
          <p:nvPr/>
        </p:nvSpPr>
        <p:spPr>
          <a:xfrm>
            <a:off x="2057400" y="2184673"/>
            <a:ext cx="5121723" cy="523220"/>
          </a:xfrm>
          <a:prstGeom prst="rect">
            <a:avLst/>
          </a:prstGeom>
          <a:solidFill>
            <a:schemeClr val="tx1"/>
          </a:solidFill>
        </p:spPr>
        <p:txBody>
          <a:bodyPr wrap="none" rtlCol="0">
            <a:spAutoFit/>
          </a:bodyPr>
          <a:lstStyle/>
          <a:p>
            <a:r>
              <a:rPr lang="en-US" sz="2800" dirty="0" smtClean="0">
                <a:solidFill>
                  <a:srgbClr val="FF0000"/>
                </a:solidFill>
              </a:rPr>
              <a:t>Data Plates Include Appliance Age</a:t>
            </a:r>
            <a:endParaRPr lang="en-US" sz="2800" dirty="0">
              <a:solidFill>
                <a:srgbClr val="FF0000"/>
              </a:solidFill>
            </a:endParaRPr>
          </a:p>
        </p:txBody>
      </p:sp>
    </p:spTree>
    <p:extLst>
      <p:ext uri="{BB962C8B-B14F-4D97-AF65-F5344CB8AC3E}">
        <p14:creationId xmlns:p14="http://schemas.microsoft.com/office/powerpoint/2010/main" val="3801709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189" y="304800"/>
            <a:ext cx="3962400" cy="1143000"/>
          </a:xfrm>
        </p:spPr>
        <p:txBody>
          <a:bodyPr/>
          <a:lstStyle/>
          <a:p>
            <a:r>
              <a:rPr lang="en-US" dirty="0" smtClean="0"/>
              <a:t>Appliances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035" r="10526"/>
          <a:stretch/>
        </p:blipFill>
        <p:spPr>
          <a:xfrm>
            <a:off x="4267200" y="2313435"/>
            <a:ext cx="3119535" cy="4495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833" t="3750" r="11666" b="25000"/>
          <a:stretch/>
        </p:blipFill>
        <p:spPr>
          <a:xfrm>
            <a:off x="1905000" y="0"/>
            <a:ext cx="7216588" cy="47281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69" y="2264670"/>
            <a:ext cx="3062220" cy="459333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1667" t="15000" r="11666" b="28750"/>
          <a:stretch/>
        </p:blipFill>
        <p:spPr>
          <a:xfrm>
            <a:off x="0" y="-13447"/>
            <a:ext cx="2834990" cy="2278117"/>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5833" t="3750" r="11666" b="25000"/>
          <a:stretch/>
        </p:blipFill>
        <p:spPr>
          <a:xfrm>
            <a:off x="1002632" y="-1"/>
            <a:ext cx="8141368" cy="5334001"/>
          </a:xfrm>
          <a:prstGeom prst="rect">
            <a:avLst/>
          </a:prstGeom>
        </p:spPr>
      </p:pic>
      <p:cxnSp>
        <p:nvCxnSpPr>
          <p:cNvPr id="15" name="Straight Arrow Connector 14"/>
          <p:cNvCxnSpPr/>
          <p:nvPr/>
        </p:nvCxnSpPr>
        <p:spPr>
          <a:xfrm>
            <a:off x="2040329" y="530348"/>
            <a:ext cx="250695" cy="8656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9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189" y="304800"/>
            <a:ext cx="3962400" cy="1143000"/>
          </a:xfrm>
        </p:spPr>
        <p:txBody>
          <a:bodyPr/>
          <a:lstStyle/>
          <a:p>
            <a:r>
              <a:rPr lang="en-US" dirty="0" smtClean="0"/>
              <a:t>Appliances</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4035" r="10526"/>
          <a:stretch/>
        </p:blipFill>
        <p:spPr>
          <a:xfrm>
            <a:off x="4267200" y="2313435"/>
            <a:ext cx="3119535" cy="44958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5833" t="3750" r="11666" b="25000"/>
          <a:stretch/>
        </p:blipFill>
        <p:spPr>
          <a:xfrm>
            <a:off x="5387788" y="0"/>
            <a:ext cx="3733800" cy="244628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169" y="2264670"/>
            <a:ext cx="3062220" cy="459333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1667" t="15000" r="11666" b="28750"/>
          <a:stretch/>
        </p:blipFill>
        <p:spPr>
          <a:xfrm>
            <a:off x="0" y="-13447"/>
            <a:ext cx="2834990" cy="2278117"/>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57109" t="39408" r="19723" b="29046"/>
          <a:stretch/>
        </p:blipFill>
        <p:spPr>
          <a:xfrm>
            <a:off x="2873601" y="2724189"/>
            <a:ext cx="2883018" cy="2616997"/>
          </a:xfrm>
          <a:prstGeom prst="rect">
            <a:avLst/>
          </a:prstGeom>
        </p:spPr>
      </p:pic>
      <p:cxnSp>
        <p:nvCxnSpPr>
          <p:cNvPr id="10" name="Straight Arrow Connector 9"/>
          <p:cNvCxnSpPr/>
          <p:nvPr/>
        </p:nvCxnSpPr>
        <p:spPr>
          <a:xfrm>
            <a:off x="4624241" y="3328417"/>
            <a:ext cx="250695" cy="8656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717289" y="3247734"/>
            <a:ext cx="728432" cy="1613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462206" y="2733916"/>
            <a:ext cx="3150221" cy="584775"/>
          </a:xfrm>
          <a:prstGeom prst="rect">
            <a:avLst/>
          </a:prstGeom>
          <a:noFill/>
        </p:spPr>
        <p:txBody>
          <a:bodyPr wrap="none" rtlCol="0">
            <a:spAutoFit/>
          </a:bodyPr>
          <a:lstStyle/>
          <a:p>
            <a:r>
              <a:rPr lang="en-US" sz="3200" b="1" dirty="0" smtClean="0">
                <a:solidFill>
                  <a:srgbClr val="FF0000"/>
                </a:solidFill>
              </a:rPr>
              <a:t>Tray Holding Tabs</a:t>
            </a:r>
            <a:endParaRPr lang="en-US" sz="3200" b="1" dirty="0">
              <a:solidFill>
                <a:srgbClr val="FF0000"/>
              </a:solidFill>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0459600"/>
      </p:ext>
    </p:extLst>
  </p:cSld>
  <p:clrMapOvr>
    <a:masterClrMapping/>
  </p:clrMapOvr>
  <mc:AlternateContent xmlns:mc="http://schemas.openxmlformats.org/markup-compatibility/2006">
    <mc:Choice xmlns:p14="http://schemas.microsoft.com/office/powerpoint/2010/main" Requires="p14">
      <p:transition spd="slow" p14:dur="2000" advTm="26762"/>
    </mc:Choice>
    <mc:Fallback>
      <p:transition spd="slow" advTm="2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Appliances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000" t="7778" r="6666" b="5556"/>
          <a:stretch/>
        </p:blipFill>
        <p:spPr>
          <a:xfrm>
            <a:off x="5410200" y="1676400"/>
            <a:ext cx="3112009" cy="457993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167" t="13750" r="8333" b="18750"/>
          <a:stretch/>
        </p:blipFill>
        <p:spPr>
          <a:xfrm>
            <a:off x="228600" y="1524000"/>
            <a:ext cx="4953000" cy="270163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0834" t="25000" r="8333" b="45000"/>
          <a:stretch/>
        </p:blipFill>
        <p:spPr>
          <a:xfrm>
            <a:off x="120346" y="3957328"/>
            <a:ext cx="8903307" cy="2202880"/>
          </a:xfrm>
          <a:prstGeom prst="rect">
            <a:avLst/>
          </a:prstGeom>
        </p:spPr>
      </p:pic>
      <p:cxnSp>
        <p:nvCxnSpPr>
          <p:cNvPr id="4" name="Straight Arrow Connector 3"/>
          <p:cNvCxnSpPr/>
          <p:nvPr/>
        </p:nvCxnSpPr>
        <p:spPr>
          <a:xfrm>
            <a:off x="6858000" y="3680485"/>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539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Appliances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7187"/>
          <a:stretch/>
        </p:blipFill>
        <p:spPr>
          <a:xfrm>
            <a:off x="1866900" y="1417638"/>
            <a:ext cx="6248400" cy="344963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534" t="42310" r="39132" b="39930"/>
          <a:stretch/>
        </p:blipFill>
        <p:spPr>
          <a:xfrm>
            <a:off x="0" y="4495800"/>
            <a:ext cx="3657600" cy="23622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167" t="100000" b="-32500"/>
          <a:stretch/>
        </p:blipFill>
        <p:spPr>
          <a:xfrm>
            <a:off x="838200" y="6477000"/>
            <a:ext cx="8305800" cy="19812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715" t="43928" r="72475" b="49929"/>
          <a:stretch/>
        </p:blipFill>
        <p:spPr>
          <a:xfrm>
            <a:off x="3710940" y="5021580"/>
            <a:ext cx="5379720" cy="1310640"/>
          </a:xfrm>
          <a:prstGeom prst="rect">
            <a:avLst/>
          </a:prstGeom>
        </p:spPr>
      </p:pic>
    </p:spTree>
    <p:extLst>
      <p:ext uri="{BB962C8B-B14F-4D97-AF65-F5344CB8AC3E}">
        <p14:creationId xmlns:p14="http://schemas.microsoft.com/office/powerpoint/2010/main" val="2591522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dirty="0">
                <a:solidFill>
                  <a:srgbClr val="FFFF00"/>
                </a:solidFill>
              </a:rPr>
              <a:t>Written or recorded records (e.g., photo</a:t>
            </a:r>
            <a:r>
              <a:rPr lang="en-US" dirty="0" smtClean="0">
                <a:solidFill>
                  <a:srgbClr val="FFFF00"/>
                </a:solidFill>
              </a:rPr>
              <a:t>) of  all appliances with data on age and efficiency. </a:t>
            </a:r>
          </a:p>
          <a:p>
            <a:pPr marL="0" indent="0">
              <a:buNone/>
            </a:pPr>
            <a:r>
              <a:rPr lang="en-US" dirty="0">
                <a:solidFill>
                  <a:srgbClr val="FFFF00"/>
                </a:solidFill>
              </a:rPr>
              <a:t>Written or recorded records (e.g., photo) of  all </a:t>
            </a:r>
            <a:r>
              <a:rPr lang="en-US" dirty="0" smtClean="0">
                <a:solidFill>
                  <a:srgbClr val="FFFF00"/>
                </a:solidFill>
              </a:rPr>
              <a:t>available appliance serial and model numbers.</a:t>
            </a:r>
            <a:endParaRPr lang="en-US" dirty="0">
              <a:solidFill>
                <a:srgbClr val="FFFF00"/>
              </a:solidFill>
            </a:endParaRPr>
          </a:p>
        </p:txBody>
      </p:sp>
    </p:spTree>
    <p:extLst>
      <p:ext uri="{BB962C8B-B14F-4D97-AF65-F5344CB8AC3E}">
        <p14:creationId xmlns:p14="http://schemas.microsoft.com/office/powerpoint/2010/main" val="1665698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Moisture 3.9</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372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a:t>
            </a:r>
            <a:r>
              <a:rPr lang="en-US" dirty="0">
                <a:solidFill>
                  <a:srgbClr val="FF0000"/>
                </a:solidFill>
              </a:rPr>
              <a:t>condensation</a:t>
            </a:r>
            <a:r>
              <a:rPr lang="en-US" dirty="0">
                <a:solidFill>
                  <a:srgbClr val="FFFF00"/>
                </a:solidFill>
              </a:rPr>
              <a:t>, roof leaks, foundation leaks, ground-water intrusion, ice damming, and plumbing leaks, as well as signs of mold, mildew, insect damage, efflorescence, and stains </a:t>
            </a:r>
          </a:p>
        </p:txBody>
      </p:sp>
      <p:pic>
        <p:nvPicPr>
          <p:cNvPr id="11" name="Picture 10" descr="https://encrypted-tbn1.gstatic.com/images?q=tbn:ANd9GcSpv5lCDjdAMDj9Uc9QtnRxs0cXmbCOHMSY2bwNcxfi1HvYnn9M">
            <a:hlinkClick r:id="rId2"/>
          </p:cNvPr>
          <p:cNvPicPr/>
          <p:nvPr/>
        </p:nvPicPr>
        <p:blipFill rotWithShape="1">
          <a:blip r:embed="rId3">
            <a:extLst>
              <a:ext uri="{28A0092B-C50C-407E-A947-70E740481C1C}">
                <a14:useLocalDpi xmlns:a14="http://schemas.microsoft.com/office/drawing/2010/main" val="0"/>
              </a:ext>
            </a:extLst>
          </a:blip>
          <a:srcRect l="21751" t="2841" r="30503" b="38217"/>
          <a:stretch/>
        </p:blipFill>
        <p:spPr bwMode="auto">
          <a:xfrm>
            <a:off x="2832847" y="4297680"/>
            <a:ext cx="2496671" cy="2446869"/>
          </a:xfrm>
          <a:prstGeom prst="rect">
            <a:avLst/>
          </a:prstGeom>
          <a:noFill/>
          <a:ln>
            <a:noFill/>
          </a:ln>
          <a:extLst>
            <a:ext uri="{53640926-AAD7-44D8-BBD7-CCE9431645EC}">
              <a14:shadowObscured xmlns:a14="http://schemas.microsoft.com/office/drawing/2010/main"/>
            </a:ext>
          </a:extLst>
        </p:spPr>
      </p:pic>
      <p:pic>
        <p:nvPicPr>
          <p:cNvPr id="12" name="Picture 11" descr="crawlspace puddle"/>
          <p:cNvPicPr/>
          <p:nvPr/>
        </p:nvPicPr>
        <p:blipFill rotWithShape="1">
          <a:blip r:embed="rId4" cstate="print"/>
          <a:srcRect b="17714"/>
          <a:stretch/>
        </p:blipFill>
        <p:spPr bwMode="auto">
          <a:xfrm>
            <a:off x="5257800" y="4267201"/>
            <a:ext cx="3886200" cy="2590800"/>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4718" y="4057557"/>
            <a:ext cx="1586253" cy="2820006"/>
          </a:xfrm>
          <a:prstGeom prst="rect">
            <a:avLst/>
          </a:prstGeom>
        </p:spPr>
      </p:pic>
      <p:cxnSp>
        <p:nvCxnSpPr>
          <p:cNvPr id="14" name="Straight Arrow Connector 13"/>
          <p:cNvCxnSpPr/>
          <p:nvPr/>
        </p:nvCxnSpPr>
        <p:spPr>
          <a:xfrm>
            <a:off x="757518" y="3894557"/>
            <a:ext cx="914400" cy="914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30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a:t>
            </a:r>
            <a:r>
              <a:rPr lang="en-US" dirty="0"/>
              <a:t> </a:t>
            </a:r>
            <a:r>
              <a:rPr lang="en-US" dirty="0">
                <a:solidFill>
                  <a:srgbClr val="FF0000"/>
                </a:solidFill>
              </a:rPr>
              <a:t>roof leaks</a:t>
            </a:r>
            <a:r>
              <a:rPr lang="en-US" dirty="0">
                <a:solidFill>
                  <a:srgbClr val="FFFF00"/>
                </a:solidFill>
              </a:rPr>
              <a:t>, foundation leaks, ground-water intrusion, ice damming, and plumbing leaks, as well as signs of mold, mildew, insect damage, efflorescence, and stains </a:t>
            </a:r>
          </a:p>
        </p:txBody>
      </p:sp>
      <p:pic>
        <p:nvPicPr>
          <p:cNvPr id="11" name="Picture 10" descr="https://encrypted-tbn1.gstatic.com/images?q=tbn:ANd9GcSpv5lCDjdAMDj9Uc9QtnRxs0cXmbCOHMSY2bwNcxfi1HvYnn9M">
            <a:hlinkClick r:id="rId2"/>
          </p:cNvPr>
          <p:cNvPicPr/>
          <p:nvPr/>
        </p:nvPicPr>
        <p:blipFill rotWithShape="1">
          <a:blip r:embed="rId3">
            <a:extLst>
              <a:ext uri="{28A0092B-C50C-407E-A947-70E740481C1C}">
                <a14:useLocalDpi xmlns:a14="http://schemas.microsoft.com/office/drawing/2010/main" val="0"/>
              </a:ext>
            </a:extLst>
          </a:blip>
          <a:srcRect l="21751" t="2841" r="30503" b="38217"/>
          <a:stretch/>
        </p:blipFill>
        <p:spPr bwMode="auto">
          <a:xfrm>
            <a:off x="2832847" y="4297680"/>
            <a:ext cx="2496671" cy="2446869"/>
          </a:xfrm>
          <a:prstGeom prst="rect">
            <a:avLst/>
          </a:prstGeom>
          <a:noFill/>
          <a:ln>
            <a:noFill/>
          </a:ln>
          <a:extLst>
            <a:ext uri="{53640926-AAD7-44D8-BBD7-CCE9431645EC}">
              <a14:shadowObscured xmlns:a14="http://schemas.microsoft.com/office/drawing/2010/main"/>
            </a:ext>
          </a:extLst>
        </p:spPr>
      </p:pic>
      <p:pic>
        <p:nvPicPr>
          <p:cNvPr id="12" name="Picture 11" descr="crawlspace puddle"/>
          <p:cNvPicPr/>
          <p:nvPr/>
        </p:nvPicPr>
        <p:blipFill rotWithShape="1">
          <a:blip r:embed="rId4" cstate="print"/>
          <a:srcRect b="17714"/>
          <a:stretch/>
        </p:blipFill>
        <p:spPr bwMode="auto">
          <a:xfrm>
            <a:off x="5257800" y="4267201"/>
            <a:ext cx="3886200" cy="2590800"/>
          </a:xfrm>
          <a:prstGeom prst="rect">
            <a:avLst/>
          </a:prstGeom>
          <a:noFill/>
        </p:spPr>
      </p:pic>
      <p:cxnSp>
        <p:nvCxnSpPr>
          <p:cNvPr id="9" name="Straight Arrow Connector 8"/>
          <p:cNvCxnSpPr/>
          <p:nvPr/>
        </p:nvCxnSpPr>
        <p:spPr>
          <a:xfrm>
            <a:off x="2906806" y="4184228"/>
            <a:ext cx="914400" cy="914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4718" y="4057557"/>
            <a:ext cx="1586253" cy="2820006"/>
          </a:xfrm>
          <a:prstGeom prst="rect">
            <a:avLst/>
          </a:prstGeom>
        </p:spPr>
      </p:pic>
    </p:spTree>
    <p:extLst>
      <p:ext uri="{BB962C8B-B14F-4D97-AF65-F5344CB8AC3E}">
        <p14:creationId xmlns:p14="http://schemas.microsoft.com/office/powerpoint/2010/main" val="2253161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Room Pressure Differences</a:t>
            </a:r>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needs to measure the pressure difference between the house, or a zone conditioned by an HVAC system (with reference to [</a:t>
            </a:r>
            <a:r>
              <a:rPr lang="en-US" dirty="0" err="1">
                <a:solidFill>
                  <a:srgbClr val="FFFF00"/>
                </a:solidFill>
              </a:rPr>
              <a:t>wrt</a:t>
            </a:r>
            <a:r>
              <a:rPr lang="en-US" dirty="0">
                <a:solidFill>
                  <a:srgbClr val="FFFF00"/>
                </a:solidFill>
              </a:rPr>
              <a:t>] the outdoors [OD]), and each isolated room (</a:t>
            </a:r>
            <a:r>
              <a:rPr lang="en-US" dirty="0" err="1">
                <a:solidFill>
                  <a:srgbClr val="FFFF00"/>
                </a:solidFill>
              </a:rPr>
              <a:t>wrt</a:t>
            </a:r>
            <a:r>
              <a:rPr lang="en-US" dirty="0">
                <a:solidFill>
                  <a:srgbClr val="FFFF00"/>
                </a:solidFill>
              </a:rPr>
              <a:t> the OD), excluding bathrooms.  This test is designed to identify where there may be problems with airflow back to the HVAC equipment when doors are closed. </a:t>
            </a:r>
          </a:p>
        </p:txBody>
      </p:sp>
    </p:spTree>
    <p:extLst>
      <p:ext uri="{BB962C8B-B14F-4D97-AF65-F5344CB8AC3E}">
        <p14:creationId xmlns:p14="http://schemas.microsoft.com/office/powerpoint/2010/main" val="31254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a:t>
            </a:r>
            <a:r>
              <a:rPr lang="en-US" dirty="0"/>
              <a:t> </a:t>
            </a:r>
            <a:r>
              <a:rPr lang="en-US" dirty="0">
                <a:solidFill>
                  <a:srgbClr val="FFFF00"/>
                </a:solidFill>
              </a:rPr>
              <a:t>roof leaks, </a:t>
            </a:r>
            <a:r>
              <a:rPr lang="en-US" dirty="0">
                <a:solidFill>
                  <a:srgbClr val="FF0000"/>
                </a:solidFill>
              </a:rPr>
              <a:t>foundation leaks</a:t>
            </a:r>
            <a:r>
              <a:rPr lang="en-US" dirty="0">
                <a:solidFill>
                  <a:srgbClr val="FFFF00"/>
                </a:solidFill>
              </a:rPr>
              <a:t>, ground-water intrusion, ice damming, and plumbing leaks, as well as signs of mold, mildew, insect damage, efflorescence, and stains </a:t>
            </a:r>
          </a:p>
        </p:txBody>
      </p:sp>
      <p:pic>
        <p:nvPicPr>
          <p:cNvPr id="11" name="Picture 10" descr="https://encrypted-tbn1.gstatic.com/images?q=tbn:ANd9GcSpv5lCDjdAMDj9Uc9QtnRxs0cXmbCOHMSY2bwNcxfi1HvYnn9M">
            <a:hlinkClick r:id="rId2"/>
          </p:cNvPr>
          <p:cNvPicPr/>
          <p:nvPr/>
        </p:nvPicPr>
        <p:blipFill rotWithShape="1">
          <a:blip r:embed="rId3">
            <a:extLst>
              <a:ext uri="{28A0092B-C50C-407E-A947-70E740481C1C}">
                <a14:useLocalDpi xmlns:a14="http://schemas.microsoft.com/office/drawing/2010/main" val="0"/>
              </a:ext>
            </a:extLst>
          </a:blip>
          <a:srcRect l="21751" t="2841" r="30503" b="38217"/>
          <a:stretch/>
        </p:blipFill>
        <p:spPr bwMode="auto">
          <a:xfrm>
            <a:off x="2832847" y="4297680"/>
            <a:ext cx="2496671" cy="2446869"/>
          </a:xfrm>
          <a:prstGeom prst="rect">
            <a:avLst/>
          </a:prstGeom>
          <a:noFill/>
          <a:ln>
            <a:noFill/>
          </a:ln>
          <a:extLst>
            <a:ext uri="{53640926-AAD7-44D8-BBD7-CCE9431645EC}">
              <a14:shadowObscured xmlns:a14="http://schemas.microsoft.com/office/drawing/2010/main"/>
            </a:ext>
          </a:extLst>
        </p:spPr>
      </p:pic>
      <p:pic>
        <p:nvPicPr>
          <p:cNvPr id="12" name="Picture 11" descr="crawlspace puddle"/>
          <p:cNvPicPr/>
          <p:nvPr/>
        </p:nvPicPr>
        <p:blipFill rotWithShape="1">
          <a:blip r:embed="rId4" cstate="print"/>
          <a:srcRect b="17714"/>
          <a:stretch/>
        </p:blipFill>
        <p:spPr bwMode="auto">
          <a:xfrm>
            <a:off x="5257800" y="4267201"/>
            <a:ext cx="3886200" cy="2590800"/>
          </a:xfrm>
          <a:prstGeom prst="rect">
            <a:avLst/>
          </a:prstGeom>
          <a:noFill/>
        </p:spPr>
      </p:pic>
      <p:cxnSp>
        <p:nvCxnSpPr>
          <p:cNvPr id="8" name="Straight Arrow Connector 7"/>
          <p:cNvCxnSpPr/>
          <p:nvPr/>
        </p:nvCxnSpPr>
        <p:spPr>
          <a:xfrm>
            <a:off x="5208494" y="4648201"/>
            <a:ext cx="914400" cy="914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4718" y="4057557"/>
            <a:ext cx="1586253" cy="2820006"/>
          </a:xfrm>
          <a:prstGeom prst="rect">
            <a:avLst/>
          </a:prstGeom>
        </p:spPr>
      </p:pic>
    </p:spTree>
    <p:extLst>
      <p:ext uri="{BB962C8B-B14F-4D97-AF65-F5344CB8AC3E}">
        <p14:creationId xmlns:p14="http://schemas.microsoft.com/office/powerpoint/2010/main" val="936361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Moisture Issues</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 roof leaks, foundation leaks, </a:t>
            </a:r>
            <a:r>
              <a:rPr lang="en-US" dirty="0">
                <a:solidFill>
                  <a:srgbClr val="FF0000"/>
                </a:solidFill>
              </a:rPr>
              <a:t>ground-water intrusion</a:t>
            </a:r>
            <a:r>
              <a:rPr lang="en-US" dirty="0">
                <a:solidFill>
                  <a:srgbClr val="FFFF00"/>
                </a:solidFill>
              </a:rPr>
              <a:t>, ice damming, and plumbing leaks, as well as signs of mold, mildew, insect damage, efflorescence, and stains </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0833" t="35000" r="38333" b="38750"/>
          <a:stretch/>
        </p:blipFill>
        <p:spPr>
          <a:xfrm>
            <a:off x="5800165" y="4115118"/>
            <a:ext cx="3048000" cy="2560320"/>
          </a:xfrm>
          <a:prstGeom prst="rect">
            <a:avLst/>
          </a:prstGeom>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3056964" y="4115118"/>
            <a:ext cx="2743201" cy="2560320"/>
          </a:xfrm>
          <a:prstGeom prst="rect">
            <a:avLst/>
          </a:prstGeom>
          <a:noFill/>
          <a:ln>
            <a:noFill/>
          </a:ln>
        </p:spPr>
      </p:pic>
      <p:pic>
        <p:nvPicPr>
          <p:cNvPr id="12" name="Picture 11"/>
          <p:cNvPicPr/>
          <p:nvPr/>
        </p:nvPicPr>
        <p:blipFill rotWithShape="1">
          <a:blip r:embed="rId4" cstate="print">
            <a:extLst>
              <a:ext uri="{28A0092B-C50C-407E-A947-70E740481C1C}">
                <a14:useLocalDpi xmlns:a14="http://schemas.microsoft.com/office/drawing/2010/main" val="0"/>
              </a:ext>
            </a:extLst>
          </a:blip>
          <a:srcRect r="29470" b="41396"/>
          <a:stretch/>
        </p:blipFill>
        <p:spPr bwMode="auto">
          <a:xfrm>
            <a:off x="168928" y="4115118"/>
            <a:ext cx="2879071" cy="2560320"/>
          </a:xfrm>
          <a:prstGeom prst="rect">
            <a:avLst/>
          </a:prstGeom>
          <a:noFill/>
          <a:ln>
            <a:noFill/>
          </a:ln>
          <a:extLst>
            <a:ext uri="{53640926-AAD7-44D8-BBD7-CCE9431645EC}">
              <a14:shadowObscured xmlns:a14="http://schemas.microsoft.com/office/drawing/2010/main"/>
            </a:ext>
          </a:extLst>
        </p:spPr>
      </p:pic>
      <p:cxnSp>
        <p:nvCxnSpPr>
          <p:cNvPr id="13" name="Straight Arrow Connector 12"/>
          <p:cNvCxnSpPr/>
          <p:nvPr/>
        </p:nvCxnSpPr>
        <p:spPr>
          <a:xfrm>
            <a:off x="914400" y="4321494"/>
            <a:ext cx="897872" cy="10737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229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 roof leaks, foundation leaks, ground-water intrusion, </a:t>
            </a:r>
            <a:r>
              <a:rPr lang="en-US" dirty="0">
                <a:solidFill>
                  <a:srgbClr val="FF0000"/>
                </a:solidFill>
              </a:rPr>
              <a:t>ice damming</a:t>
            </a:r>
            <a:r>
              <a:rPr lang="en-US" dirty="0">
                <a:solidFill>
                  <a:srgbClr val="FFFF00"/>
                </a:solidFill>
              </a:rPr>
              <a:t>, and plumbing leaks, as well as signs of mold, mildew, insect damage, efflorescence, and stains </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0833" t="35000" r="38333" b="38750"/>
          <a:stretch/>
        </p:blipFill>
        <p:spPr>
          <a:xfrm>
            <a:off x="5800165" y="4115118"/>
            <a:ext cx="3048000" cy="2560320"/>
          </a:xfrm>
          <a:prstGeom prst="rect">
            <a:avLst/>
          </a:prstGeom>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3056964" y="4115118"/>
            <a:ext cx="2743201" cy="2560320"/>
          </a:xfrm>
          <a:prstGeom prst="rect">
            <a:avLst/>
          </a:prstGeom>
          <a:noFill/>
          <a:ln>
            <a:noFill/>
          </a:ln>
        </p:spPr>
      </p:pic>
      <p:pic>
        <p:nvPicPr>
          <p:cNvPr id="12" name="Picture 11"/>
          <p:cNvPicPr/>
          <p:nvPr/>
        </p:nvPicPr>
        <p:blipFill rotWithShape="1">
          <a:blip r:embed="rId4" cstate="print">
            <a:extLst>
              <a:ext uri="{28A0092B-C50C-407E-A947-70E740481C1C}">
                <a14:useLocalDpi xmlns:a14="http://schemas.microsoft.com/office/drawing/2010/main" val="0"/>
              </a:ext>
            </a:extLst>
          </a:blip>
          <a:srcRect r="29470" b="41396"/>
          <a:stretch/>
        </p:blipFill>
        <p:spPr bwMode="auto">
          <a:xfrm>
            <a:off x="168928" y="4115118"/>
            <a:ext cx="2879071" cy="2560320"/>
          </a:xfrm>
          <a:prstGeom prst="rect">
            <a:avLst/>
          </a:prstGeom>
          <a:noFill/>
          <a:ln>
            <a:noFill/>
          </a:ln>
          <a:extLst>
            <a:ext uri="{53640926-AAD7-44D8-BBD7-CCE9431645EC}">
              <a14:shadowObscured xmlns:a14="http://schemas.microsoft.com/office/drawing/2010/main"/>
            </a:ext>
          </a:extLst>
        </p:spPr>
      </p:pic>
      <p:cxnSp>
        <p:nvCxnSpPr>
          <p:cNvPr id="13" name="Straight Arrow Connector 12"/>
          <p:cNvCxnSpPr/>
          <p:nvPr/>
        </p:nvCxnSpPr>
        <p:spPr>
          <a:xfrm flipH="1">
            <a:off x="4724400" y="3601086"/>
            <a:ext cx="900953" cy="6629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19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 roof leaks, foundation leaks, ground-water intrusion, ice damming, and </a:t>
            </a:r>
            <a:r>
              <a:rPr lang="en-US" dirty="0">
                <a:solidFill>
                  <a:srgbClr val="FF0000"/>
                </a:solidFill>
              </a:rPr>
              <a:t>plumbing leaks, as well as signs of mold, mildew,</a:t>
            </a:r>
            <a:r>
              <a:rPr lang="en-US" dirty="0">
                <a:solidFill>
                  <a:srgbClr val="FFFF00"/>
                </a:solidFill>
              </a:rPr>
              <a:t> insect damage, efflorescence, and stains </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0833" t="35000" r="38333" b="38750"/>
          <a:stretch/>
        </p:blipFill>
        <p:spPr>
          <a:xfrm>
            <a:off x="5800165" y="4115118"/>
            <a:ext cx="3048000" cy="2560320"/>
          </a:xfrm>
          <a:prstGeom prst="rect">
            <a:avLst/>
          </a:prstGeom>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3056964" y="4115118"/>
            <a:ext cx="2743201" cy="2560320"/>
          </a:xfrm>
          <a:prstGeom prst="rect">
            <a:avLst/>
          </a:prstGeom>
          <a:noFill/>
          <a:ln>
            <a:noFill/>
          </a:ln>
        </p:spPr>
      </p:pic>
      <p:pic>
        <p:nvPicPr>
          <p:cNvPr id="12" name="Picture 11"/>
          <p:cNvPicPr/>
          <p:nvPr/>
        </p:nvPicPr>
        <p:blipFill rotWithShape="1">
          <a:blip r:embed="rId4" cstate="print">
            <a:extLst>
              <a:ext uri="{28A0092B-C50C-407E-A947-70E740481C1C}">
                <a14:useLocalDpi xmlns:a14="http://schemas.microsoft.com/office/drawing/2010/main" val="0"/>
              </a:ext>
            </a:extLst>
          </a:blip>
          <a:srcRect r="29470" b="41396"/>
          <a:stretch/>
        </p:blipFill>
        <p:spPr bwMode="auto">
          <a:xfrm>
            <a:off x="168928" y="4115118"/>
            <a:ext cx="2879071" cy="2560320"/>
          </a:xfrm>
          <a:prstGeom prst="rect">
            <a:avLst/>
          </a:prstGeom>
          <a:noFill/>
          <a:ln>
            <a:noFill/>
          </a:ln>
          <a:extLst>
            <a:ext uri="{53640926-AAD7-44D8-BBD7-CCE9431645EC}">
              <a14:shadowObscured xmlns:a14="http://schemas.microsoft.com/office/drawing/2010/main"/>
            </a:ext>
          </a:extLst>
        </p:spPr>
      </p:pic>
      <p:cxnSp>
        <p:nvCxnSpPr>
          <p:cNvPr id="13" name="Straight Arrow Connector 12"/>
          <p:cNvCxnSpPr/>
          <p:nvPr/>
        </p:nvCxnSpPr>
        <p:spPr>
          <a:xfrm flipH="1">
            <a:off x="7660342" y="4115118"/>
            <a:ext cx="900953" cy="6629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83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 roof leaks, foundation leaks, ground-water intrusion, ice damming, and plumbing leaks, as well as signs of </a:t>
            </a:r>
            <a:r>
              <a:rPr lang="en-US" dirty="0">
                <a:solidFill>
                  <a:srgbClr val="FF0000"/>
                </a:solidFill>
              </a:rPr>
              <a:t>mold, mildew</a:t>
            </a:r>
            <a:r>
              <a:rPr lang="en-US" dirty="0">
                <a:solidFill>
                  <a:srgbClr val="FFFF00"/>
                </a:solidFill>
              </a:rPr>
              <a:t>,</a:t>
            </a:r>
            <a:r>
              <a:rPr lang="en-US" dirty="0">
                <a:solidFill>
                  <a:srgbClr val="FF0000"/>
                </a:solidFill>
              </a:rPr>
              <a:t> </a:t>
            </a:r>
            <a:r>
              <a:rPr lang="en-US" dirty="0">
                <a:solidFill>
                  <a:srgbClr val="FFFF00"/>
                </a:solidFill>
              </a:rPr>
              <a:t>insect damage, efflorescence, and </a:t>
            </a:r>
            <a:r>
              <a:rPr lang="en-US" dirty="0" smtClean="0">
                <a:solidFill>
                  <a:srgbClr val="FFFF00"/>
                </a:solidFill>
              </a:rPr>
              <a:t>stains. </a:t>
            </a:r>
            <a:endParaRPr lang="en-US" dirty="0">
              <a:solidFill>
                <a:srgbClr val="FFFF00"/>
              </a:solidFill>
            </a:endParaRPr>
          </a:p>
        </p:txBody>
      </p:sp>
      <p:pic>
        <p:nvPicPr>
          <p:cNvPr id="9" name="Picture 8" descr="C:\Users\Don\Pictures\Mold Pictures\3.JPG"/>
          <p:cNvPicPr/>
          <p:nvPr/>
        </p:nvPicPr>
        <p:blipFill rotWithShape="1">
          <a:blip r:embed="rId2" cstate="print">
            <a:extLst>
              <a:ext uri="{28A0092B-C50C-407E-A947-70E740481C1C}">
                <a14:useLocalDpi xmlns:a14="http://schemas.microsoft.com/office/drawing/2010/main" val="0"/>
              </a:ext>
            </a:extLst>
          </a:blip>
          <a:srcRect t="4085" r="21317"/>
          <a:stretch/>
        </p:blipFill>
        <p:spPr bwMode="auto">
          <a:xfrm rot="5400000">
            <a:off x="722476" y="3733800"/>
            <a:ext cx="2669848" cy="3578552"/>
          </a:xfrm>
          <a:prstGeom prst="rect">
            <a:avLst/>
          </a:prstGeom>
          <a:noFill/>
          <a:ln>
            <a:noFill/>
          </a:ln>
        </p:spPr>
      </p:pic>
      <p:cxnSp>
        <p:nvCxnSpPr>
          <p:cNvPr id="10" name="Straight Arrow Connector 9"/>
          <p:cNvCxnSpPr/>
          <p:nvPr/>
        </p:nvCxnSpPr>
        <p:spPr>
          <a:xfrm>
            <a:off x="2302031" y="3730952"/>
            <a:ext cx="914400" cy="914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3534" t="-2913" r="-1495" b="20134"/>
          <a:stretch/>
        </p:blipFill>
        <p:spPr>
          <a:xfrm rot="16200000">
            <a:off x="6314106" y="4045235"/>
            <a:ext cx="3107081" cy="251844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274" t="18027" r="6544" b="36666"/>
          <a:stretch/>
        </p:blipFill>
        <p:spPr>
          <a:xfrm>
            <a:off x="3656502" y="3750920"/>
            <a:ext cx="3131741" cy="3107080"/>
          </a:xfrm>
          <a:prstGeom prst="rect">
            <a:avLst/>
          </a:prstGeom>
        </p:spPr>
      </p:pic>
    </p:spTree>
    <p:extLst>
      <p:ext uri="{BB962C8B-B14F-4D97-AF65-F5344CB8AC3E}">
        <p14:creationId xmlns:p14="http://schemas.microsoft.com/office/powerpoint/2010/main" val="875188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 roof leaks, foundation leaks, ground-water intrusion, ice damming, and plumbing leaks, as well as signs of mold, mildew,</a:t>
            </a:r>
            <a:r>
              <a:rPr lang="en-US" dirty="0">
                <a:solidFill>
                  <a:srgbClr val="FF0000"/>
                </a:solidFill>
              </a:rPr>
              <a:t> insect damage</a:t>
            </a:r>
            <a:r>
              <a:rPr lang="en-US" dirty="0">
                <a:solidFill>
                  <a:srgbClr val="FFFF00"/>
                </a:solidFill>
              </a:rPr>
              <a:t>, efflorescence, and </a:t>
            </a:r>
            <a:r>
              <a:rPr lang="en-US" dirty="0" smtClean="0">
                <a:solidFill>
                  <a:srgbClr val="FFFF00"/>
                </a:solidFill>
              </a:rPr>
              <a:t>stains. </a:t>
            </a:r>
            <a:endParaRPr lang="en-US" dirty="0">
              <a:solidFill>
                <a:srgbClr val="FFFF00"/>
              </a:solidFill>
            </a:endParaRPr>
          </a:p>
        </p:txBody>
      </p:sp>
      <p:pic>
        <p:nvPicPr>
          <p:cNvPr id="9" name="Picture 8" descr="C:\Users\Don\Pictures\Mold Pictures\3.JPG"/>
          <p:cNvPicPr/>
          <p:nvPr/>
        </p:nvPicPr>
        <p:blipFill rotWithShape="1">
          <a:blip r:embed="rId2" cstate="print">
            <a:extLst>
              <a:ext uri="{28A0092B-C50C-407E-A947-70E740481C1C}">
                <a14:useLocalDpi xmlns:a14="http://schemas.microsoft.com/office/drawing/2010/main" val="0"/>
              </a:ext>
            </a:extLst>
          </a:blip>
          <a:srcRect t="4085" r="21317"/>
          <a:stretch/>
        </p:blipFill>
        <p:spPr bwMode="auto">
          <a:xfrm rot="5400000">
            <a:off x="722476" y="3733800"/>
            <a:ext cx="2669848" cy="3578552"/>
          </a:xfrm>
          <a:prstGeom prst="rect">
            <a:avLst/>
          </a:prstGeom>
          <a:noFill/>
          <a:ln>
            <a:noFill/>
          </a:ln>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3534" t="-2913" r="-1495" b="20134"/>
          <a:stretch/>
        </p:blipFill>
        <p:spPr>
          <a:xfrm rot="16200000">
            <a:off x="6314106" y="4045235"/>
            <a:ext cx="3107081" cy="251844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274" t="18027" r="6544" b="36666"/>
          <a:stretch/>
        </p:blipFill>
        <p:spPr>
          <a:xfrm>
            <a:off x="3656502" y="3750920"/>
            <a:ext cx="3131741" cy="3107080"/>
          </a:xfrm>
          <a:prstGeom prst="rect">
            <a:avLst/>
          </a:prstGeom>
        </p:spPr>
      </p:pic>
      <p:cxnSp>
        <p:nvCxnSpPr>
          <p:cNvPr id="8" name="Straight Arrow Connector 7"/>
          <p:cNvCxnSpPr/>
          <p:nvPr/>
        </p:nvCxnSpPr>
        <p:spPr>
          <a:xfrm>
            <a:off x="3999833" y="3581068"/>
            <a:ext cx="914400" cy="914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42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 roof leaks, foundation leaks, ground-water intrusion, ice damming, and plumbing leaks, as well as signs of mold, mildew,</a:t>
            </a:r>
            <a:r>
              <a:rPr lang="en-US" dirty="0">
                <a:solidFill>
                  <a:srgbClr val="FF0000"/>
                </a:solidFill>
              </a:rPr>
              <a:t> </a:t>
            </a:r>
            <a:r>
              <a:rPr lang="en-US" dirty="0">
                <a:solidFill>
                  <a:srgbClr val="FFFF00"/>
                </a:solidFill>
              </a:rPr>
              <a:t>insect damage, </a:t>
            </a:r>
            <a:r>
              <a:rPr lang="en-US" dirty="0">
                <a:solidFill>
                  <a:srgbClr val="FF0000"/>
                </a:solidFill>
              </a:rPr>
              <a:t>efflorescence</a:t>
            </a:r>
            <a:r>
              <a:rPr lang="en-US" dirty="0">
                <a:solidFill>
                  <a:srgbClr val="FFFF00"/>
                </a:solidFill>
              </a:rPr>
              <a:t>, and stains </a:t>
            </a:r>
          </a:p>
        </p:txBody>
      </p:sp>
      <p:pic>
        <p:nvPicPr>
          <p:cNvPr id="9" name="Picture 8" descr="C:\Users\Don\Pictures\Mold Pictures\3.JPG"/>
          <p:cNvPicPr/>
          <p:nvPr/>
        </p:nvPicPr>
        <p:blipFill rotWithShape="1">
          <a:blip r:embed="rId2" cstate="print">
            <a:extLst>
              <a:ext uri="{28A0092B-C50C-407E-A947-70E740481C1C}">
                <a14:useLocalDpi xmlns:a14="http://schemas.microsoft.com/office/drawing/2010/main" val="0"/>
              </a:ext>
            </a:extLst>
          </a:blip>
          <a:srcRect t="4085" r="21317"/>
          <a:stretch/>
        </p:blipFill>
        <p:spPr bwMode="auto">
          <a:xfrm rot="5400000">
            <a:off x="722476" y="3733800"/>
            <a:ext cx="2669848" cy="3578552"/>
          </a:xfrm>
          <a:prstGeom prst="rect">
            <a:avLst/>
          </a:prstGeom>
          <a:noFill/>
          <a:ln>
            <a:noFill/>
          </a:ln>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3534" t="-2913" r="-1495" b="20134"/>
          <a:stretch/>
        </p:blipFill>
        <p:spPr>
          <a:xfrm rot="16200000">
            <a:off x="6314106" y="4045235"/>
            <a:ext cx="3107081" cy="251844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274" t="18027" r="6544" b="36666"/>
          <a:stretch/>
        </p:blipFill>
        <p:spPr>
          <a:xfrm>
            <a:off x="3656502" y="3750920"/>
            <a:ext cx="3131741" cy="3107080"/>
          </a:xfrm>
          <a:prstGeom prst="rect">
            <a:avLst/>
          </a:prstGeom>
        </p:spPr>
      </p:pic>
      <p:cxnSp>
        <p:nvCxnSpPr>
          <p:cNvPr id="8" name="Straight Arrow Connector 7"/>
          <p:cNvCxnSpPr/>
          <p:nvPr/>
        </p:nvCxnSpPr>
        <p:spPr>
          <a:xfrm>
            <a:off x="6777854" y="3568356"/>
            <a:ext cx="914400" cy="914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507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Moisture Issues</a:t>
            </a:r>
          </a:p>
        </p:txBody>
      </p:sp>
      <p:sp>
        <p:nvSpPr>
          <p:cNvPr id="3" name="Content Placeholder 2"/>
          <p:cNvSpPr>
            <a:spLocks noGrp="1"/>
          </p:cNvSpPr>
          <p:nvPr>
            <p:ph idx="1"/>
          </p:nvPr>
        </p:nvSpPr>
        <p:spPr/>
        <p:txBody>
          <a:bodyPr/>
          <a:lstStyle/>
          <a:p>
            <a:pPr marL="0" indent="0">
              <a:buNone/>
            </a:pPr>
            <a:r>
              <a:rPr lang="en-US" dirty="0">
                <a:solidFill>
                  <a:srgbClr val="FFFF00"/>
                </a:solidFill>
              </a:rPr>
              <a:t>Indications of condensation, roof leaks, foundation leaks, ground-water intrusion, ice damming, and plumbing leaks, as well as signs of mold, mildew,</a:t>
            </a:r>
            <a:r>
              <a:rPr lang="en-US" dirty="0">
                <a:solidFill>
                  <a:srgbClr val="FF0000"/>
                </a:solidFill>
              </a:rPr>
              <a:t> </a:t>
            </a:r>
            <a:r>
              <a:rPr lang="en-US" dirty="0">
                <a:solidFill>
                  <a:srgbClr val="FFFF00"/>
                </a:solidFill>
              </a:rPr>
              <a:t>insect damage, efflorescence, and </a:t>
            </a:r>
            <a:r>
              <a:rPr lang="en-US" dirty="0" smtClean="0">
                <a:solidFill>
                  <a:srgbClr val="FF0000"/>
                </a:solidFill>
              </a:rPr>
              <a:t>stains</a:t>
            </a:r>
            <a:r>
              <a:rPr lang="en-US" dirty="0" smtClean="0">
                <a:solidFill>
                  <a:srgbClr val="FFFF00"/>
                </a:solidFill>
              </a:rPr>
              <a:t>. </a:t>
            </a:r>
            <a:endParaRPr lang="en-US" dirty="0">
              <a:solidFill>
                <a:srgbClr val="FFFF00"/>
              </a:solidFill>
            </a:endParaRPr>
          </a:p>
        </p:txBody>
      </p:sp>
      <p:pic>
        <p:nvPicPr>
          <p:cNvPr id="9" name="Picture 8" descr="C:\Users\Don\Pictures\Mold Pictures\3.JPG"/>
          <p:cNvPicPr/>
          <p:nvPr/>
        </p:nvPicPr>
        <p:blipFill rotWithShape="1">
          <a:blip r:embed="rId2" cstate="print">
            <a:extLst>
              <a:ext uri="{28A0092B-C50C-407E-A947-70E740481C1C}">
                <a14:useLocalDpi xmlns:a14="http://schemas.microsoft.com/office/drawing/2010/main" val="0"/>
              </a:ext>
            </a:extLst>
          </a:blip>
          <a:srcRect t="4085" r="21317"/>
          <a:stretch/>
        </p:blipFill>
        <p:spPr bwMode="auto">
          <a:xfrm rot="5400000">
            <a:off x="722476" y="3733800"/>
            <a:ext cx="2669848" cy="3578552"/>
          </a:xfrm>
          <a:prstGeom prst="rect">
            <a:avLst/>
          </a:prstGeom>
          <a:noFill/>
          <a:ln>
            <a:noFill/>
          </a:ln>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3534" t="-2913" r="-1495" b="20134"/>
          <a:stretch/>
        </p:blipFill>
        <p:spPr>
          <a:xfrm rot="16200000">
            <a:off x="6314106" y="4045235"/>
            <a:ext cx="3107081" cy="251844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274" t="18027" r="6544" b="36666"/>
          <a:stretch/>
        </p:blipFill>
        <p:spPr>
          <a:xfrm>
            <a:off x="3656502" y="3750920"/>
            <a:ext cx="3131741" cy="310708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1943" t="29759" r="16800" b="-4555"/>
          <a:stretch/>
        </p:blipFill>
        <p:spPr>
          <a:xfrm>
            <a:off x="3581399" y="3551859"/>
            <a:ext cx="5105401" cy="3505200"/>
          </a:xfrm>
          <a:prstGeom prst="rect">
            <a:avLst/>
          </a:prstGeom>
        </p:spPr>
      </p:pic>
      <p:cxnSp>
        <p:nvCxnSpPr>
          <p:cNvPr id="10" name="Straight Arrow Connector 9"/>
          <p:cNvCxnSpPr/>
          <p:nvPr/>
        </p:nvCxnSpPr>
        <p:spPr>
          <a:xfrm>
            <a:off x="2545991" y="3863181"/>
            <a:ext cx="3622360" cy="7088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953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Pools &amp; Spas 3.10</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51230"/>
      </p:ext>
    </p:extLst>
  </p:cSld>
  <p:clrMapOvr>
    <a:masterClrMapping/>
  </p:clrMapOvr>
  <mc:AlternateContent xmlns:mc="http://schemas.openxmlformats.org/markup-compatibility/2006">
    <mc:Choice xmlns:p14="http://schemas.microsoft.com/office/powerpoint/2010/main" Requires="p14">
      <p:transition spd="slow" p14:dur="2000" advTm="5242"/>
    </mc:Choice>
    <mc:Fallback>
      <p:transition spd="slow" advTm="5242"/>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Pools and Spas Energy</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Pools and spas need to be evaluated for energy savings. </a:t>
            </a:r>
            <a:r>
              <a:rPr lang="en-US" dirty="0" smtClean="0">
                <a:solidFill>
                  <a:srgbClr val="FFFF00"/>
                </a:solidFill>
              </a:rPr>
              <a:t> Check for the following energy related items:</a:t>
            </a:r>
          </a:p>
          <a:p>
            <a:r>
              <a:rPr lang="en-US" dirty="0" smtClean="0">
                <a:solidFill>
                  <a:srgbClr val="FFFF00"/>
                </a:solidFill>
              </a:rPr>
              <a:t>Pool and/or spa size.</a:t>
            </a:r>
          </a:p>
          <a:p>
            <a:r>
              <a:rPr lang="en-US" dirty="0" smtClean="0">
                <a:solidFill>
                  <a:srgbClr val="FFFF00"/>
                </a:solidFill>
              </a:rPr>
              <a:t>Pump sizes and age (variable speed?).</a:t>
            </a:r>
          </a:p>
          <a:p>
            <a:r>
              <a:rPr lang="en-US" dirty="0" smtClean="0">
                <a:solidFill>
                  <a:srgbClr val="FFFF00"/>
                </a:solidFill>
              </a:rPr>
              <a:t>Automated  controls.</a:t>
            </a:r>
          </a:p>
          <a:p>
            <a:endParaRPr lang="en-US" dirty="0" smtClean="0">
              <a:solidFill>
                <a:srgbClr val="FFFF00"/>
              </a:solidFill>
            </a:endParaRPr>
          </a:p>
          <a:p>
            <a:endParaRPr lang="en-US" dirty="0" smtClean="0">
              <a:solidFill>
                <a:srgbClr val="FFFF00"/>
              </a:solidFill>
            </a:endParaRPr>
          </a:p>
          <a:p>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600" y="4513943"/>
            <a:ext cx="2311400" cy="2311400"/>
          </a:xfrm>
          <a:prstGeom prst="rect">
            <a:avLst/>
          </a:prstGeom>
        </p:spPr>
      </p:pic>
    </p:spTree>
    <p:extLst>
      <p:ext uri="{BB962C8B-B14F-4D97-AF65-F5344CB8AC3E}">
        <p14:creationId xmlns:p14="http://schemas.microsoft.com/office/powerpoint/2010/main" val="377116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Room Pressure Differences</a:t>
            </a:r>
          </a:p>
        </p:txBody>
      </p:sp>
      <p:sp>
        <p:nvSpPr>
          <p:cNvPr id="3" name="Content Placeholder 2"/>
          <p:cNvSpPr>
            <a:spLocks noGrp="1"/>
          </p:cNvSpPr>
          <p:nvPr>
            <p:ph idx="1"/>
          </p:nvPr>
        </p:nvSpPr>
        <p:spPr/>
        <p:txBody>
          <a:bodyPr/>
          <a:lstStyle/>
          <a:p>
            <a:pPr marL="0" indent="0">
              <a:buNone/>
            </a:pPr>
            <a:r>
              <a:rPr lang="en-US" dirty="0">
                <a:solidFill>
                  <a:srgbClr val="FFFF00"/>
                </a:solidFill>
              </a:rPr>
              <a:t>The lack of return air can be directly related to room temperature differences and comfort issues. In a worst case, the test may also identify hazardous combustion conditions due to a lack of combustion air in the appliance area when the doors are closed.</a:t>
            </a:r>
          </a:p>
        </p:txBody>
      </p:sp>
    </p:spTree>
    <p:extLst>
      <p:ext uri="{BB962C8B-B14F-4D97-AF65-F5344CB8AC3E}">
        <p14:creationId xmlns:p14="http://schemas.microsoft.com/office/powerpoint/2010/main" val="9096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Pools and Spas Energy</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Pools and spas need to be evaluated for energy savings. </a:t>
            </a:r>
            <a:r>
              <a:rPr lang="en-US" dirty="0" smtClean="0">
                <a:solidFill>
                  <a:srgbClr val="FFFF00"/>
                </a:solidFill>
              </a:rPr>
              <a:t> Check for the following energy related items:</a:t>
            </a:r>
          </a:p>
          <a:p>
            <a:r>
              <a:rPr lang="en-US" dirty="0" smtClean="0">
                <a:solidFill>
                  <a:srgbClr val="FFFF00"/>
                </a:solidFill>
              </a:rPr>
              <a:t>Pool and/or spa size.</a:t>
            </a:r>
          </a:p>
          <a:p>
            <a:r>
              <a:rPr lang="en-US" dirty="0" smtClean="0">
                <a:solidFill>
                  <a:srgbClr val="FFFF00"/>
                </a:solidFill>
              </a:rPr>
              <a:t>Pump sizes and age (variable speed?).</a:t>
            </a:r>
          </a:p>
          <a:p>
            <a:r>
              <a:rPr lang="en-US" dirty="0" smtClean="0">
                <a:solidFill>
                  <a:srgbClr val="FFFF00"/>
                </a:solidFill>
              </a:rPr>
              <a:t>Automated  controls.</a:t>
            </a:r>
          </a:p>
          <a:p>
            <a:endParaRPr lang="en-US" dirty="0" smtClean="0">
              <a:solidFill>
                <a:srgbClr val="FFFF00"/>
              </a:solidFill>
            </a:endParaRPr>
          </a:p>
          <a:p>
            <a:endParaRPr lang="en-US" dirty="0" smtClean="0">
              <a:solidFill>
                <a:srgbClr val="FFFF00"/>
              </a:solidFill>
            </a:endParaRPr>
          </a:p>
          <a:p>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752600"/>
            <a:ext cx="3810000" cy="381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095" y="4577830"/>
            <a:ext cx="2311400" cy="2311400"/>
          </a:xfrm>
          <a:prstGeom prst="rect">
            <a:avLst/>
          </a:prstGeom>
        </p:spPr>
      </p:pic>
    </p:spTree>
    <p:extLst>
      <p:ext uri="{BB962C8B-B14F-4D97-AF65-F5344CB8AC3E}">
        <p14:creationId xmlns:p14="http://schemas.microsoft.com/office/powerpoint/2010/main" val="2191336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Pools and Spas Energy</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Pools and spas need to be evaluated for energy savings. </a:t>
            </a:r>
            <a:r>
              <a:rPr lang="en-US" dirty="0" smtClean="0">
                <a:solidFill>
                  <a:srgbClr val="FFFF00"/>
                </a:solidFill>
              </a:rPr>
              <a:t> Check for the following energy related items:</a:t>
            </a:r>
          </a:p>
          <a:p>
            <a:r>
              <a:rPr lang="en-US" dirty="0" smtClean="0">
                <a:solidFill>
                  <a:srgbClr val="FFFF00"/>
                </a:solidFill>
              </a:rPr>
              <a:t>Pool and/or spa size.</a:t>
            </a:r>
          </a:p>
          <a:p>
            <a:r>
              <a:rPr lang="en-US" dirty="0" smtClean="0">
                <a:solidFill>
                  <a:srgbClr val="FFFF00"/>
                </a:solidFill>
              </a:rPr>
              <a:t>Pump sizes and age (variable speed?).</a:t>
            </a:r>
          </a:p>
          <a:p>
            <a:r>
              <a:rPr lang="en-US" dirty="0" smtClean="0">
                <a:solidFill>
                  <a:srgbClr val="FFFF00"/>
                </a:solidFill>
              </a:rPr>
              <a:t>Automated  controls.</a:t>
            </a:r>
          </a:p>
          <a:p>
            <a:endParaRPr lang="en-US" dirty="0" smtClean="0">
              <a:solidFill>
                <a:srgbClr val="FFFF00"/>
              </a:solidFill>
            </a:endParaRPr>
          </a:p>
          <a:p>
            <a:endParaRPr lang="en-US" dirty="0" smtClean="0">
              <a:solidFill>
                <a:srgbClr val="FFFF00"/>
              </a:solidFill>
            </a:endParaRPr>
          </a:p>
          <a:p>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752600"/>
            <a:ext cx="3810000" cy="3810000"/>
          </a:xfrm>
          <a:prstGeom prst="rect">
            <a:avLst/>
          </a:prstGeom>
        </p:spPr>
      </p:pic>
      <p:pic>
        <p:nvPicPr>
          <p:cNvPr id="8" name="Picture 7"/>
          <p:cNvPicPr>
            <a:picLocks noChangeAspect="1"/>
          </p:cNvPicPr>
          <p:nvPr/>
        </p:nvPicPr>
        <p:blipFill>
          <a:blip r:embed="rId3"/>
          <a:stretch>
            <a:fillRect/>
          </a:stretch>
        </p:blipFill>
        <p:spPr>
          <a:xfrm>
            <a:off x="440094" y="1702990"/>
            <a:ext cx="7976088" cy="4320381"/>
          </a:xfrm>
          <a:prstGeom prst="rect">
            <a:avLst/>
          </a:prstGeom>
        </p:spPr>
      </p:pic>
      <p:cxnSp>
        <p:nvCxnSpPr>
          <p:cNvPr id="7" name="Straight Arrow Connector 6"/>
          <p:cNvCxnSpPr/>
          <p:nvPr/>
        </p:nvCxnSpPr>
        <p:spPr>
          <a:xfrm flipH="1">
            <a:off x="3130786" y="3657600"/>
            <a:ext cx="1011610" cy="381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988606" y="3251795"/>
            <a:ext cx="1011610" cy="381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682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Pools and Spas Energy</a:t>
            </a:r>
            <a:endParaRPr lang="en-US" dirty="0"/>
          </a:p>
        </p:txBody>
      </p:sp>
      <p:sp>
        <p:nvSpPr>
          <p:cNvPr id="3" name="Content Placeholder 2"/>
          <p:cNvSpPr>
            <a:spLocks noGrp="1"/>
          </p:cNvSpPr>
          <p:nvPr>
            <p:ph idx="1"/>
          </p:nvPr>
        </p:nvSpPr>
        <p:spPr/>
        <p:txBody>
          <a:bodyPr>
            <a:normAutofit/>
          </a:bodyPr>
          <a:lstStyle/>
          <a:p>
            <a:r>
              <a:rPr lang="en-US" dirty="0" smtClean="0">
                <a:solidFill>
                  <a:srgbClr val="FF0000"/>
                </a:solidFill>
              </a:rPr>
              <a:t>Lighting type</a:t>
            </a:r>
            <a:r>
              <a:rPr lang="en-US" dirty="0" smtClean="0">
                <a:solidFill>
                  <a:srgbClr val="FFFF00"/>
                </a:solidFill>
              </a:rPr>
              <a:t>.</a:t>
            </a:r>
          </a:p>
          <a:p>
            <a:r>
              <a:rPr lang="en-US" dirty="0" smtClean="0">
                <a:solidFill>
                  <a:srgbClr val="FFFF00"/>
                </a:solidFill>
              </a:rPr>
              <a:t>Heating and/or cooling system type.</a:t>
            </a:r>
          </a:p>
          <a:p>
            <a:r>
              <a:rPr lang="en-US" dirty="0" smtClean="0">
                <a:solidFill>
                  <a:srgbClr val="FFFF00"/>
                </a:solidFill>
              </a:rPr>
              <a:t>Pool cover.</a:t>
            </a:r>
          </a:p>
          <a:p>
            <a:r>
              <a:rPr lang="en-US" dirty="0" smtClean="0">
                <a:solidFill>
                  <a:srgbClr val="FFFF00"/>
                </a:solidFill>
              </a:rPr>
              <a:t>Filter type and size. </a:t>
            </a:r>
          </a:p>
          <a:p>
            <a:endParaRPr lang="en-US" dirty="0" smtClean="0">
              <a:solidFill>
                <a:srgbClr val="FFFF00"/>
              </a:solidFill>
            </a:endParaRPr>
          </a:p>
          <a:p>
            <a:endParaRPr lang="en-US" dirty="0" smtClean="0">
              <a:solidFill>
                <a:srgbClr val="FFFF00"/>
              </a:solidFill>
            </a:endParaRPr>
          </a:p>
          <a:p>
            <a:endParaRPr lang="en-US" dirty="0">
              <a:solidFill>
                <a:srgbClr val="FFFF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505200"/>
            <a:ext cx="2143125" cy="2143125"/>
          </a:xfrm>
          <a:prstGeom prst="rect">
            <a:avLst/>
          </a:prstGeom>
        </p:spPr>
      </p:pic>
    </p:spTree>
    <p:extLst>
      <p:ext uri="{BB962C8B-B14F-4D97-AF65-F5344CB8AC3E}">
        <p14:creationId xmlns:p14="http://schemas.microsoft.com/office/powerpoint/2010/main" val="3196678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Pools and Spas Energy</a:t>
            </a:r>
            <a:endParaRPr lang="en-US" dirty="0"/>
          </a:p>
        </p:txBody>
      </p:sp>
      <p:sp>
        <p:nvSpPr>
          <p:cNvPr id="3" name="Content Placeholder 2"/>
          <p:cNvSpPr>
            <a:spLocks noGrp="1"/>
          </p:cNvSpPr>
          <p:nvPr>
            <p:ph idx="1"/>
          </p:nvPr>
        </p:nvSpPr>
        <p:spPr/>
        <p:txBody>
          <a:bodyPr>
            <a:normAutofit/>
          </a:bodyPr>
          <a:lstStyle/>
          <a:p>
            <a:r>
              <a:rPr lang="en-US" dirty="0" smtClean="0">
                <a:solidFill>
                  <a:srgbClr val="FFFF00"/>
                </a:solidFill>
              </a:rPr>
              <a:t>Lighting type.</a:t>
            </a:r>
          </a:p>
          <a:p>
            <a:r>
              <a:rPr lang="en-US" dirty="0" smtClean="0">
                <a:solidFill>
                  <a:srgbClr val="FF0000"/>
                </a:solidFill>
              </a:rPr>
              <a:t>Heating and/or cooling system type</a:t>
            </a:r>
            <a:r>
              <a:rPr lang="en-US" dirty="0" smtClean="0">
                <a:solidFill>
                  <a:srgbClr val="FFFF00"/>
                </a:solidFill>
              </a:rPr>
              <a:t>.</a:t>
            </a:r>
          </a:p>
          <a:p>
            <a:r>
              <a:rPr lang="en-US" dirty="0" smtClean="0">
                <a:solidFill>
                  <a:srgbClr val="FFFF00"/>
                </a:solidFill>
              </a:rPr>
              <a:t>Pool cover.</a:t>
            </a:r>
          </a:p>
          <a:p>
            <a:r>
              <a:rPr lang="en-US" dirty="0" smtClean="0">
                <a:solidFill>
                  <a:srgbClr val="FFFF00"/>
                </a:solidFill>
              </a:rPr>
              <a:t>Filter type and size. </a:t>
            </a:r>
          </a:p>
          <a:p>
            <a:endParaRPr lang="en-US" dirty="0" smtClean="0">
              <a:solidFill>
                <a:srgbClr val="FFFF00"/>
              </a:solidFill>
            </a:endParaRPr>
          </a:p>
          <a:p>
            <a:endParaRPr lang="en-US" dirty="0" smtClean="0">
              <a:solidFill>
                <a:srgbClr val="FFFF00"/>
              </a:solidFill>
            </a:endParaRPr>
          </a:p>
          <a:p>
            <a:endParaRPr lang="en-US" dirty="0">
              <a:solidFill>
                <a:srgbClr val="FFFF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999" t="863" r="14286" b="-862"/>
          <a:stretch/>
        </p:blipFill>
        <p:spPr>
          <a:xfrm>
            <a:off x="1981200" y="4015635"/>
            <a:ext cx="1752600" cy="266700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292" y="4010416"/>
            <a:ext cx="2375647" cy="2667000"/>
          </a:xfrm>
          <a:prstGeom prst="rect">
            <a:avLst/>
          </a:prstGeom>
        </p:spPr>
      </p:pic>
    </p:spTree>
    <p:extLst>
      <p:ext uri="{BB962C8B-B14F-4D97-AF65-F5344CB8AC3E}">
        <p14:creationId xmlns:p14="http://schemas.microsoft.com/office/powerpoint/2010/main" val="2181486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Pools and Spas Energy</a:t>
            </a:r>
            <a:endParaRPr lang="en-US" dirty="0"/>
          </a:p>
        </p:txBody>
      </p:sp>
      <p:sp>
        <p:nvSpPr>
          <p:cNvPr id="3" name="Content Placeholder 2"/>
          <p:cNvSpPr>
            <a:spLocks noGrp="1"/>
          </p:cNvSpPr>
          <p:nvPr>
            <p:ph idx="1"/>
          </p:nvPr>
        </p:nvSpPr>
        <p:spPr/>
        <p:txBody>
          <a:bodyPr>
            <a:normAutofit/>
          </a:bodyPr>
          <a:lstStyle/>
          <a:p>
            <a:r>
              <a:rPr lang="en-US" dirty="0" smtClean="0">
                <a:solidFill>
                  <a:srgbClr val="FFFF00"/>
                </a:solidFill>
              </a:rPr>
              <a:t>Lighting type.</a:t>
            </a:r>
          </a:p>
          <a:p>
            <a:r>
              <a:rPr lang="en-US" dirty="0" smtClean="0">
                <a:solidFill>
                  <a:srgbClr val="FFFF00"/>
                </a:solidFill>
              </a:rPr>
              <a:t>Heating and/or cooling system type.</a:t>
            </a:r>
          </a:p>
          <a:p>
            <a:r>
              <a:rPr lang="en-US" dirty="0" smtClean="0">
                <a:solidFill>
                  <a:srgbClr val="FF0000"/>
                </a:solidFill>
              </a:rPr>
              <a:t>Pool cover.</a:t>
            </a:r>
          </a:p>
          <a:p>
            <a:r>
              <a:rPr lang="en-US" dirty="0" smtClean="0">
                <a:solidFill>
                  <a:srgbClr val="FFFF00"/>
                </a:solidFill>
              </a:rPr>
              <a:t>Filter type and size. </a:t>
            </a:r>
          </a:p>
          <a:p>
            <a:endParaRPr lang="en-US" dirty="0" smtClean="0">
              <a:solidFill>
                <a:srgbClr val="FFFF00"/>
              </a:solidFill>
            </a:endParaRPr>
          </a:p>
          <a:p>
            <a:endParaRPr lang="en-US" dirty="0" smtClean="0">
              <a:solidFill>
                <a:srgbClr val="FFFF00"/>
              </a:solidFill>
            </a:endParaRPr>
          </a:p>
          <a:p>
            <a:endParaRPr lang="en-US" dirty="0">
              <a:solidFill>
                <a:srgbClr val="FFFF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4191000"/>
            <a:ext cx="2667000" cy="2667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1129244"/>
            <a:ext cx="2667000" cy="2667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978425"/>
            <a:ext cx="2819400" cy="2819400"/>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9769" t="-1719" r="-2578" b="2578"/>
          <a:stretch/>
        </p:blipFill>
        <p:spPr>
          <a:xfrm>
            <a:off x="3303931" y="3955829"/>
            <a:ext cx="2882883" cy="2939749"/>
          </a:xfrm>
          <a:prstGeom prst="rect">
            <a:avLst/>
          </a:prstGeom>
        </p:spPr>
      </p:pic>
    </p:spTree>
    <p:extLst>
      <p:ext uri="{BB962C8B-B14F-4D97-AF65-F5344CB8AC3E}">
        <p14:creationId xmlns:p14="http://schemas.microsoft.com/office/powerpoint/2010/main" val="704610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Pools and Spas Energy</a:t>
            </a:r>
            <a:endParaRPr lang="en-US" dirty="0"/>
          </a:p>
        </p:txBody>
      </p:sp>
      <p:sp>
        <p:nvSpPr>
          <p:cNvPr id="3" name="Content Placeholder 2"/>
          <p:cNvSpPr>
            <a:spLocks noGrp="1"/>
          </p:cNvSpPr>
          <p:nvPr>
            <p:ph idx="1"/>
          </p:nvPr>
        </p:nvSpPr>
        <p:spPr/>
        <p:txBody>
          <a:bodyPr>
            <a:normAutofit/>
          </a:bodyPr>
          <a:lstStyle/>
          <a:p>
            <a:r>
              <a:rPr lang="en-US" dirty="0" smtClean="0">
                <a:solidFill>
                  <a:srgbClr val="FFFF00"/>
                </a:solidFill>
              </a:rPr>
              <a:t>Lighting type.</a:t>
            </a:r>
          </a:p>
          <a:p>
            <a:r>
              <a:rPr lang="en-US" dirty="0" smtClean="0">
                <a:solidFill>
                  <a:srgbClr val="FFFF00"/>
                </a:solidFill>
              </a:rPr>
              <a:t>Heating and/or cooling system type.</a:t>
            </a:r>
          </a:p>
          <a:p>
            <a:r>
              <a:rPr lang="en-US" dirty="0" smtClean="0">
                <a:solidFill>
                  <a:srgbClr val="FFFF00"/>
                </a:solidFill>
              </a:rPr>
              <a:t>Pool cover.</a:t>
            </a:r>
          </a:p>
          <a:p>
            <a:r>
              <a:rPr lang="en-US" dirty="0" smtClean="0">
                <a:solidFill>
                  <a:srgbClr val="FF0000"/>
                </a:solidFill>
              </a:rPr>
              <a:t>Filter type and size. </a:t>
            </a:r>
          </a:p>
          <a:p>
            <a:endParaRPr lang="en-US" dirty="0" smtClean="0">
              <a:solidFill>
                <a:srgbClr val="FFFF00"/>
              </a:solidFill>
            </a:endParaRPr>
          </a:p>
          <a:p>
            <a:endParaRPr lang="en-US" dirty="0" smtClean="0">
              <a:solidFill>
                <a:srgbClr val="FFFF00"/>
              </a:solidFill>
            </a:endParaRPr>
          </a:p>
          <a:p>
            <a:endParaRPr lang="en-US"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048000"/>
            <a:ext cx="3810000" cy="381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350" y="4038600"/>
            <a:ext cx="2819400" cy="2819400"/>
          </a:xfrm>
          <a:prstGeom prst="rect">
            <a:avLst/>
          </a:prstGeom>
        </p:spPr>
      </p:pic>
    </p:spTree>
    <p:extLst>
      <p:ext uri="{BB962C8B-B14F-4D97-AF65-F5344CB8AC3E}">
        <p14:creationId xmlns:p14="http://schemas.microsoft.com/office/powerpoint/2010/main" val="783727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Pools and Spas Safety</a:t>
            </a:r>
            <a:endParaRPr lang="en-US" dirty="0"/>
          </a:p>
        </p:txBody>
      </p:sp>
      <p:sp>
        <p:nvSpPr>
          <p:cNvPr id="3" name="Content Placeholder 2"/>
          <p:cNvSpPr>
            <a:spLocks noGrp="1"/>
          </p:cNvSpPr>
          <p:nvPr>
            <p:ph idx="1"/>
          </p:nvPr>
        </p:nvSpPr>
        <p:spPr/>
        <p:txBody>
          <a:bodyPr/>
          <a:lstStyle/>
          <a:p>
            <a:r>
              <a:rPr lang="en-US" dirty="0">
                <a:solidFill>
                  <a:srgbClr val="FFFF00"/>
                </a:solidFill>
              </a:rPr>
              <a:t>Additionally, due to the danger related to swimmers becoming stuck to the older style of water covers for drains, or missing covers, it is strongly recommended that they be </a:t>
            </a:r>
            <a:r>
              <a:rPr lang="en-US" dirty="0" smtClean="0">
                <a:solidFill>
                  <a:srgbClr val="FFFF00"/>
                </a:solidFill>
              </a:rPr>
              <a:t>checked.</a:t>
            </a:r>
            <a:endParaRPr lang="en-US" dirty="0">
              <a:solidFill>
                <a:srgbClr val="FFFF00"/>
              </a:solidFill>
            </a:endParaRPr>
          </a:p>
        </p:txBody>
      </p:sp>
      <p:pic>
        <p:nvPicPr>
          <p:cNvPr id="4" name="Picture 3"/>
          <p:cNvPicPr/>
          <p:nvPr/>
        </p:nvPicPr>
        <p:blipFill>
          <a:blip r:embed="rId2"/>
          <a:stretch>
            <a:fillRect/>
          </a:stretch>
        </p:blipFill>
        <p:spPr>
          <a:xfrm>
            <a:off x="762000" y="3863181"/>
            <a:ext cx="3276600" cy="2011363"/>
          </a:xfrm>
          <a:prstGeom prst="rect">
            <a:avLst/>
          </a:prstGeom>
        </p:spPr>
      </p:pic>
      <p:pic>
        <p:nvPicPr>
          <p:cNvPr id="6" name="Picture 5" descr="https://encrypted-tbn1.gstatic.com/images?q=tbn:ANd9GcSCNUI7rC8iW39J9tD59vO5pGc1QNQl_XtGW5IV2sSdAsXF3kwR">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19424"/>
            <a:ext cx="2276793" cy="2023805"/>
          </a:xfrm>
          <a:prstGeom prst="rect">
            <a:avLst/>
          </a:prstGeom>
          <a:noFill/>
          <a:ln>
            <a:noFill/>
          </a:ln>
        </p:spPr>
      </p:pic>
    </p:spTree>
    <p:extLst>
      <p:ext uri="{BB962C8B-B14F-4D97-AF65-F5344CB8AC3E}">
        <p14:creationId xmlns:p14="http://schemas.microsoft.com/office/powerpoint/2010/main" val="2365019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Procedures</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marL="0" lvl="3" indent="0">
              <a:buNone/>
            </a:pPr>
            <a:r>
              <a:rPr lang="en-US" sz="3500" dirty="0" smtClean="0">
                <a:solidFill>
                  <a:srgbClr val="FFFF00"/>
                </a:solidFill>
              </a:rPr>
              <a:t>The Technician </a:t>
            </a:r>
            <a:r>
              <a:rPr lang="en-US" sz="3500" dirty="0">
                <a:solidFill>
                  <a:srgbClr val="FFFF00"/>
                </a:solidFill>
              </a:rPr>
              <a:t>needs to record each energy-saving opportunity while performing the home audit. For evaluating pool efficiencies and safety, the following items need to be visually inspected: </a:t>
            </a:r>
            <a:endParaRPr lang="en-US" sz="3500" dirty="0" smtClean="0">
              <a:solidFill>
                <a:srgbClr val="FFFF00"/>
              </a:solidFill>
            </a:endParaRPr>
          </a:p>
          <a:p>
            <a:pPr marL="342900" lvl="3" indent="-342900">
              <a:buFont typeface="Arial" pitchFamily="34" charset="0"/>
              <a:buChar char="•"/>
            </a:pPr>
            <a:r>
              <a:rPr lang="en-US" sz="3500" dirty="0" smtClean="0">
                <a:solidFill>
                  <a:srgbClr val="FFFF00"/>
                </a:solidFill>
              </a:rPr>
              <a:t>Safety</a:t>
            </a:r>
            <a:r>
              <a:rPr lang="en-US" sz="3500" dirty="0">
                <a:solidFill>
                  <a:srgbClr val="FFFF00"/>
                </a:solidFill>
              </a:rPr>
              <a:t>: Note type of suction inlet cover(s) and flow rating</a:t>
            </a:r>
            <a:r>
              <a:rPr lang="en-US" sz="3500" dirty="0" smtClean="0">
                <a:solidFill>
                  <a:srgbClr val="FFFF00"/>
                </a:solidFill>
              </a:rPr>
              <a:t>.</a:t>
            </a:r>
            <a:r>
              <a:rPr lang="en-US" sz="3500" dirty="0"/>
              <a:t> </a:t>
            </a:r>
            <a:endParaRPr lang="en-US" sz="3500" dirty="0" smtClean="0"/>
          </a:p>
          <a:p>
            <a:pPr marL="342900" lvl="3" indent="-342900">
              <a:buFont typeface="Arial" pitchFamily="34" charset="0"/>
              <a:buChar char="•"/>
            </a:pPr>
            <a:r>
              <a:rPr lang="en-US" sz="3500" dirty="0" smtClean="0">
                <a:solidFill>
                  <a:srgbClr val="FFFF00"/>
                </a:solidFill>
              </a:rPr>
              <a:t>The </a:t>
            </a:r>
            <a:r>
              <a:rPr lang="en-US" sz="3500" dirty="0">
                <a:solidFill>
                  <a:srgbClr val="FFFF00"/>
                </a:solidFill>
              </a:rPr>
              <a:t>pump motor horsepower, type of controls, and timers being used for the pool or spa.</a:t>
            </a:r>
          </a:p>
          <a:p>
            <a:pPr marL="342900" lvl="3" indent="-342900">
              <a:buFont typeface="Arial" pitchFamily="34" charset="0"/>
              <a:buChar char="•"/>
            </a:pPr>
            <a:endParaRPr lang="en-US" sz="3200"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6728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Unsafe Conditions 3.13</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940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Hazardous Conditions</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All identified potential combustion appliance safety hazards that could become a problem when related energy retrofit work is completed.  Plan for combustion air, and additional fresh air when sealing is planned for the home as part of the retrofit work.</a:t>
            </a:r>
          </a:p>
          <a:p>
            <a:endParaRPr lang="en-US" dirty="0"/>
          </a:p>
        </p:txBody>
      </p:sp>
      <p:pic>
        <p:nvPicPr>
          <p:cNvPr id="4" name="Picture 3" descr="gas_leaks"/>
          <p:cNvPicPr/>
          <p:nvPr/>
        </p:nvPicPr>
        <p:blipFill rotWithShape="1">
          <a:blip r:embed="rId2" cstate="print"/>
          <a:srcRect t="8081" b="25252"/>
          <a:stretch/>
        </p:blipFill>
        <p:spPr bwMode="auto">
          <a:xfrm>
            <a:off x="5105400" y="5029200"/>
            <a:ext cx="3066415" cy="1533525"/>
          </a:xfrm>
          <a:prstGeom prst="rect">
            <a:avLst/>
          </a:prstGeom>
          <a:noFill/>
          <a:ln w="9525">
            <a:noFill/>
            <a:miter lim="800000"/>
            <a:headEnd/>
            <a:tailEnd/>
          </a:ln>
        </p:spPr>
      </p:pic>
      <p:pic>
        <p:nvPicPr>
          <p:cNvPr id="5" name="Picture 4"/>
          <p:cNvPicPr/>
          <p:nvPr/>
        </p:nvPicPr>
        <p:blipFill rotWithShape="1">
          <a:blip r:embed="rId3"/>
          <a:srcRect l="16742" r="19910"/>
          <a:stretch/>
        </p:blipFill>
        <p:spPr>
          <a:xfrm>
            <a:off x="720668" y="4941701"/>
            <a:ext cx="1301115" cy="1543050"/>
          </a:xfrm>
          <a:prstGeom prst="rect">
            <a:avLst/>
          </a:prstGeom>
          <a:ln w="3175">
            <a:solidFill>
              <a:sysClr val="windowText" lastClr="000000"/>
            </a:solidFill>
          </a:ln>
        </p:spPr>
      </p:pic>
      <p:pic>
        <p:nvPicPr>
          <p:cNvPr id="6" name="Picture 5"/>
          <p:cNvPicPr/>
          <p:nvPr/>
        </p:nvPicPr>
        <p:blipFill rotWithShape="1">
          <a:blip r:embed="rId4">
            <a:extLst>
              <a:ext uri="{28A0092B-C50C-407E-A947-70E740481C1C}">
                <a14:useLocalDpi xmlns:a14="http://schemas.microsoft.com/office/drawing/2010/main" val="0"/>
              </a:ext>
            </a:extLst>
          </a:blip>
          <a:srcRect l="4695" t="3891" r="9337" b="50085"/>
          <a:stretch/>
        </p:blipFill>
        <p:spPr bwMode="auto">
          <a:xfrm>
            <a:off x="2118173" y="4560701"/>
            <a:ext cx="2964815" cy="23050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6834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Room </a:t>
            </a:r>
            <a:r>
              <a:rPr lang="en-US" dirty="0"/>
              <a:t>Pressure Differences</a:t>
            </a:r>
          </a:p>
        </p:txBody>
      </p:sp>
      <p:sp>
        <p:nvSpPr>
          <p:cNvPr id="3" name="Content Placeholder 2"/>
          <p:cNvSpPr>
            <a:spLocks noGrp="1"/>
          </p:cNvSpPr>
          <p:nvPr>
            <p:ph idx="1"/>
          </p:nvPr>
        </p:nvSpPr>
        <p:spPr>
          <a:xfrm>
            <a:off x="449451" y="1417638"/>
            <a:ext cx="8229600" cy="4525963"/>
          </a:xfrm>
        </p:spPr>
        <p:txBody>
          <a:bodyPr/>
          <a:lstStyle/>
          <a:p>
            <a:pPr marL="0" indent="0">
              <a:buNone/>
            </a:pPr>
            <a:r>
              <a:rPr lang="en-US" dirty="0">
                <a:solidFill>
                  <a:srgbClr val="FFFF00"/>
                </a:solidFill>
              </a:rPr>
              <a:t>The Technician</a:t>
            </a:r>
            <a:r>
              <a:rPr lang="en-US" i="1" cap="small" dirty="0">
                <a:solidFill>
                  <a:srgbClr val="FFFF00"/>
                </a:solidFill>
              </a:rPr>
              <a:t> </a:t>
            </a:r>
            <a:r>
              <a:rPr lang="en-US" dirty="0">
                <a:solidFill>
                  <a:srgbClr val="FFFF00"/>
                </a:solidFill>
              </a:rPr>
              <a:t>measures the pressure changes that occur within the main area, or main zone, when the HVAC system is operating, using a tool that measures pressure </a:t>
            </a:r>
            <a:r>
              <a:rPr lang="en-US" dirty="0" smtClean="0">
                <a:solidFill>
                  <a:srgbClr val="FFFF00"/>
                </a:solidFill>
              </a:rPr>
              <a:t>differences. All </a:t>
            </a:r>
            <a:r>
              <a:rPr lang="en-US" dirty="0">
                <a:solidFill>
                  <a:srgbClr val="FFFF00"/>
                </a:solidFill>
              </a:rPr>
              <a:t>exterior doors and windows are closed, and all interior doors are opened, and the HVAC system is turned on to establish the baseline conditions. </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399" y="4876801"/>
            <a:ext cx="1371600" cy="1981200"/>
          </a:xfrm>
          <a:prstGeom prst="rect">
            <a:avLst/>
          </a:prstGeom>
          <a:noFill/>
          <a:ln>
            <a:noFill/>
          </a:ln>
          <a:effectLst/>
        </p:spPr>
      </p:pic>
      <p:pic>
        <p:nvPicPr>
          <p:cNvPr id="5" name="Picture 4" descr="C:\Users\Don\Pictures\Pictures\2013-airflow SP\IMG_20130528_202829_008.jpg"/>
          <p:cNvPicPr/>
          <p:nvPr/>
        </p:nvPicPr>
        <p:blipFill rotWithShape="1">
          <a:blip r:embed="rId3" cstate="print">
            <a:extLst>
              <a:ext uri="{28A0092B-C50C-407E-A947-70E740481C1C}">
                <a14:useLocalDpi xmlns:a14="http://schemas.microsoft.com/office/drawing/2010/main" val="0"/>
              </a:ext>
            </a:extLst>
          </a:blip>
          <a:srcRect l="31250" t="6172" r="16319" b="11729"/>
          <a:stretch/>
        </p:blipFill>
        <p:spPr bwMode="auto">
          <a:xfrm rot="10800000">
            <a:off x="3276600" y="4876800"/>
            <a:ext cx="1676400" cy="1981200"/>
          </a:xfrm>
          <a:prstGeom prst="rect">
            <a:avLst/>
          </a:prstGeom>
          <a:noFill/>
          <a:ln>
            <a:noFill/>
          </a:ln>
          <a:extLst>
            <a:ext uri="{53640926-AAD7-44D8-BBD7-CCE9431645EC}">
              <a14:shadowObscured xmlns:a14="http://schemas.microsoft.com/office/drawing/2010/main"/>
            </a:ext>
          </a:extLst>
        </p:spPr>
      </p:pic>
      <p:pic>
        <p:nvPicPr>
          <p:cNvPr id="6" name="Picture 5" descr="http://retrotecenergy.files.wordpress.com/2011/09/dm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5614" y="4876800"/>
            <a:ext cx="833185" cy="1974742"/>
          </a:xfrm>
          <a:prstGeom prst="rect">
            <a:avLst/>
          </a:prstGeom>
          <a:noFill/>
          <a:extLst/>
        </p:spPr>
      </p:pic>
      <p:pic>
        <p:nvPicPr>
          <p:cNvPr id="7" name="Picture 6" descr="C:\Users\Don\Pictures\Pictures\2013-airflow SP\IMG_20130528_202336_850.jpg"/>
          <p:cNvPicPr/>
          <p:nvPr/>
        </p:nvPicPr>
        <p:blipFill rotWithShape="1">
          <a:blip r:embed="rId5" cstate="print">
            <a:extLst>
              <a:ext uri="{28A0092B-C50C-407E-A947-70E740481C1C}">
                <a14:useLocalDpi xmlns:a14="http://schemas.microsoft.com/office/drawing/2010/main" val="0"/>
              </a:ext>
            </a:extLst>
          </a:blip>
          <a:srcRect l="24359" r="17949" b="9687"/>
          <a:stretch/>
        </p:blipFill>
        <p:spPr bwMode="auto">
          <a:xfrm rot="10800000">
            <a:off x="5638798" y="4876800"/>
            <a:ext cx="1905001" cy="1981200"/>
          </a:xfrm>
          <a:prstGeom prst="rect">
            <a:avLst/>
          </a:prstGeom>
          <a:noFill/>
          <a:ln>
            <a:noFill/>
          </a:ln>
          <a:extLst>
            <a:ext uri="{53640926-AAD7-44D8-BBD7-CCE9431645EC}">
              <a14:shadowObscured xmlns:a14="http://schemas.microsoft.com/office/drawing/2010/main"/>
            </a:ext>
          </a:extLst>
        </p:spPr>
      </p:pic>
      <p:pic>
        <p:nvPicPr>
          <p:cNvPr id="8" name="Picture 7" descr="http://www.trutechtools.com/assets/images/dg-700.jpg"/>
          <p:cNvPicPr/>
          <p:nvPr/>
        </p:nvPicPr>
        <p:blipFill rotWithShape="1">
          <a:blip r:embed="rId6" cstate="print">
            <a:extLst>
              <a:ext uri="{28A0092B-C50C-407E-A947-70E740481C1C}">
                <a14:useLocalDpi xmlns:a14="http://schemas.microsoft.com/office/drawing/2010/main" val="0"/>
              </a:ext>
            </a:extLst>
          </a:blip>
          <a:srcRect l="2131" t="1778" r="4777" b="2221"/>
          <a:stretch/>
        </p:blipFill>
        <p:spPr bwMode="auto">
          <a:xfrm>
            <a:off x="2041683" y="4876800"/>
            <a:ext cx="1234917" cy="1988951"/>
          </a:xfrm>
          <a:prstGeom prst="rect">
            <a:avLst/>
          </a:prstGeom>
          <a:noFill/>
          <a:extLst/>
        </p:spPr>
      </p:pic>
    </p:spTree>
    <p:extLst>
      <p:ext uri="{BB962C8B-B14F-4D97-AF65-F5344CB8AC3E}">
        <p14:creationId xmlns:p14="http://schemas.microsoft.com/office/powerpoint/2010/main" val="159017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9801" t="7461" r="3320" b="3837"/>
          <a:stretch/>
        </p:blipFill>
        <p:spPr bwMode="auto">
          <a:xfrm>
            <a:off x="1066800" y="2962835"/>
            <a:ext cx="3012182" cy="2914859"/>
          </a:xfrm>
          <a:prstGeom prst="rect">
            <a:avLst/>
          </a:prstGeom>
          <a:noFill/>
          <a:ln>
            <a:noFill/>
          </a:ln>
          <a:extLst>
            <a:ext uri="{53640926-AAD7-44D8-BBD7-CCE9431645EC}">
              <a14:shadowObscured xmlns:a14="http://schemas.microsoft.com/office/drawing/2010/main"/>
            </a:ext>
          </a:extLst>
        </p:spPr>
      </p:pic>
      <p:pic>
        <p:nvPicPr>
          <p:cNvPr id="5" name="Picture 4" descr="http://d2pbmlo3fglvvr.cloudfront.net/product/full/20UA07_AS01.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74638"/>
            <a:ext cx="1577340" cy="2828925"/>
          </a:xfrm>
          <a:prstGeom prst="rect">
            <a:avLst/>
          </a:prstGeom>
          <a:noFill/>
          <a:ln>
            <a:noFill/>
          </a:ln>
        </p:spPr>
      </p:pic>
      <p:pic>
        <p:nvPicPr>
          <p:cNvPr id="6" name="Picture 5"/>
          <p:cNvPicPr/>
          <p:nvPr/>
        </p:nvPicPr>
        <p:blipFill>
          <a:blip r:embed="rId5"/>
          <a:stretch>
            <a:fillRect/>
          </a:stretch>
        </p:blipFill>
        <p:spPr>
          <a:xfrm>
            <a:off x="1012991" y="274638"/>
            <a:ext cx="4932045" cy="2305050"/>
          </a:xfrm>
          <a:prstGeom prst="rect">
            <a:avLst/>
          </a:prstGeom>
        </p:spPr>
      </p:pic>
      <p:pic>
        <p:nvPicPr>
          <p:cNvPr id="7" name="Picture 6"/>
          <p:cNvPicPr/>
          <p:nvPr/>
        </p:nvPicPr>
        <p:blipFill rotWithShape="1">
          <a:blip r:embed="rId6"/>
          <a:srcRect l="17308" t="4559" r="19872" b="20784"/>
          <a:stretch/>
        </p:blipFill>
        <p:spPr bwMode="auto">
          <a:xfrm>
            <a:off x="4674646" y="3391109"/>
            <a:ext cx="3733800" cy="249555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425822" y="5931211"/>
            <a:ext cx="4095737" cy="707886"/>
          </a:xfrm>
          <a:prstGeom prst="rect">
            <a:avLst/>
          </a:prstGeom>
          <a:noFill/>
        </p:spPr>
        <p:txBody>
          <a:bodyPr wrap="none" rtlCol="0">
            <a:spAutoFit/>
          </a:bodyPr>
          <a:lstStyle/>
          <a:p>
            <a:r>
              <a:rPr lang="en-US" sz="4000" dirty="0" smtClean="0"/>
              <a:t>Combustion Safety</a:t>
            </a:r>
            <a:endParaRPr lang="en-US" sz="4000" dirty="0"/>
          </a:p>
        </p:txBody>
      </p:sp>
    </p:spTree>
    <p:extLst>
      <p:ext uri="{BB962C8B-B14F-4D97-AF65-F5344CB8AC3E}">
        <p14:creationId xmlns:p14="http://schemas.microsoft.com/office/powerpoint/2010/main" val="4066536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9801" t="7461" r="3320" b="3837"/>
          <a:stretch/>
        </p:blipFill>
        <p:spPr bwMode="auto">
          <a:xfrm>
            <a:off x="1066800" y="2962835"/>
            <a:ext cx="3012182" cy="2914859"/>
          </a:xfrm>
          <a:prstGeom prst="rect">
            <a:avLst/>
          </a:prstGeom>
          <a:noFill/>
          <a:ln>
            <a:noFill/>
          </a:ln>
          <a:extLst>
            <a:ext uri="{53640926-AAD7-44D8-BBD7-CCE9431645EC}">
              <a14:shadowObscured xmlns:a14="http://schemas.microsoft.com/office/drawing/2010/main"/>
            </a:ext>
          </a:extLst>
        </p:spPr>
      </p:pic>
      <p:pic>
        <p:nvPicPr>
          <p:cNvPr id="5" name="Picture 4" descr="http://d2pbmlo3fglvvr.cloudfront.net/product/full/20UA07_AS01.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74638"/>
            <a:ext cx="1577340" cy="2828925"/>
          </a:xfrm>
          <a:prstGeom prst="rect">
            <a:avLst/>
          </a:prstGeom>
          <a:noFill/>
          <a:ln>
            <a:noFill/>
          </a:ln>
        </p:spPr>
      </p:pic>
      <p:pic>
        <p:nvPicPr>
          <p:cNvPr id="6" name="Picture 5"/>
          <p:cNvPicPr/>
          <p:nvPr/>
        </p:nvPicPr>
        <p:blipFill>
          <a:blip r:embed="rId5"/>
          <a:stretch>
            <a:fillRect/>
          </a:stretch>
        </p:blipFill>
        <p:spPr>
          <a:xfrm>
            <a:off x="1012991" y="274638"/>
            <a:ext cx="4932045" cy="2305050"/>
          </a:xfrm>
          <a:prstGeom prst="rect">
            <a:avLst/>
          </a:prstGeom>
        </p:spPr>
      </p:pic>
      <p:pic>
        <p:nvPicPr>
          <p:cNvPr id="7" name="Picture 6"/>
          <p:cNvPicPr/>
          <p:nvPr/>
        </p:nvPicPr>
        <p:blipFill rotWithShape="1">
          <a:blip r:embed="rId6"/>
          <a:srcRect l="17308" t="4559" r="19872" b="20784"/>
          <a:stretch/>
        </p:blipFill>
        <p:spPr bwMode="auto">
          <a:xfrm>
            <a:off x="4674646" y="3391109"/>
            <a:ext cx="3733800" cy="249555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425822" y="5931211"/>
            <a:ext cx="4095737" cy="707886"/>
          </a:xfrm>
          <a:prstGeom prst="rect">
            <a:avLst/>
          </a:prstGeom>
          <a:noFill/>
        </p:spPr>
        <p:txBody>
          <a:bodyPr wrap="none" rtlCol="0">
            <a:spAutoFit/>
          </a:bodyPr>
          <a:lstStyle/>
          <a:p>
            <a:r>
              <a:rPr lang="en-US" sz="4000" dirty="0" smtClean="0"/>
              <a:t>Combustion Safety</a:t>
            </a:r>
            <a:endParaRPr lang="en-US" sz="4000" dirty="0"/>
          </a:p>
        </p:txBody>
      </p:sp>
    </p:spTree>
    <p:extLst>
      <p:ext uri="{BB962C8B-B14F-4D97-AF65-F5344CB8AC3E}">
        <p14:creationId xmlns:p14="http://schemas.microsoft.com/office/powerpoint/2010/main" val="2596601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9801" t="7461" r="3320" b="3837"/>
          <a:stretch/>
        </p:blipFill>
        <p:spPr bwMode="auto">
          <a:xfrm>
            <a:off x="1066800" y="2962835"/>
            <a:ext cx="3012182" cy="2914859"/>
          </a:xfrm>
          <a:prstGeom prst="rect">
            <a:avLst/>
          </a:prstGeom>
          <a:noFill/>
          <a:ln>
            <a:noFill/>
          </a:ln>
          <a:extLst>
            <a:ext uri="{53640926-AAD7-44D8-BBD7-CCE9431645EC}">
              <a14:shadowObscured xmlns:a14="http://schemas.microsoft.com/office/drawing/2010/main"/>
            </a:ext>
          </a:extLst>
        </p:spPr>
      </p:pic>
      <p:pic>
        <p:nvPicPr>
          <p:cNvPr id="5" name="Picture 4" descr="http://d2pbmlo3fglvvr.cloudfront.net/product/full/20UA07_AS01.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74638"/>
            <a:ext cx="1577340" cy="2828925"/>
          </a:xfrm>
          <a:prstGeom prst="rect">
            <a:avLst/>
          </a:prstGeom>
          <a:noFill/>
          <a:ln>
            <a:noFill/>
          </a:ln>
        </p:spPr>
      </p:pic>
      <p:pic>
        <p:nvPicPr>
          <p:cNvPr id="6" name="Picture 5"/>
          <p:cNvPicPr/>
          <p:nvPr/>
        </p:nvPicPr>
        <p:blipFill>
          <a:blip r:embed="rId5"/>
          <a:stretch>
            <a:fillRect/>
          </a:stretch>
        </p:blipFill>
        <p:spPr>
          <a:xfrm>
            <a:off x="1012991" y="274638"/>
            <a:ext cx="4932045" cy="2305050"/>
          </a:xfrm>
          <a:prstGeom prst="rect">
            <a:avLst/>
          </a:prstGeom>
        </p:spPr>
      </p:pic>
      <p:pic>
        <p:nvPicPr>
          <p:cNvPr id="7" name="Picture 6"/>
          <p:cNvPicPr/>
          <p:nvPr/>
        </p:nvPicPr>
        <p:blipFill rotWithShape="1">
          <a:blip r:embed="rId6"/>
          <a:srcRect l="17308" t="4559" r="19872" b="20784"/>
          <a:stretch/>
        </p:blipFill>
        <p:spPr bwMode="auto">
          <a:xfrm>
            <a:off x="4674646" y="3391109"/>
            <a:ext cx="3733800" cy="249555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5279031" y="2605464"/>
            <a:ext cx="2092624" cy="584775"/>
          </a:xfrm>
          <a:prstGeom prst="rect">
            <a:avLst/>
          </a:prstGeom>
          <a:solidFill>
            <a:schemeClr val="tx1"/>
          </a:solidFill>
        </p:spPr>
        <p:txBody>
          <a:bodyPr wrap="none" rtlCol="0">
            <a:spAutoFit/>
          </a:bodyPr>
          <a:lstStyle/>
          <a:p>
            <a:r>
              <a:rPr lang="en-US" sz="3200" dirty="0" smtClean="0">
                <a:solidFill>
                  <a:srgbClr val="FF0000"/>
                </a:solidFill>
              </a:rPr>
              <a:t>Back Draft?</a:t>
            </a:r>
            <a:endParaRPr lang="en-US" sz="3200" dirty="0">
              <a:solidFill>
                <a:srgbClr val="FF0000"/>
              </a:solidFill>
            </a:endParaRPr>
          </a:p>
        </p:txBody>
      </p:sp>
      <p:cxnSp>
        <p:nvCxnSpPr>
          <p:cNvPr id="11" name="Straight Arrow Connector 10"/>
          <p:cNvCxnSpPr/>
          <p:nvPr/>
        </p:nvCxnSpPr>
        <p:spPr>
          <a:xfrm flipH="1" flipV="1">
            <a:off x="4215346" y="1742554"/>
            <a:ext cx="1146849" cy="914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720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9801" t="7461" r="3320" b="3837"/>
          <a:stretch/>
        </p:blipFill>
        <p:spPr bwMode="auto">
          <a:xfrm>
            <a:off x="1066800" y="2962835"/>
            <a:ext cx="3012182" cy="2914859"/>
          </a:xfrm>
          <a:prstGeom prst="rect">
            <a:avLst/>
          </a:prstGeom>
          <a:noFill/>
          <a:ln>
            <a:noFill/>
          </a:ln>
          <a:extLst>
            <a:ext uri="{53640926-AAD7-44D8-BBD7-CCE9431645EC}">
              <a14:shadowObscured xmlns:a14="http://schemas.microsoft.com/office/drawing/2010/main"/>
            </a:ext>
          </a:extLst>
        </p:spPr>
      </p:pic>
      <p:pic>
        <p:nvPicPr>
          <p:cNvPr id="5" name="Picture 4" descr="http://d2pbmlo3fglvvr.cloudfront.net/product/full/20UA07_AS01.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74638"/>
            <a:ext cx="1577340" cy="2828925"/>
          </a:xfrm>
          <a:prstGeom prst="rect">
            <a:avLst/>
          </a:prstGeom>
          <a:noFill/>
          <a:ln>
            <a:noFill/>
          </a:ln>
        </p:spPr>
      </p:pic>
      <p:pic>
        <p:nvPicPr>
          <p:cNvPr id="6" name="Picture 5"/>
          <p:cNvPicPr/>
          <p:nvPr/>
        </p:nvPicPr>
        <p:blipFill>
          <a:blip r:embed="rId5"/>
          <a:stretch>
            <a:fillRect/>
          </a:stretch>
        </p:blipFill>
        <p:spPr>
          <a:xfrm>
            <a:off x="1012991" y="274638"/>
            <a:ext cx="4932045" cy="2305050"/>
          </a:xfrm>
          <a:prstGeom prst="rect">
            <a:avLst/>
          </a:prstGeom>
        </p:spPr>
      </p:pic>
      <p:pic>
        <p:nvPicPr>
          <p:cNvPr id="7" name="Picture 6"/>
          <p:cNvPicPr/>
          <p:nvPr/>
        </p:nvPicPr>
        <p:blipFill rotWithShape="1">
          <a:blip r:embed="rId6"/>
          <a:srcRect l="17308" t="4559" r="19872" b="20784"/>
          <a:stretch/>
        </p:blipFill>
        <p:spPr bwMode="auto">
          <a:xfrm>
            <a:off x="4674646" y="3391109"/>
            <a:ext cx="3733800" cy="2495550"/>
          </a:xfrm>
          <a:prstGeom prst="rect">
            <a:avLst/>
          </a:prstGeom>
          <a:ln>
            <a:noFill/>
          </a:ln>
          <a:extLst>
            <a:ext uri="{53640926-AAD7-44D8-BBD7-CCE9431645EC}">
              <a14:shadowObscured xmlns:a14="http://schemas.microsoft.com/office/drawing/2010/main"/>
            </a:ext>
          </a:extLst>
        </p:spPr>
      </p:pic>
      <p:cxnSp>
        <p:nvCxnSpPr>
          <p:cNvPr id="8" name="Straight Arrow Connector 7"/>
          <p:cNvCxnSpPr>
            <a:endCxn id="5" idx="1"/>
          </p:cNvCxnSpPr>
          <p:nvPr/>
        </p:nvCxnSpPr>
        <p:spPr>
          <a:xfrm flipV="1">
            <a:off x="5306514" y="1689101"/>
            <a:ext cx="1551486" cy="11010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48898" y="2518788"/>
            <a:ext cx="2185022" cy="584775"/>
          </a:xfrm>
          <a:prstGeom prst="rect">
            <a:avLst/>
          </a:prstGeom>
          <a:solidFill>
            <a:schemeClr val="tx1"/>
          </a:solidFill>
        </p:spPr>
        <p:txBody>
          <a:bodyPr wrap="none" rtlCol="0">
            <a:spAutoFit/>
          </a:bodyPr>
          <a:lstStyle/>
          <a:p>
            <a:r>
              <a:rPr lang="en-US" sz="3200" dirty="0" smtClean="0">
                <a:solidFill>
                  <a:srgbClr val="FF0000"/>
                </a:solidFill>
              </a:rPr>
              <a:t>Vent Sizing?</a:t>
            </a:r>
            <a:endParaRPr lang="en-US" sz="3200" dirty="0">
              <a:solidFill>
                <a:srgbClr val="FF0000"/>
              </a:solidFill>
            </a:endParaRPr>
          </a:p>
        </p:txBody>
      </p:sp>
    </p:spTree>
    <p:extLst>
      <p:ext uri="{BB962C8B-B14F-4D97-AF65-F5344CB8AC3E}">
        <p14:creationId xmlns:p14="http://schemas.microsoft.com/office/powerpoint/2010/main" val="1728445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9801" t="7461" r="3320" b="3837"/>
          <a:stretch/>
        </p:blipFill>
        <p:spPr bwMode="auto">
          <a:xfrm>
            <a:off x="1066800" y="2962835"/>
            <a:ext cx="3012182" cy="2914859"/>
          </a:xfrm>
          <a:prstGeom prst="rect">
            <a:avLst/>
          </a:prstGeom>
          <a:noFill/>
          <a:ln>
            <a:noFill/>
          </a:ln>
          <a:extLst>
            <a:ext uri="{53640926-AAD7-44D8-BBD7-CCE9431645EC}">
              <a14:shadowObscured xmlns:a14="http://schemas.microsoft.com/office/drawing/2010/main"/>
            </a:ext>
          </a:extLst>
        </p:spPr>
      </p:pic>
      <p:pic>
        <p:nvPicPr>
          <p:cNvPr id="5" name="Picture 4" descr="http://d2pbmlo3fglvvr.cloudfront.net/product/full/20UA07_AS01.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74638"/>
            <a:ext cx="1577340" cy="2828925"/>
          </a:xfrm>
          <a:prstGeom prst="rect">
            <a:avLst/>
          </a:prstGeom>
          <a:noFill/>
          <a:ln>
            <a:noFill/>
          </a:ln>
        </p:spPr>
      </p:pic>
      <p:pic>
        <p:nvPicPr>
          <p:cNvPr id="6" name="Picture 5"/>
          <p:cNvPicPr/>
          <p:nvPr/>
        </p:nvPicPr>
        <p:blipFill>
          <a:blip r:embed="rId5"/>
          <a:stretch>
            <a:fillRect/>
          </a:stretch>
        </p:blipFill>
        <p:spPr>
          <a:xfrm>
            <a:off x="1012991" y="274638"/>
            <a:ext cx="4932045" cy="2305050"/>
          </a:xfrm>
          <a:prstGeom prst="rect">
            <a:avLst/>
          </a:prstGeom>
        </p:spPr>
      </p:pic>
      <p:pic>
        <p:nvPicPr>
          <p:cNvPr id="7" name="Picture 6"/>
          <p:cNvPicPr/>
          <p:nvPr/>
        </p:nvPicPr>
        <p:blipFill rotWithShape="1">
          <a:blip r:embed="rId6"/>
          <a:srcRect l="17308" t="4559" r="19872" b="20784"/>
          <a:stretch/>
        </p:blipFill>
        <p:spPr bwMode="auto">
          <a:xfrm>
            <a:off x="4674646" y="3391109"/>
            <a:ext cx="3733800" cy="2495550"/>
          </a:xfrm>
          <a:prstGeom prst="rect">
            <a:avLst/>
          </a:prstGeom>
          <a:ln>
            <a:noFill/>
          </a:ln>
          <a:extLst>
            <a:ext uri="{53640926-AAD7-44D8-BBD7-CCE9431645EC}">
              <a14:shadowObscured xmlns:a14="http://schemas.microsoft.com/office/drawing/2010/main"/>
            </a:ext>
          </a:extLst>
        </p:spPr>
      </p:pic>
      <p:cxnSp>
        <p:nvCxnSpPr>
          <p:cNvPr id="8" name="Straight Arrow Connector 7"/>
          <p:cNvCxnSpPr/>
          <p:nvPr/>
        </p:nvCxnSpPr>
        <p:spPr>
          <a:xfrm flipH="1">
            <a:off x="3154957" y="2653886"/>
            <a:ext cx="2164374" cy="8519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98580" y="2653886"/>
            <a:ext cx="2496444" cy="22991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28263" y="2051939"/>
            <a:ext cx="3088538" cy="584775"/>
          </a:xfrm>
          <a:prstGeom prst="rect">
            <a:avLst/>
          </a:prstGeom>
          <a:solidFill>
            <a:schemeClr val="tx1"/>
          </a:solidFill>
        </p:spPr>
        <p:txBody>
          <a:bodyPr wrap="none" rtlCol="0">
            <a:spAutoFit/>
          </a:bodyPr>
          <a:lstStyle/>
          <a:p>
            <a:r>
              <a:rPr lang="en-US" sz="3200" dirty="0" smtClean="0">
                <a:solidFill>
                  <a:srgbClr val="FF0000"/>
                </a:solidFill>
              </a:rPr>
              <a:t>Vent Installation?</a:t>
            </a:r>
            <a:endParaRPr lang="en-US" sz="3200" dirty="0">
              <a:solidFill>
                <a:srgbClr val="FF0000"/>
              </a:solidFill>
            </a:endParaRPr>
          </a:p>
        </p:txBody>
      </p:sp>
      <p:cxnSp>
        <p:nvCxnSpPr>
          <p:cNvPr id="12" name="Straight Arrow Connector 11"/>
          <p:cNvCxnSpPr/>
          <p:nvPr/>
        </p:nvCxnSpPr>
        <p:spPr>
          <a:xfrm>
            <a:off x="5228446" y="2671057"/>
            <a:ext cx="1019849" cy="8175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196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of Damaged Appliances</a:t>
            </a:r>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1682" y="1676400"/>
            <a:ext cx="4231341" cy="3276600"/>
          </a:xfrm>
          <a:prstGeom prst="rect">
            <a:avLst/>
          </a:prstGeom>
          <a:noFill/>
          <a:ln>
            <a:noFill/>
          </a:ln>
          <a:effec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876800" y="1676400"/>
            <a:ext cx="3810000" cy="3276600"/>
          </a:xfrm>
          <a:prstGeom prst="rect">
            <a:avLst/>
          </a:prstGeom>
        </p:spPr>
      </p:pic>
    </p:spTree>
    <p:extLst>
      <p:ext uri="{BB962C8B-B14F-4D97-AF65-F5344CB8AC3E}">
        <p14:creationId xmlns:p14="http://schemas.microsoft.com/office/powerpoint/2010/main" val="1893836562"/>
      </p:ext>
    </p:extLst>
  </p:cSld>
  <p:clrMapOvr>
    <a:masterClrMapping/>
  </p:clrMapOvr>
  <mc:AlternateContent xmlns:mc="http://schemas.openxmlformats.org/markup-compatibility/2006">
    <mc:Choice xmlns:p14="http://schemas.microsoft.com/office/powerpoint/2010/main" Requires="p14">
      <p:transition spd="slow" p14:dur="2000" advTm="27367"/>
    </mc:Choice>
    <mc:Fallback>
      <p:transition spd="slow" advTm="27367"/>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Hazardous Materials</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pPr marL="0" lvl="2" indent="0">
              <a:buNone/>
            </a:pPr>
            <a:r>
              <a:rPr lang="en-US" sz="3200" dirty="0">
                <a:solidFill>
                  <a:srgbClr val="FFFF00"/>
                </a:solidFill>
              </a:rPr>
              <a:t>Presence of hazardous materials or improper storage of combustible materials. </a:t>
            </a:r>
          </a:p>
          <a:p>
            <a:r>
              <a:rPr lang="en-US" dirty="0" smtClean="0">
                <a:solidFill>
                  <a:srgbClr val="FFFF00"/>
                </a:solidFill>
              </a:rPr>
              <a:t>Batteries,</a:t>
            </a:r>
          </a:p>
          <a:p>
            <a:r>
              <a:rPr lang="en-US" dirty="0" smtClean="0">
                <a:solidFill>
                  <a:srgbClr val="FFFF00"/>
                </a:solidFill>
              </a:rPr>
              <a:t>Pesticides</a:t>
            </a:r>
          </a:p>
          <a:p>
            <a:r>
              <a:rPr lang="en-US" dirty="0" smtClean="0">
                <a:solidFill>
                  <a:srgbClr val="FFFF00"/>
                </a:solidFill>
              </a:rPr>
              <a:t>Mercury</a:t>
            </a:r>
          </a:p>
          <a:p>
            <a:r>
              <a:rPr lang="en-US" dirty="0" smtClean="0">
                <a:solidFill>
                  <a:srgbClr val="FFFF00"/>
                </a:solidFill>
              </a:rPr>
              <a:t>Florescent Bulbs</a:t>
            </a:r>
          </a:p>
          <a:p>
            <a:r>
              <a:rPr lang="en-US" dirty="0" smtClean="0">
                <a:solidFill>
                  <a:srgbClr val="FFFF00"/>
                </a:solidFill>
              </a:rPr>
              <a:t>Flammables</a:t>
            </a:r>
          </a:p>
          <a:p>
            <a:r>
              <a:rPr lang="en-US" dirty="0" smtClean="0">
                <a:solidFill>
                  <a:srgbClr val="FFFF00"/>
                </a:solidFill>
              </a:rPr>
              <a:t>Toxic Chemicals</a:t>
            </a:r>
            <a:endParaRPr lang="en-US" dirty="0">
              <a:solidFill>
                <a:srgbClr val="FFFF0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817" t="10794"/>
          <a:stretch/>
        </p:blipFill>
        <p:spPr>
          <a:xfrm>
            <a:off x="4038600" y="2895600"/>
            <a:ext cx="1913008" cy="31162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608" y="2895600"/>
            <a:ext cx="1755989" cy="311626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8011" y="2895600"/>
            <a:ext cx="1755989" cy="311626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1939440"/>
      </p:ext>
    </p:extLst>
  </p:cSld>
  <p:clrMapOvr>
    <a:masterClrMapping/>
  </p:clrMapOvr>
  <mc:AlternateContent xmlns:mc="http://schemas.openxmlformats.org/markup-compatibility/2006">
    <mc:Choice xmlns:p14="http://schemas.microsoft.com/office/powerpoint/2010/main" Requires="p14">
      <p:transition spd="slow" p14:dur="2000" advTm="32372"/>
    </mc:Choice>
    <mc:Fallback>
      <p:transition spd="slow" advTm="32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a:solidFill>
                  <a:srgbClr val="FFFF00"/>
                </a:solidFill>
              </a:rPr>
              <a:t>Written documentation for all of the </a:t>
            </a:r>
            <a:r>
              <a:rPr lang="en-US" dirty="0" smtClean="0">
                <a:solidFill>
                  <a:srgbClr val="FFFF00"/>
                </a:solidFill>
              </a:rPr>
              <a:t>hazardous and potential home damaging </a:t>
            </a:r>
            <a:r>
              <a:rPr lang="en-US" dirty="0">
                <a:solidFill>
                  <a:srgbClr val="FFFF00"/>
                </a:solidFill>
              </a:rPr>
              <a:t>items </a:t>
            </a:r>
            <a:r>
              <a:rPr lang="en-US" dirty="0" smtClean="0">
                <a:solidFill>
                  <a:srgbClr val="FFFF00"/>
                </a:solidFill>
              </a:rPr>
              <a:t>listed in this section.</a:t>
            </a:r>
          </a:p>
          <a:p>
            <a:r>
              <a:rPr lang="en-US" dirty="0" smtClean="0">
                <a:solidFill>
                  <a:srgbClr val="FFFF00"/>
                </a:solidFill>
              </a:rPr>
              <a:t>Test date.</a:t>
            </a:r>
            <a:endParaRPr lang="en-US" dirty="0">
              <a:solidFill>
                <a:srgbClr val="FFFF00"/>
              </a:solidFill>
            </a:endParaRPr>
          </a:p>
          <a:p>
            <a:pPr lvl="0"/>
            <a:r>
              <a:rPr lang="en-US" dirty="0" smtClean="0">
                <a:solidFill>
                  <a:srgbClr val="FFFF00"/>
                </a:solidFill>
              </a:rPr>
              <a:t>Location.</a:t>
            </a:r>
            <a:endParaRPr lang="en-US" dirty="0">
              <a:solidFill>
                <a:srgbClr val="FFFF00"/>
              </a:solidFill>
            </a:endParaRPr>
          </a:p>
          <a:p>
            <a:pPr lvl="0"/>
            <a:r>
              <a:rPr lang="en-US" dirty="0">
                <a:solidFill>
                  <a:srgbClr val="FFFF00"/>
                </a:solidFill>
              </a:rPr>
              <a:t>Name of </a:t>
            </a:r>
            <a:r>
              <a:rPr lang="en-US" dirty="0" smtClean="0">
                <a:solidFill>
                  <a:srgbClr val="FFFF00"/>
                </a:solidFill>
              </a:rPr>
              <a:t>Technician.</a:t>
            </a:r>
            <a:endParaRPr lang="en-US" dirty="0">
              <a:solidFill>
                <a:srgbClr val="FFFF00"/>
              </a:solidFill>
            </a:endParaRPr>
          </a:p>
          <a:p>
            <a:pPr lvl="0"/>
            <a:r>
              <a:rPr lang="en-US" dirty="0" smtClean="0">
                <a:solidFill>
                  <a:srgbClr val="FFFF00"/>
                </a:solidFill>
              </a:rPr>
              <a:t>Pictures and notes on items identified.</a:t>
            </a:r>
            <a:endParaRPr lang="en-US" dirty="0">
              <a:solidFill>
                <a:srgbClr val="FFFF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308314"/>
      </p:ext>
    </p:extLst>
  </p:cSld>
  <p:clrMapOvr>
    <a:masterClrMapping/>
  </p:clrMapOvr>
  <mc:AlternateContent xmlns:mc="http://schemas.openxmlformats.org/markup-compatibility/2006">
    <mc:Choice xmlns:p14="http://schemas.microsoft.com/office/powerpoint/2010/main" Requires="p14">
      <p:transition spd="slow" p14:dur="2000" advTm="17466"/>
    </mc:Choice>
    <mc:Fallback>
      <p:transition spd="slow" advTm="1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2 </a:t>
            </a:r>
            <a:r>
              <a:rPr lang="en-US" dirty="0"/>
              <a:t>Room Pressure Differences</a:t>
            </a:r>
          </a:p>
        </p:txBody>
      </p:sp>
      <p:sp>
        <p:nvSpPr>
          <p:cNvPr id="3" name="Content Placeholder 2"/>
          <p:cNvSpPr>
            <a:spLocks noGrp="1"/>
          </p:cNvSpPr>
          <p:nvPr>
            <p:ph idx="1"/>
          </p:nvPr>
        </p:nvSpPr>
        <p:spPr/>
        <p:txBody>
          <a:bodyPr/>
          <a:lstStyle/>
          <a:p>
            <a:pPr marL="0" indent="0">
              <a:buNone/>
            </a:pPr>
            <a:r>
              <a:rPr lang="en-US" dirty="0">
                <a:solidFill>
                  <a:srgbClr val="FFFF00"/>
                </a:solidFill>
              </a:rPr>
              <a:t>The home’s pressures need to stabilize this takes about 5-10 minutes, then the Technician measures the base-line pressure difference in the house with respect to the outdoors.  To do this, measurement tubing must be run to the outdoors from a room so that the meter can read the pressure outside versus the pressure inside the room. </a:t>
            </a:r>
          </a:p>
        </p:txBody>
      </p:sp>
    </p:spTree>
    <p:extLst>
      <p:ext uri="{BB962C8B-B14F-4D97-AF65-F5344CB8AC3E}">
        <p14:creationId xmlns:p14="http://schemas.microsoft.com/office/powerpoint/2010/main" val="190455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a:t>
            </a:r>
            <a:r>
              <a:rPr lang="en-US" dirty="0"/>
              <a:t>Room Pressure Differences</a:t>
            </a:r>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then measures the pressure difference for the isolated rooms (excluding bathrooms), by closing each room’s door, and measuring the pressure difference in that room with respect to the outdoors. </a:t>
            </a:r>
          </a:p>
        </p:txBody>
      </p:sp>
    </p:spTree>
    <p:extLst>
      <p:ext uri="{BB962C8B-B14F-4D97-AF65-F5344CB8AC3E}">
        <p14:creationId xmlns:p14="http://schemas.microsoft.com/office/powerpoint/2010/main" val="65050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3 </a:t>
            </a:r>
            <a:r>
              <a:rPr lang="en-US" dirty="0"/>
              <a:t>Room Pressure Differences</a:t>
            </a:r>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then measures the pressure difference for the isolated rooms (excluding bathrooms), by closing each room’s door, and measuring the pressure difference in that room with respect to the outdoors. </a:t>
            </a:r>
          </a:p>
        </p:txBody>
      </p:sp>
    </p:spTree>
    <p:extLst>
      <p:ext uri="{BB962C8B-B14F-4D97-AF65-F5344CB8AC3E}">
        <p14:creationId xmlns:p14="http://schemas.microsoft.com/office/powerpoint/2010/main" val="2961097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pPr lvl="0"/>
            <a:r>
              <a:rPr lang="en-US" dirty="0">
                <a:solidFill>
                  <a:srgbClr val="FFFF00"/>
                </a:solidFill>
              </a:rPr>
              <a:t>Test date.</a:t>
            </a:r>
          </a:p>
          <a:p>
            <a:pPr lvl="0"/>
            <a:r>
              <a:rPr lang="en-US" dirty="0">
                <a:solidFill>
                  <a:srgbClr val="FFFF00"/>
                </a:solidFill>
              </a:rPr>
              <a:t>Location.</a:t>
            </a:r>
          </a:p>
          <a:p>
            <a:pPr lvl="0"/>
            <a:r>
              <a:rPr lang="en-US" dirty="0">
                <a:solidFill>
                  <a:srgbClr val="FFFF00"/>
                </a:solidFill>
              </a:rPr>
              <a:t>Name of </a:t>
            </a:r>
            <a:r>
              <a:rPr lang="en-US" dirty="0" smtClean="0">
                <a:solidFill>
                  <a:srgbClr val="FFFF00"/>
                </a:solidFill>
              </a:rPr>
              <a:t>Technician</a:t>
            </a:r>
            <a:r>
              <a:rPr lang="en-US" dirty="0">
                <a:solidFill>
                  <a:srgbClr val="FFFF00"/>
                </a:solidFill>
              </a:rPr>
              <a:t>.</a:t>
            </a:r>
          </a:p>
          <a:p>
            <a:pPr lvl="0"/>
            <a:r>
              <a:rPr lang="en-US" dirty="0">
                <a:solidFill>
                  <a:srgbClr val="FFFF00"/>
                </a:solidFill>
              </a:rPr>
              <a:t>Tool(s) used and calibration data.</a:t>
            </a:r>
          </a:p>
          <a:p>
            <a:pPr lvl="0"/>
            <a:r>
              <a:rPr lang="en-US" dirty="0">
                <a:solidFill>
                  <a:srgbClr val="FFFF00"/>
                </a:solidFill>
              </a:rPr>
              <a:t>Copy of the table or room to outdoor pressure differences (and measured CFM where applicable). </a:t>
            </a:r>
          </a:p>
        </p:txBody>
      </p:sp>
    </p:spTree>
    <p:extLst>
      <p:ext uri="{BB962C8B-B14F-4D97-AF65-F5344CB8AC3E}">
        <p14:creationId xmlns:p14="http://schemas.microsoft.com/office/powerpoint/2010/main" val="1044912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1849</TotalTime>
  <Words>1337</Words>
  <Application>Microsoft Office PowerPoint</Application>
  <PresentationFormat>On-screen Show (4:3)</PresentationFormat>
  <Paragraphs>143</Paragraphs>
  <Slides>57</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Arial</vt:lpstr>
      <vt:lpstr>Calibri</vt:lpstr>
      <vt:lpstr>Office Theme</vt:lpstr>
      <vt:lpstr> Day 3 Part 1 Technician’s Guide &amp; Workbook for Home Evaluation and Performance Improvement  </vt:lpstr>
      <vt:lpstr> Room Pressure Differences  </vt:lpstr>
      <vt:lpstr>Room Pressure Differences</vt:lpstr>
      <vt:lpstr>Room Pressure Differences</vt:lpstr>
      <vt:lpstr>Step 1 Room Pressure Differences</vt:lpstr>
      <vt:lpstr>Step 2 Room Pressure Differences</vt:lpstr>
      <vt:lpstr>Step 3 Room Pressure Differences</vt:lpstr>
      <vt:lpstr>Step 3 Room Pressure Differences</vt:lpstr>
      <vt:lpstr>Acceptable Documentation</vt:lpstr>
      <vt:lpstr> Water Heating Appliances 3.7  </vt:lpstr>
      <vt:lpstr>Fossil Fuel Hot Water Heaters</vt:lpstr>
      <vt:lpstr>Electric Hot Hater Heaters</vt:lpstr>
      <vt:lpstr>Tankless Water Heater</vt:lpstr>
      <vt:lpstr>Point of Service  Water Heaters</vt:lpstr>
      <vt:lpstr>Water Safety Inspection</vt:lpstr>
      <vt:lpstr>Water Safety Inspection</vt:lpstr>
      <vt:lpstr>Water Heating  and Appliances </vt:lpstr>
      <vt:lpstr>Acceptable Documentation</vt:lpstr>
      <vt:lpstr> Appliance Inspection 3.8  </vt:lpstr>
      <vt:lpstr>Appliances</vt:lpstr>
      <vt:lpstr>Appliances</vt:lpstr>
      <vt:lpstr>Appliances</vt:lpstr>
      <vt:lpstr>Appliances</vt:lpstr>
      <vt:lpstr>Appliances</vt:lpstr>
      <vt:lpstr>Appliances</vt:lpstr>
      <vt:lpstr>Acceptable Documentation</vt:lpstr>
      <vt:lpstr> Moisture 3.9  </vt:lpstr>
      <vt:lpstr>Moisture Issues</vt:lpstr>
      <vt:lpstr>Moisture Issues</vt:lpstr>
      <vt:lpstr>Moisture Issues</vt:lpstr>
      <vt:lpstr>Moisture Issues</vt:lpstr>
      <vt:lpstr>Moisture Issues</vt:lpstr>
      <vt:lpstr>Moisture Issues</vt:lpstr>
      <vt:lpstr>Moisture Issues</vt:lpstr>
      <vt:lpstr>Moisture Issues</vt:lpstr>
      <vt:lpstr>Moisture Issues</vt:lpstr>
      <vt:lpstr>Moisture Issues</vt:lpstr>
      <vt:lpstr> Pools &amp; Spas 3.10  </vt:lpstr>
      <vt:lpstr>Pools and Spas Energy</vt:lpstr>
      <vt:lpstr>Pools and Spas Energy</vt:lpstr>
      <vt:lpstr>Pools and Spas Energy</vt:lpstr>
      <vt:lpstr>Pools and Spas Energy</vt:lpstr>
      <vt:lpstr>Pools and Spas Energy</vt:lpstr>
      <vt:lpstr>Pools and Spas Energy</vt:lpstr>
      <vt:lpstr>Pools and Spas Energy</vt:lpstr>
      <vt:lpstr>Pools and Spas Safety</vt:lpstr>
      <vt:lpstr>Acceptable Procedures</vt:lpstr>
      <vt:lpstr> Unsafe Conditions 3.13  </vt:lpstr>
      <vt:lpstr>Hazardous Conditions</vt:lpstr>
      <vt:lpstr>PowerPoint Presentation</vt:lpstr>
      <vt:lpstr>PowerPoint Presentation</vt:lpstr>
      <vt:lpstr>PowerPoint Presentation</vt:lpstr>
      <vt:lpstr>PowerPoint Presentation</vt:lpstr>
      <vt:lpstr>PowerPoint Presentation</vt:lpstr>
      <vt:lpstr>Signs of Damaged Appliances</vt:lpstr>
      <vt:lpstr>Hazardous Materials</vt:lpstr>
      <vt:lpstr>Acceptable Documentation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Donald Prather</cp:lastModifiedBy>
  <cp:revision>214</cp:revision>
  <dcterms:created xsi:type="dcterms:W3CDTF">2013-05-23T13:04:32Z</dcterms:created>
  <dcterms:modified xsi:type="dcterms:W3CDTF">2015-09-15T12:45:01Z</dcterms:modified>
</cp:coreProperties>
</file>