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27"/>
  </p:notesMasterIdLst>
  <p:sldIdLst>
    <p:sldId id="316" r:id="rId2"/>
    <p:sldId id="419" r:id="rId3"/>
    <p:sldId id="565" r:id="rId4"/>
    <p:sldId id="465" r:id="rId5"/>
    <p:sldId id="504" r:id="rId6"/>
    <p:sldId id="574" r:id="rId7"/>
    <p:sldId id="514" r:id="rId8"/>
    <p:sldId id="563" r:id="rId9"/>
    <p:sldId id="583" r:id="rId10"/>
    <p:sldId id="573" r:id="rId11"/>
    <p:sldId id="524" r:id="rId12"/>
    <p:sldId id="568" r:id="rId13"/>
    <p:sldId id="576" r:id="rId14"/>
    <p:sldId id="569" r:id="rId15"/>
    <p:sldId id="575" r:id="rId16"/>
    <p:sldId id="577" r:id="rId17"/>
    <p:sldId id="570" r:id="rId18"/>
    <p:sldId id="578" r:id="rId19"/>
    <p:sldId id="579" r:id="rId20"/>
    <p:sldId id="580" r:id="rId21"/>
    <p:sldId id="581" r:id="rId22"/>
    <p:sldId id="582" r:id="rId23"/>
    <p:sldId id="584" r:id="rId24"/>
    <p:sldId id="585" r:id="rId25"/>
    <p:sldId id="586" r:id="rId26"/>
  </p:sldIdLst>
  <p:sldSz cx="9144000" cy="6858000" type="screen4x3"/>
  <p:notesSz cx="7010400" cy="92964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374EB5-B387-4151-AE89-717263BECB94}">
          <p14:sldIdLst>
            <p14:sldId id="316"/>
            <p14:sldId id="419"/>
            <p14:sldId id="565"/>
            <p14:sldId id="465"/>
            <p14:sldId id="504"/>
            <p14:sldId id="574"/>
            <p14:sldId id="514"/>
            <p14:sldId id="563"/>
            <p14:sldId id="583"/>
            <p14:sldId id="573"/>
            <p14:sldId id="524"/>
            <p14:sldId id="568"/>
            <p14:sldId id="576"/>
            <p14:sldId id="569"/>
            <p14:sldId id="575"/>
            <p14:sldId id="577"/>
            <p14:sldId id="570"/>
            <p14:sldId id="578"/>
            <p14:sldId id="579"/>
            <p14:sldId id="580"/>
            <p14:sldId id="581"/>
            <p14:sldId id="582"/>
            <p14:sldId id="584"/>
            <p14:sldId id="585"/>
            <p14:sldId id="586"/>
          </p14:sldIdLst>
        </p14:section>
        <p14:section name="Untitled Section" id="{30B7CC75-32C0-4FE2-B83D-EF1A44A6A0BC}">
          <p14:sldIdLst/>
        </p14:section>
        <p14:section name="Untitled Section" id="{4204ADE5-38E5-4659-8987-09681D21EA2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CC9900"/>
    <a:srgbClr val="D6367B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3" autoAdjust="0"/>
    <p:restoredTop sz="94660"/>
  </p:normalViewPr>
  <p:slideViewPr>
    <p:cSldViewPr>
      <p:cViewPr varScale="1">
        <p:scale>
          <a:sx n="94" d="100"/>
          <a:sy n="94" d="100"/>
        </p:scale>
        <p:origin x="78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2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8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6/7/2019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24400"/>
            <a:ext cx="9144000" cy="6096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00FF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Maria’s Restaurant Lesson 22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Appendix C Zone 2 Duct Design</a:t>
            </a:r>
            <a:br>
              <a:rPr lang="en-US" dirty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3"/>
    </mc:Choice>
    <mc:Fallback xmlns="">
      <p:transition spd="slow" advTm="2145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to 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19092" cy="505936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24000" y="2209800"/>
            <a:ext cx="1554480" cy="15544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90292" y="2118519"/>
            <a:ext cx="182880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1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/>
              <a:t>Typical Straight Duct Calculation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19092" cy="50593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3642519"/>
            <a:ext cx="8030592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47800" y="3520599"/>
            <a:ext cx="548640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44240" y="3515981"/>
            <a:ext cx="548640" cy="548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0015" y="2316525"/>
            <a:ext cx="6155362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CE = f/100 × ft. ÷ 100</a:t>
            </a:r>
          </a:p>
          <a:p>
            <a:r>
              <a:rPr lang="en-US" sz="3200" dirty="0"/>
              <a:t>CE = 0.045 × 4 ÷ 100 = 0.0018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172200" y="3091396"/>
            <a:ext cx="1319051" cy="6989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89608" y="2247518"/>
            <a:ext cx="1506592" cy="8508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154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/>
              <a:t>Typical Wye Calculation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19092" cy="505936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981200" y="3627279"/>
            <a:ext cx="64008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650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39" y="89467"/>
            <a:ext cx="8229600" cy="1143000"/>
          </a:xfrm>
        </p:spPr>
        <p:txBody>
          <a:bodyPr/>
          <a:lstStyle/>
          <a:p>
            <a:r>
              <a:rPr lang="en-US" dirty="0"/>
              <a:t>Zone 2 Kitchen Duct Design A to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637078" cy="5439514"/>
          </a:xfrm>
          <a:prstGeom prst="rect">
            <a:avLst/>
          </a:prstGeom>
        </p:spPr>
      </p:pic>
      <p:sp>
        <p:nvSpPr>
          <p:cNvPr id="15" name="Down Arrow Callout 14"/>
          <p:cNvSpPr/>
          <p:nvPr/>
        </p:nvSpPr>
        <p:spPr>
          <a:xfrm>
            <a:off x="5742062" y="5365301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53921" y="5273591"/>
            <a:ext cx="9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Diffuser</a:t>
            </a:r>
          </a:p>
        </p:txBody>
      </p:sp>
      <p:sp>
        <p:nvSpPr>
          <p:cNvPr id="17" name="L-Shape 16"/>
          <p:cNvSpPr/>
          <p:nvPr/>
        </p:nvSpPr>
        <p:spPr>
          <a:xfrm>
            <a:off x="1590052" y="3900241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5400000">
            <a:off x="5789223" y="5786170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67260" y="5658279"/>
            <a:ext cx="235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O </a:t>
            </a:r>
            <a:r>
              <a:rPr lang="en-US" dirty="0">
                <a:solidFill>
                  <a:schemeClr val="bg1"/>
                </a:solidFill>
              </a:rPr>
              <a:t>Rectangular Elbow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>
            <a:off x="5744944" y="6133028"/>
            <a:ext cx="274320" cy="1428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02480" y="6019800"/>
            <a:ext cx="963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Wye 90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948917" y="3984017"/>
            <a:ext cx="274320" cy="142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076668" y="3969198"/>
            <a:ext cx="274320" cy="142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2126697" y="3969198"/>
            <a:ext cx="274320" cy="142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3411272" y="3946821"/>
            <a:ext cx="274320" cy="142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2617621" y="3943719"/>
            <a:ext cx="274320" cy="1428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30658" y="28194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09838" y="364582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47462" y="401494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9405" y="36713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31574" y="404779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62216" y="36713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2391" y="3991681"/>
            <a:ext cx="35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4’</a:t>
            </a:r>
          </a:p>
        </p:txBody>
      </p:sp>
      <p:sp>
        <p:nvSpPr>
          <p:cNvPr id="35" name="Down Arrow Callout 34"/>
          <p:cNvSpPr/>
          <p:nvPr/>
        </p:nvSpPr>
        <p:spPr>
          <a:xfrm rot="10800000">
            <a:off x="5590676" y="6382756"/>
            <a:ext cx="579973" cy="245304"/>
          </a:xfrm>
          <a:prstGeom prst="down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161904" y="6353807"/>
            <a:ext cx="16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Return Register</a:t>
            </a:r>
          </a:p>
        </p:txBody>
      </p:sp>
      <p:sp>
        <p:nvSpPr>
          <p:cNvPr id="34" name="Oval 33"/>
          <p:cNvSpPr/>
          <p:nvPr/>
        </p:nvSpPr>
        <p:spPr>
          <a:xfrm>
            <a:off x="5719110" y="5702195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071259" y="3832069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559975" y="3841191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45511" y="3864911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381529" y="3841191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903196" y="3864911"/>
            <a:ext cx="365760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4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2 Wye C Rectangular (Pv) 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809" t="1044" r="4463" b="6698"/>
          <a:stretch/>
        </p:blipFill>
        <p:spPr>
          <a:xfrm>
            <a:off x="76200" y="1417638"/>
            <a:ext cx="38862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1392238"/>
            <a:ext cx="497719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Using the Manual Q Table A6-5 </a:t>
            </a:r>
          </a:p>
          <a:p>
            <a:r>
              <a:rPr lang="en-US" sz="2800" dirty="0"/>
              <a:t>to Calculate for main Coefficient </a:t>
            </a:r>
          </a:p>
          <a:p>
            <a:r>
              <a:rPr lang="en-US" sz="2800" dirty="0"/>
              <a:t>C at point C on the duct drawing:</a:t>
            </a:r>
          </a:p>
          <a:p>
            <a:r>
              <a:rPr lang="en-US" sz="2800" dirty="0"/>
              <a:t>Ab ÷ Ac = 154 ÷ 560 = 0.275</a:t>
            </a:r>
          </a:p>
          <a:p>
            <a:r>
              <a:rPr lang="en-US" sz="2800" dirty="0"/>
              <a:t>Ab ÷ As = 154 ÷ 408 = 0.377</a:t>
            </a:r>
          </a:p>
          <a:p>
            <a:r>
              <a:rPr lang="en-US" sz="2800" dirty="0"/>
              <a:t>Qb ÷ Qc = 530 ÷ 3,200 = 0.166</a:t>
            </a:r>
          </a:p>
          <a:p>
            <a:r>
              <a:rPr lang="en-US" sz="2800" dirty="0"/>
              <a:t> </a:t>
            </a:r>
          </a:p>
          <a:p>
            <a:r>
              <a:rPr lang="en-US" sz="2800" dirty="0"/>
              <a:t>Where: </a:t>
            </a:r>
          </a:p>
          <a:p>
            <a:r>
              <a:rPr lang="en-US" sz="2800" dirty="0"/>
              <a:t>Ab = 7 × 22 = 154 in</a:t>
            </a:r>
            <a:r>
              <a:rPr lang="en-US" sz="2800" baseline="30000" dirty="0"/>
              <a:t>2</a:t>
            </a:r>
            <a:endParaRPr lang="en-US" sz="2800" dirty="0"/>
          </a:p>
          <a:p>
            <a:r>
              <a:rPr lang="en-US" sz="2800" dirty="0"/>
              <a:t>Ac = 28 × 20 = 560 in</a:t>
            </a:r>
            <a:r>
              <a:rPr lang="en-US" sz="2800" baseline="30000" dirty="0"/>
              <a:t>2</a:t>
            </a:r>
          </a:p>
          <a:p>
            <a:r>
              <a:rPr lang="en-US" sz="2800" dirty="0"/>
              <a:t>As = 28 × 17 = 408 in</a:t>
            </a:r>
            <a:r>
              <a:rPr lang="en-US" sz="2800" baseline="30000" dirty="0"/>
              <a:t>2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579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Branch Wye D Rectangular (Pv)</a:t>
            </a:r>
            <a:br>
              <a:rPr lang="en-US" dirty="0"/>
            </a:br>
            <a:endParaRPr lang="en-US" sz="31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57200" y="1905000"/>
          <a:ext cx="7924799" cy="3228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5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5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5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5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95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Ab/As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Ab/Ac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Wye Main Branch Coefficient 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Qb/Qc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-0.06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-0.05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-.02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-0.04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-0.04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-0.01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5156" y="5257800"/>
            <a:ext cx="45736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Ab ÷ Ac = 154 ÷ 560 = 0.275</a:t>
            </a:r>
          </a:p>
          <a:p>
            <a:r>
              <a:rPr lang="en-US" sz="2800" dirty="0">
                <a:solidFill>
                  <a:srgbClr val="FFFF00"/>
                </a:solidFill>
              </a:rPr>
              <a:t>Ab ÷ As = 154 ÷ 408 = 0.377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Qb ÷ Qc = 530 ÷ 3,200 = 0.166</a:t>
            </a:r>
          </a:p>
        </p:txBody>
      </p:sp>
      <p:sp>
        <p:nvSpPr>
          <p:cNvPr id="5" name="Rectangle 4"/>
          <p:cNvSpPr/>
          <p:nvPr/>
        </p:nvSpPr>
        <p:spPr>
          <a:xfrm>
            <a:off x="2576998" y="3096133"/>
            <a:ext cx="775802" cy="6082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59899" y="2971800"/>
            <a:ext cx="914400" cy="8936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2900" y="2971800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59999" y="2133600"/>
            <a:ext cx="1492801" cy="9625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27936" y="2511358"/>
            <a:ext cx="3216714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Close Enough to 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8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228600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WYE 90</a:t>
            </a:r>
            <a:r>
              <a:rPr lang="en-US" sz="2800" baseline="30000" dirty="0"/>
              <a:t>O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19092" cy="50593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1764846"/>
            <a:ext cx="193597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Pt = C × Pv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796188" y="2085944"/>
            <a:ext cx="1828800" cy="18040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946734" y="3524201"/>
            <a:ext cx="731520" cy="7315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57800" y="3524201"/>
            <a:ext cx="731520" cy="7315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91400" y="3535654"/>
            <a:ext cx="731520" cy="7315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51586" y="2334001"/>
            <a:ext cx="306449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Pt = 0 × 0.638 = 0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758869" y="2607837"/>
            <a:ext cx="861131" cy="12821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801308" y="2122528"/>
            <a:ext cx="776251" cy="4853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5913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/>
              <a:t>Zone 2 Smooth Radius 3 Vane 90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509337"/>
              </p:ext>
            </p:extLst>
          </p:nvPr>
        </p:nvGraphicFramePr>
        <p:xfrm>
          <a:off x="3100697" y="3522410"/>
          <a:ext cx="5944964" cy="3214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3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86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70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70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362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R/W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1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Coefficient 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H/W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7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29326" y="1501080"/>
            <a:ext cx="30844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H/W = 7 ÷ 22 = 0.31</a:t>
            </a:r>
          </a:p>
          <a:p>
            <a:r>
              <a:rPr lang="en-US" sz="2800" dirty="0"/>
              <a:t>R/W = 11 ÷ 22 = 0.5</a:t>
            </a:r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82586" y="2735577"/>
            <a:ext cx="4756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 need to interpolate C = 0.01</a:t>
            </a:r>
          </a:p>
          <a:p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" y="1219200"/>
            <a:ext cx="2963512" cy="2695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9548" y="6458923"/>
            <a:ext cx="1508652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9758" y="4114800"/>
            <a:ext cx="0" cy="9496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3042" y="378882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0.31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5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228600"/>
            <a:ext cx="5728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Smooth Radius 3 Vane 90 Calculations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19092" cy="50593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1764846"/>
            <a:ext cx="193597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Pt = C × Pv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895600" y="2057234"/>
            <a:ext cx="2174735" cy="32120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882389" y="5257800"/>
            <a:ext cx="731520" cy="7315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96298" y="5269284"/>
            <a:ext cx="1294902" cy="7315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91400" y="5269284"/>
            <a:ext cx="731520" cy="7315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00400" y="1226237"/>
            <a:ext cx="579896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Pt = 0.008 × 0.01 = 0.00008</a:t>
            </a:r>
          </a:p>
          <a:p>
            <a:r>
              <a:rPr lang="en-US" sz="3200" dirty="0"/>
              <a:t>Rounded up to 0.0001 to fit sheet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29400" y="2303455"/>
            <a:ext cx="1049268" cy="30202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1504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2 </a:t>
            </a:r>
            <a:r>
              <a:rPr lang="en-US"/>
              <a:t>Total Loss = </a:t>
            </a:r>
            <a:r>
              <a:rPr lang="en-US" dirty="0"/>
              <a:t>0.503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19092" cy="5059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67600" y="1600199"/>
            <a:ext cx="1593318" cy="45259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07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09519" y="-1169019"/>
            <a:ext cx="6786314" cy="9144000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4" name="Straight Connector 3"/>
          <p:cNvCxnSpPr/>
          <p:nvPr/>
        </p:nvCxnSpPr>
        <p:spPr>
          <a:xfrm>
            <a:off x="8991600" y="2133600"/>
            <a:ext cx="0" cy="2667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7201" y="2646819"/>
            <a:ext cx="21733" cy="2153781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1600200"/>
            <a:ext cx="85344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7200" y="4780625"/>
            <a:ext cx="8534400" cy="1997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30335" y="381000"/>
            <a:ext cx="64212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Maria’s Restaurant Design</a:t>
            </a:r>
          </a:p>
          <a:p>
            <a:r>
              <a:rPr lang="en-US" sz="1600" dirty="0">
                <a:solidFill>
                  <a:schemeClr val="bg2"/>
                </a:solidFill>
              </a:rPr>
              <a:t>(Staff: Maria &amp; 7 Employees each shift.  Glass Store Front and front door)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4876800"/>
            <a:ext cx="0" cy="381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70885" y="4876800"/>
            <a:ext cx="0" cy="381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6200" y="1611297"/>
            <a:ext cx="304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6200" y="4790612"/>
            <a:ext cx="304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24400" y="5067300"/>
            <a:ext cx="4246485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57200" y="5067300"/>
            <a:ext cx="37130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28600" y="3429001"/>
            <a:ext cx="0" cy="13616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28600" y="1611298"/>
            <a:ext cx="0" cy="13089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159083" y="48788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66 ft</a:t>
            </a:r>
            <a:r>
              <a:rPr lang="en-US" dirty="0"/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13000" y="295544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 ft</a:t>
            </a:r>
            <a:r>
              <a:rPr lang="en-US" dirty="0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573702" y="3044948"/>
            <a:ext cx="762136" cy="658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970885" y="1611297"/>
            <a:ext cx="0" cy="15240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4957" y="1600200"/>
            <a:ext cx="13599" cy="641247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51664" y="1632398"/>
            <a:ext cx="533400" cy="56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8264" y="1632398"/>
            <a:ext cx="533400" cy="561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155796" y="3147164"/>
            <a:ext cx="176099" cy="144549"/>
          </a:xfrm>
          <a:prstGeom prst="round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980590" y="3125075"/>
            <a:ext cx="551192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31745" y="1889905"/>
            <a:ext cx="274320" cy="27432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157143" y="186196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DW</a:t>
            </a:r>
          </a:p>
        </p:txBody>
      </p:sp>
      <p:sp>
        <p:nvSpPr>
          <p:cNvPr id="57" name="Rectangle 56"/>
          <p:cNvSpPr/>
          <p:nvPr/>
        </p:nvSpPr>
        <p:spPr>
          <a:xfrm rot="10800000">
            <a:off x="1843720" y="1627809"/>
            <a:ext cx="770547" cy="23141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000588" y="1568294"/>
            <a:ext cx="82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C1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442764" y="3121596"/>
            <a:ext cx="1557824" cy="194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 rot="16200000" flipV="1">
            <a:off x="1400397" y="1784632"/>
            <a:ext cx="611196" cy="2618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16200000">
            <a:off x="333505" y="3574899"/>
            <a:ext cx="700937" cy="3499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87035" y="3314959"/>
            <a:ext cx="346743" cy="775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61572" y="3222001"/>
            <a:ext cx="366073" cy="684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357106" y="3561780"/>
            <a:ext cx="6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CT/O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66889" y="3139901"/>
            <a:ext cx="676180" cy="26255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355168" y="307687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72" name="Rectangle 71"/>
          <p:cNvSpPr/>
          <p:nvPr/>
        </p:nvSpPr>
        <p:spPr>
          <a:xfrm rot="10800000">
            <a:off x="1251258" y="3757037"/>
            <a:ext cx="700511" cy="26104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366086" y="3708728"/>
            <a:ext cx="4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74" name="Rectangle 73"/>
          <p:cNvSpPr/>
          <p:nvPr/>
        </p:nvSpPr>
        <p:spPr>
          <a:xfrm rot="16200000">
            <a:off x="2482305" y="3733949"/>
            <a:ext cx="544773" cy="286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544545" y="370456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09594" y="3147164"/>
            <a:ext cx="4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Fry</a:t>
            </a:r>
          </a:p>
        </p:txBody>
      </p:sp>
      <p:sp>
        <p:nvSpPr>
          <p:cNvPr id="79" name="Rectangle 78"/>
          <p:cNvSpPr/>
          <p:nvPr/>
        </p:nvSpPr>
        <p:spPr>
          <a:xfrm rot="10800000">
            <a:off x="1576295" y="4393547"/>
            <a:ext cx="556099" cy="3894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 rot="10800000">
            <a:off x="1009183" y="4395271"/>
            <a:ext cx="541002" cy="3801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037355" y="4418206"/>
            <a:ext cx="62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578879" y="4432117"/>
            <a:ext cx="52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F2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3813502" y="1621616"/>
            <a:ext cx="6311" cy="171118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332343" y="3035566"/>
            <a:ext cx="17350" cy="679267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2568365" y="1753658"/>
            <a:ext cx="11050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Woman’s </a:t>
            </a:r>
          </a:p>
          <a:p>
            <a:r>
              <a:rPr lang="en-US" dirty="0">
                <a:solidFill>
                  <a:schemeClr val="bg1"/>
                </a:solidFill>
              </a:rPr>
              <a:t>Restroom</a:t>
            </a:r>
          </a:p>
          <a:p>
            <a:r>
              <a:rPr lang="en-US" sz="1600" dirty="0">
                <a:solidFill>
                  <a:schemeClr val="bg1"/>
                </a:solidFill>
              </a:rPr>
              <a:t>1 handicap</a:t>
            </a:r>
          </a:p>
          <a:p>
            <a:r>
              <a:rPr lang="en-US" sz="1600" dirty="0">
                <a:solidFill>
                  <a:schemeClr val="bg1"/>
                </a:solidFill>
              </a:rPr>
              <a:t>1 standard</a:t>
            </a:r>
          </a:p>
        </p:txBody>
      </p:sp>
      <p:cxnSp>
        <p:nvCxnSpPr>
          <p:cNvPr id="110" name="Straight Connector 109"/>
          <p:cNvCxnSpPr/>
          <p:nvPr/>
        </p:nvCxnSpPr>
        <p:spPr>
          <a:xfrm>
            <a:off x="4868288" y="1636855"/>
            <a:ext cx="1240" cy="171280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4322825" y="2895909"/>
            <a:ext cx="554391" cy="31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4335074" y="2867424"/>
            <a:ext cx="0" cy="46066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3805401" y="1717718"/>
            <a:ext cx="109183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Men’s </a:t>
            </a:r>
          </a:p>
          <a:p>
            <a:r>
              <a:rPr lang="en-US" dirty="0">
                <a:solidFill>
                  <a:schemeClr val="bg1"/>
                </a:solidFill>
              </a:rPr>
              <a:t>Restroom</a:t>
            </a:r>
          </a:p>
          <a:p>
            <a:r>
              <a:rPr lang="en-US" sz="1600" dirty="0">
                <a:solidFill>
                  <a:schemeClr val="bg1"/>
                </a:solidFill>
              </a:rPr>
              <a:t>1 handicap</a:t>
            </a:r>
          </a:p>
          <a:p>
            <a:r>
              <a:rPr lang="en-US" sz="1600" dirty="0">
                <a:solidFill>
                  <a:schemeClr val="bg1"/>
                </a:solidFill>
              </a:rPr>
              <a:t>1 urinal</a:t>
            </a:r>
          </a:p>
        </p:txBody>
      </p:sp>
      <p:cxnSp>
        <p:nvCxnSpPr>
          <p:cNvPr id="154" name="Straight Connector 153"/>
          <p:cNvCxnSpPr/>
          <p:nvPr/>
        </p:nvCxnSpPr>
        <p:spPr>
          <a:xfrm flipH="1">
            <a:off x="2610734" y="1618009"/>
            <a:ext cx="11635" cy="142956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801149" y="4191305"/>
            <a:ext cx="0" cy="11052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813502" y="4667108"/>
            <a:ext cx="0" cy="11052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 rot="16200000">
            <a:off x="2447085" y="4313942"/>
            <a:ext cx="615212" cy="28633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2544013" y="4270388"/>
            <a:ext cx="4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H1</a:t>
            </a:r>
          </a:p>
        </p:txBody>
      </p:sp>
      <p:cxnSp>
        <p:nvCxnSpPr>
          <p:cNvPr id="184" name="Straight Connector 183"/>
          <p:cNvCxnSpPr/>
          <p:nvPr/>
        </p:nvCxnSpPr>
        <p:spPr>
          <a:xfrm>
            <a:off x="1941860" y="2646032"/>
            <a:ext cx="2080" cy="46157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/>
          <p:cNvSpPr/>
          <p:nvPr/>
        </p:nvSpPr>
        <p:spPr>
          <a:xfrm rot="16200000">
            <a:off x="4651524" y="1987591"/>
            <a:ext cx="835805" cy="2375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 rot="16200000">
            <a:off x="4822326" y="2595152"/>
            <a:ext cx="377468" cy="2565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 rot="5400000">
            <a:off x="5571498" y="1701673"/>
            <a:ext cx="377468" cy="2565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 rot="16200000">
            <a:off x="5165873" y="2141338"/>
            <a:ext cx="1276600" cy="32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1" name="Straight Connector 220"/>
          <p:cNvCxnSpPr/>
          <p:nvPr/>
        </p:nvCxnSpPr>
        <p:spPr>
          <a:xfrm>
            <a:off x="7467600" y="1613945"/>
            <a:ext cx="0" cy="850457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 rot="16200000">
            <a:off x="5544187" y="2091696"/>
            <a:ext cx="66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</a:t>
            </a:r>
          </a:p>
        </p:txBody>
      </p:sp>
      <p:sp>
        <p:nvSpPr>
          <p:cNvPr id="227" name="TextBox 226"/>
          <p:cNvSpPr txBox="1"/>
          <p:nvPr/>
        </p:nvSpPr>
        <p:spPr>
          <a:xfrm rot="16200000">
            <a:off x="4680247" y="2462153"/>
            <a:ext cx="62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</a:t>
            </a:r>
          </a:p>
        </p:txBody>
      </p:sp>
      <p:sp>
        <p:nvSpPr>
          <p:cNvPr id="228" name="TextBox 227"/>
          <p:cNvSpPr txBox="1"/>
          <p:nvPr/>
        </p:nvSpPr>
        <p:spPr>
          <a:xfrm rot="16200000">
            <a:off x="4757987" y="2091696"/>
            <a:ext cx="4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C6</a:t>
            </a:r>
          </a:p>
        </p:txBody>
      </p:sp>
      <p:sp>
        <p:nvSpPr>
          <p:cNvPr id="229" name="Rectangle 228"/>
          <p:cNvSpPr/>
          <p:nvPr/>
        </p:nvSpPr>
        <p:spPr>
          <a:xfrm rot="5400000">
            <a:off x="7733551" y="1938379"/>
            <a:ext cx="832855" cy="2692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TextBox 229"/>
          <p:cNvSpPr txBox="1"/>
          <p:nvPr/>
        </p:nvSpPr>
        <p:spPr>
          <a:xfrm rot="5400000">
            <a:off x="7664727" y="1905048"/>
            <a:ext cx="94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Counter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5650537" y="1716136"/>
            <a:ext cx="157090" cy="5667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extBox 236"/>
          <p:cNvSpPr txBox="1"/>
          <p:nvPr/>
        </p:nvSpPr>
        <p:spPr>
          <a:xfrm rot="16200000">
            <a:off x="5459799" y="1750578"/>
            <a:ext cx="55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S3</a:t>
            </a:r>
          </a:p>
        </p:txBody>
      </p:sp>
      <p:cxnSp>
        <p:nvCxnSpPr>
          <p:cNvPr id="240" name="Straight Connector 239"/>
          <p:cNvCxnSpPr/>
          <p:nvPr/>
        </p:nvCxnSpPr>
        <p:spPr>
          <a:xfrm flipV="1">
            <a:off x="6576775" y="2920200"/>
            <a:ext cx="890825" cy="1109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/>
          <p:cNvSpPr/>
          <p:nvPr/>
        </p:nvSpPr>
        <p:spPr>
          <a:xfrm rot="16200000">
            <a:off x="4815161" y="3018308"/>
            <a:ext cx="451752" cy="23705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 rot="16200000">
            <a:off x="4797436" y="2927013"/>
            <a:ext cx="4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C7</a:t>
            </a:r>
          </a:p>
        </p:txBody>
      </p:sp>
      <p:sp>
        <p:nvSpPr>
          <p:cNvPr id="249" name="Right Arrow 248"/>
          <p:cNvSpPr/>
          <p:nvPr/>
        </p:nvSpPr>
        <p:spPr>
          <a:xfrm rot="10800000">
            <a:off x="3677533" y="3955903"/>
            <a:ext cx="274320" cy="914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50" name="Right Arrow 249"/>
          <p:cNvSpPr/>
          <p:nvPr/>
        </p:nvSpPr>
        <p:spPr>
          <a:xfrm>
            <a:off x="3720518" y="4440760"/>
            <a:ext cx="274320" cy="914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ctangle 250"/>
          <p:cNvSpPr/>
          <p:nvPr/>
        </p:nvSpPr>
        <p:spPr>
          <a:xfrm rot="16200000">
            <a:off x="4566282" y="1980767"/>
            <a:ext cx="835805" cy="2375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86360" y="1923278"/>
            <a:ext cx="1247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 12 X 10</a:t>
            </a:r>
          </a:p>
          <a:p>
            <a:r>
              <a:rPr lang="en-US" dirty="0">
                <a:solidFill>
                  <a:schemeClr val="bg1"/>
                </a:solidFill>
              </a:rPr>
              <a:t>Seating 12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670092" y="3414711"/>
            <a:ext cx="1944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Restaurant 33 X 15</a:t>
            </a:r>
          </a:p>
          <a:p>
            <a:r>
              <a:rPr lang="en-US" dirty="0">
                <a:solidFill>
                  <a:schemeClr val="bg1"/>
                </a:solidFill>
              </a:rPr>
              <a:t> 11 X 4 &amp; 11 X 6     </a:t>
            </a:r>
          </a:p>
          <a:p>
            <a:r>
              <a:rPr lang="en-US" dirty="0">
                <a:solidFill>
                  <a:schemeClr val="bg1"/>
                </a:solidFill>
              </a:rPr>
              <a:t>       Seating 58</a:t>
            </a:r>
          </a:p>
        </p:txBody>
      </p:sp>
      <p:sp>
        <p:nvSpPr>
          <p:cNvPr id="97" name="TextBox 96"/>
          <p:cNvSpPr txBox="1"/>
          <p:nvPr/>
        </p:nvSpPr>
        <p:spPr>
          <a:xfrm rot="16200000">
            <a:off x="4669225" y="1784566"/>
            <a:ext cx="62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R3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590142" y="2547637"/>
            <a:ext cx="43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R4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393564" y="2946407"/>
            <a:ext cx="4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B1</a:t>
            </a:r>
          </a:p>
        </p:txBody>
      </p:sp>
      <p:pic>
        <p:nvPicPr>
          <p:cNvPr id="1028" name="Picture 4" descr="MCj0239015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513" y="3439772"/>
            <a:ext cx="683247" cy="84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93"/>
          <p:cNvSpPr txBox="1"/>
          <p:nvPr/>
        </p:nvSpPr>
        <p:spPr>
          <a:xfrm rot="19605934">
            <a:off x="624973" y="4209087"/>
            <a:ext cx="251563" cy="21126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 rot="16200000" flipV="1">
            <a:off x="2241458" y="2283431"/>
            <a:ext cx="452606" cy="23845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3798491" y="3704563"/>
            <a:ext cx="0" cy="11052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 rot="16200000" flipV="1">
            <a:off x="2884651" y="2795784"/>
            <a:ext cx="137961" cy="65162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2614267" y="2936698"/>
            <a:ext cx="673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Shelv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272521" y="2221179"/>
            <a:ext cx="55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60367" y="4137059"/>
            <a:ext cx="62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38437" y="5299814"/>
            <a:ext cx="8115865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 = Beverage Area			     R = Refrigerator (blue walk in 	 </a:t>
            </a:r>
          </a:p>
          <a:p>
            <a:r>
              <a:rPr lang="en-US" dirty="0">
                <a:solidFill>
                  <a:schemeClr val="bg2"/>
                </a:solidFill>
              </a:rPr>
              <a:t>C = Counter 			     S = Sink; S1 Hand; S2 3 Pot; S3 Bar </a:t>
            </a:r>
          </a:p>
          <a:p>
            <a:r>
              <a:rPr lang="en-US" dirty="0">
                <a:solidFill>
                  <a:schemeClr val="bg2"/>
                </a:solidFill>
              </a:rPr>
              <a:t>CT = 4 burner plus flat top over ovens 	     SK= Steam Kettle</a:t>
            </a:r>
          </a:p>
          <a:p>
            <a:r>
              <a:rPr lang="en-US" dirty="0">
                <a:solidFill>
                  <a:schemeClr val="bg2"/>
                </a:solidFill>
              </a:rPr>
              <a:t>DW = Dishwasher 			      SP = Salad/cold Prep table</a:t>
            </a:r>
          </a:p>
          <a:p>
            <a:r>
              <a:rPr lang="en-US" dirty="0">
                <a:solidFill>
                  <a:schemeClr val="bg2"/>
                </a:solidFill>
              </a:rPr>
              <a:t>F = Freezer (blue walk in) 		      H1 = Hot Prep Table with Heat Lamp Shelf</a:t>
            </a:r>
          </a:p>
        </p:txBody>
      </p:sp>
      <p:sp>
        <p:nvSpPr>
          <p:cNvPr id="102" name="TextBox 101"/>
          <p:cNvSpPr txBox="1"/>
          <p:nvPr/>
        </p:nvSpPr>
        <p:spPr>
          <a:xfrm rot="5400000">
            <a:off x="1360037" y="1814267"/>
            <a:ext cx="714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Shelv</a:t>
            </a:r>
            <a:r>
              <a:rPr lang="en-US" sz="1600" dirty="0">
                <a:solidFill>
                  <a:schemeClr val="bg1"/>
                </a:solidFill>
              </a:rPr>
              <a:t>..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02715" y="2716232"/>
            <a:ext cx="1597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Shelving/Storage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3331895" y="3693983"/>
            <a:ext cx="1003179" cy="1058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2752" y="4560158"/>
            <a:ext cx="371528" cy="22737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7549" y="450639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2165362" y="4625885"/>
            <a:ext cx="176099" cy="144549"/>
          </a:xfrm>
          <a:prstGeom prst="round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2085342" y="4456563"/>
            <a:ext cx="551192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785509" y="2172839"/>
            <a:ext cx="4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697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6893304" cy="5596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3124200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10’ 22×7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8970" y="4781435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4’ 22×7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5213" y="4724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3’ 22×11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3909" y="4398325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3’ 22×15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2602" y="4784580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2’ 28×15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0163" y="4407506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3’ 28×17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990" y="4632269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4</a:t>
            </a:r>
            <a:r>
              <a:rPr lang="en-US" sz="2000" b="1">
                <a:solidFill>
                  <a:schemeClr val="bg1"/>
                </a:solidFill>
              </a:rPr>
              <a:t>’ 28×20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741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39" y="89467"/>
            <a:ext cx="8229600" cy="1143000"/>
          </a:xfrm>
        </p:spPr>
        <p:txBody>
          <a:bodyPr/>
          <a:lstStyle/>
          <a:p>
            <a:r>
              <a:rPr lang="en-US" dirty="0"/>
              <a:t>Zone 2 Kitchen Duct Design A to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637078" cy="5439514"/>
          </a:xfrm>
          <a:prstGeom prst="rect">
            <a:avLst/>
          </a:prstGeom>
        </p:spPr>
      </p:pic>
      <p:sp>
        <p:nvSpPr>
          <p:cNvPr id="15" name="Down Arrow Callout 14"/>
          <p:cNvSpPr/>
          <p:nvPr/>
        </p:nvSpPr>
        <p:spPr>
          <a:xfrm>
            <a:off x="5742062" y="5365301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53921" y="5273591"/>
            <a:ext cx="9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Diffuser</a:t>
            </a:r>
          </a:p>
        </p:txBody>
      </p:sp>
      <p:sp>
        <p:nvSpPr>
          <p:cNvPr id="17" name="L-Shape 16"/>
          <p:cNvSpPr/>
          <p:nvPr/>
        </p:nvSpPr>
        <p:spPr>
          <a:xfrm>
            <a:off x="1590052" y="3900241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5400000">
            <a:off x="5789223" y="5786170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67260" y="5658279"/>
            <a:ext cx="235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O </a:t>
            </a:r>
            <a:r>
              <a:rPr lang="en-US" dirty="0">
                <a:solidFill>
                  <a:schemeClr val="bg1"/>
                </a:solidFill>
              </a:rPr>
              <a:t>Rectangular Elbow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>
            <a:off x="5744944" y="6133028"/>
            <a:ext cx="274320" cy="1428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02480" y="6019800"/>
            <a:ext cx="963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Wye 90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948917" y="3984017"/>
            <a:ext cx="274320" cy="142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076668" y="3969198"/>
            <a:ext cx="274320" cy="142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2126697" y="3969198"/>
            <a:ext cx="274320" cy="142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3411272" y="3946821"/>
            <a:ext cx="274320" cy="142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2617621" y="3943719"/>
            <a:ext cx="274320" cy="1428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30658" y="28194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09838" y="364582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47462" y="401494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9405" y="36713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31574" y="404779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62216" y="36713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2391" y="3991681"/>
            <a:ext cx="35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4’</a:t>
            </a:r>
          </a:p>
        </p:txBody>
      </p:sp>
      <p:sp>
        <p:nvSpPr>
          <p:cNvPr id="35" name="Down Arrow Callout 34"/>
          <p:cNvSpPr/>
          <p:nvPr/>
        </p:nvSpPr>
        <p:spPr>
          <a:xfrm rot="10800000">
            <a:off x="5590676" y="6382756"/>
            <a:ext cx="579973" cy="245304"/>
          </a:xfrm>
          <a:prstGeom prst="down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161904" y="6353807"/>
            <a:ext cx="16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Return Register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463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39" y="89467"/>
            <a:ext cx="8229600" cy="1143000"/>
          </a:xfrm>
        </p:spPr>
        <p:txBody>
          <a:bodyPr/>
          <a:lstStyle/>
          <a:p>
            <a:r>
              <a:rPr lang="en-US" dirty="0"/>
              <a:t>Zone 2 Kitchen Duct Design A to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637078" cy="5439514"/>
          </a:xfrm>
          <a:prstGeom prst="rect">
            <a:avLst/>
          </a:prstGeom>
        </p:spPr>
      </p:pic>
      <p:sp>
        <p:nvSpPr>
          <p:cNvPr id="15" name="Down Arrow Callout 14"/>
          <p:cNvSpPr/>
          <p:nvPr/>
        </p:nvSpPr>
        <p:spPr>
          <a:xfrm>
            <a:off x="5742062" y="5365301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53921" y="5273591"/>
            <a:ext cx="9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Diffuser</a:t>
            </a:r>
          </a:p>
        </p:txBody>
      </p:sp>
      <p:sp>
        <p:nvSpPr>
          <p:cNvPr id="17" name="L-Shape 16"/>
          <p:cNvSpPr/>
          <p:nvPr/>
        </p:nvSpPr>
        <p:spPr>
          <a:xfrm>
            <a:off x="1590052" y="3900241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5400000">
            <a:off x="5789223" y="5786170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67260" y="5658279"/>
            <a:ext cx="235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O </a:t>
            </a:r>
            <a:r>
              <a:rPr lang="en-US" dirty="0">
                <a:solidFill>
                  <a:schemeClr val="bg1"/>
                </a:solidFill>
              </a:rPr>
              <a:t>Rectangular Elbow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>
            <a:off x="5744944" y="6133028"/>
            <a:ext cx="274320" cy="1428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02480" y="6019800"/>
            <a:ext cx="963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Wye 90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948917" y="3984017"/>
            <a:ext cx="274320" cy="142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076668" y="3969198"/>
            <a:ext cx="274320" cy="142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2126697" y="3969198"/>
            <a:ext cx="274320" cy="142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3411272" y="3946821"/>
            <a:ext cx="274320" cy="142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2617621" y="3943719"/>
            <a:ext cx="274320" cy="142875"/>
          </a:xfrm>
          <a:prstGeom prst="rect">
            <a:avLst/>
          </a:prstGeom>
        </p:spPr>
      </p:pic>
      <p:sp>
        <p:nvSpPr>
          <p:cNvPr id="35" name="Down Arrow Callout 34"/>
          <p:cNvSpPr/>
          <p:nvPr/>
        </p:nvSpPr>
        <p:spPr>
          <a:xfrm rot="10800000">
            <a:off x="5590676" y="6382756"/>
            <a:ext cx="579973" cy="245304"/>
          </a:xfrm>
          <a:prstGeom prst="down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161904" y="6353807"/>
            <a:ext cx="16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Return Register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679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052560" cy="56692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/>
          <a:srcRect l="42088" t="51075" r="43602" b="41130"/>
          <a:stretch/>
        </p:blipFill>
        <p:spPr>
          <a:xfrm>
            <a:off x="5181600" y="3657600"/>
            <a:ext cx="1295400" cy="441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486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7" y="195989"/>
            <a:ext cx="8839200" cy="630936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 flipV="1">
            <a:off x="4237624" y="3486262"/>
            <a:ext cx="1622392" cy="6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738053" y="2242196"/>
            <a:ext cx="1497448" cy="22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891586" y="1556832"/>
            <a:ext cx="331" cy="70244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117407" y="2678643"/>
            <a:ext cx="1832303" cy="4314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4735365" y="3449913"/>
            <a:ext cx="9062" cy="8758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231412" y="1642661"/>
            <a:ext cx="885994" cy="6008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4918868" y="2732168"/>
            <a:ext cx="988517" cy="7473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 flipV="1">
            <a:off x="4923404" y="3504138"/>
            <a:ext cx="3398" cy="85556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4264405" y="2679363"/>
            <a:ext cx="918953" cy="7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Isosceles Triangle 137"/>
          <p:cNvSpPr/>
          <p:nvPr/>
        </p:nvSpPr>
        <p:spPr>
          <a:xfrm rot="8619333">
            <a:off x="5285032" y="3035658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9" name="Isosceles Triangle 138"/>
          <p:cNvSpPr/>
          <p:nvPr/>
        </p:nvSpPr>
        <p:spPr>
          <a:xfrm rot="8619333">
            <a:off x="5135432" y="3156230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0" name="Isosceles Triangle 139"/>
          <p:cNvSpPr/>
          <p:nvPr/>
        </p:nvSpPr>
        <p:spPr>
          <a:xfrm rot="8619333">
            <a:off x="4990629" y="3274057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1" name="Isosceles Triangle 140"/>
          <p:cNvSpPr/>
          <p:nvPr/>
        </p:nvSpPr>
        <p:spPr>
          <a:xfrm rot="8619333">
            <a:off x="4828970" y="3372781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5" name="Isosceles Triangle 144"/>
          <p:cNvSpPr/>
          <p:nvPr/>
        </p:nvSpPr>
        <p:spPr>
          <a:xfrm rot="5400000">
            <a:off x="4789920" y="3496606"/>
            <a:ext cx="104800" cy="15761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7" name="Isosceles Triangle 146"/>
          <p:cNvSpPr/>
          <p:nvPr/>
        </p:nvSpPr>
        <p:spPr>
          <a:xfrm rot="5400000">
            <a:off x="4761943" y="3733813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7048652" y="2708696"/>
            <a:ext cx="514705" cy="1772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7120723" y="3766930"/>
            <a:ext cx="418928" cy="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226587" y="2982031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24”</a:t>
            </a:r>
          </a:p>
        </p:txBody>
      </p:sp>
      <p:cxnSp>
        <p:nvCxnSpPr>
          <p:cNvPr id="181" name="Straight Arrow Connector 180"/>
          <p:cNvCxnSpPr/>
          <p:nvPr/>
        </p:nvCxnSpPr>
        <p:spPr>
          <a:xfrm>
            <a:off x="7229535" y="2710466"/>
            <a:ext cx="7083" cy="1056464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6159133" y="4387137"/>
            <a:ext cx="448045" cy="140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>
            <a:off x="6334383" y="3765529"/>
            <a:ext cx="898693" cy="620207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6894861" y="393023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27”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 flipH="1" flipV="1">
            <a:off x="3842843" y="1345802"/>
            <a:ext cx="1219216" cy="50345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3870092" y="1109717"/>
            <a:ext cx="1" cy="407293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5062059" y="1224908"/>
            <a:ext cx="1" cy="407293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2919468" y="125622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27”</a:t>
            </a:r>
          </a:p>
        </p:txBody>
      </p:sp>
      <p:cxnSp>
        <p:nvCxnSpPr>
          <p:cNvPr id="206" name="Straight Connector 205"/>
          <p:cNvCxnSpPr/>
          <p:nvPr/>
        </p:nvCxnSpPr>
        <p:spPr>
          <a:xfrm flipV="1">
            <a:off x="2654517" y="1801055"/>
            <a:ext cx="6372" cy="43204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>
            <a:off x="2668824" y="1345802"/>
            <a:ext cx="1203991" cy="666835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4253477" y="103374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24”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5816602" y="2731763"/>
            <a:ext cx="1133108" cy="79688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847571" y="3468698"/>
            <a:ext cx="25919" cy="88080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2684177" y="4231152"/>
            <a:ext cx="3189313" cy="15218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2700464" y="1570356"/>
            <a:ext cx="1139149" cy="6841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4237624" y="2259274"/>
            <a:ext cx="31593" cy="126373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5140694" y="1600634"/>
            <a:ext cx="2103" cy="10873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2680540" y="3479538"/>
            <a:ext cx="1587604" cy="75161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 flipV="1">
            <a:off x="2723401" y="2520152"/>
            <a:ext cx="1498596" cy="3262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4196500" y="1964031"/>
            <a:ext cx="951668" cy="63523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 flipV="1">
            <a:off x="6934200" y="2700216"/>
            <a:ext cx="23219" cy="10667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5882552" y="3718357"/>
            <a:ext cx="1089437" cy="65156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Isosceles Triangle 65"/>
          <p:cNvSpPr/>
          <p:nvPr/>
        </p:nvSpPr>
        <p:spPr>
          <a:xfrm rot="8619333">
            <a:off x="5522234" y="2847659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7" name="Isosceles Triangle 66"/>
          <p:cNvSpPr/>
          <p:nvPr/>
        </p:nvSpPr>
        <p:spPr>
          <a:xfrm rot="8619333">
            <a:off x="5420816" y="2938192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4" name="Isosceles Triangle 83"/>
          <p:cNvSpPr/>
          <p:nvPr/>
        </p:nvSpPr>
        <p:spPr>
          <a:xfrm rot="8619333">
            <a:off x="5619946" y="2749092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8" name="Isosceles Triangle 117"/>
          <p:cNvSpPr/>
          <p:nvPr/>
        </p:nvSpPr>
        <p:spPr>
          <a:xfrm rot="5400000">
            <a:off x="4770832" y="3611255"/>
            <a:ext cx="104800" cy="15761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973705" y="1407311"/>
            <a:ext cx="117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26” Round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 flipV="1">
            <a:off x="3835441" y="1562559"/>
            <a:ext cx="1275435" cy="584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Isosceles Triangle 78"/>
          <p:cNvSpPr/>
          <p:nvPr/>
        </p:nvSpPr>
        <p:spPr>
          <a:xfrm rot="5400000">
            <a:off x="4791343" y="3837720"/>
            <a:ext cx="82558" cy="183522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0" name="Isosceles Triangle 79"/>
          <p:cNvSpPr/>
          <p:nvPr/>
        </p:nvSpPr>
        <p:spPr>
          <a:xfrm rot="5400000">
            <a:off x="4774641" y="3966955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1" name="Isosceles Triangle 80"/>
          <p:cNvSpPr/>
          <p:nvPr/>
        </p:nvSpPr>
        <p:spPr>
          <a:xfrm rot="5400000">
            <a:off x="4790308" y="4092082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2" name="Isosceles Triangle 81"/>
          <p:cNvSpPr/>
          <p:nvPr/>
        </p:nvSpPr>
        <p:spPr>
          <a:xfrm rot="5400000">
            <a:off x="4792364" y="4226232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H="1" flipV="1">
            <a:off x="5857603" y="3642530"/>
            <a:ext cx="1107003" cy="68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4729143" y="2701980"/>
            <a:ext cx="988517" cy="7473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2710670" y="2243485"/>
            <a:ext cx="12731" cy="20095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475892" y="4511125"/>
            <a:ext cx="58542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Friction Rate (FR) Calculation</a:t>
            </a:r>
          </a:p>
          <a:p>
            <a:r>
              <a:rPr lang="en-US" dirty="0">
                <a:solidFill>
                  <a:schemeClr val="bg1"/>
                </a:solidFill>
              </a:rPr>
              <a:t>Zone 1 Unit Return Trunk: 2,400 CFM ÷ 4.5 ft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= 534 FPM</a:t>
            </a:r>
          </a:p>
          <a:p>
            <a:r>
              <a:rPr lang="en-US" dirty="0">
                <a:solidFill>
                  <a:schemeClr val="bg1"/>
                </a:solidFill>
              </a:rPr>
              <a:t>FR = 0.016  (Will use 0.020 as per Manual Q Minimum value)</a:t>
            </a:r>
          </a:p>
          <a:p>
            <a:r>
              <a:rPr lang="en-US" dirty="0">
                <a:solidFill>
                  <a:schemeClr val="bg1"/>
                </a:solidFill>
              </a:rPr>
              <a:t>Zone 2 Unit Return Trunk: 3,200 CFM ÷ 4.5 ft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= 711 FPM</a:t>
            </a:r>
          </a:p>
          <a:p>
            <a:r>
              <a:rPr lang="en-US" dirty="0">
                <a:solidFill>
                  <a:schemeClr val="bg1"/>
                </a:solidFill>
              </a:rPr>
              <a:t>FR = 0.030  </a:t>
            </a:r>
          </a:p>
          <a:p>
            <a:r>
              <a:rPr lang="en-US" dirty="0">
                <a:solidFill>
                  <a:schemeClr val="bg1"/>
                </a:solidFill>
              </a:rPr>
              <a:t>Note: Sketch not to scale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0723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Field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To do field diagnostics technicians need a differential pressure meter and the ability to read and use a duct slide rule.  For further training on the duct slide rule see the </a:t>
            </a:r>
            <a:r>
              <a:rPr lang="en-US" dirty="0" err="1">
                <a:solidFill>
                  <a:srgbClr val="FFFF00"/>
                </a:solidFill>
              </a:rPr>
              <a:t>Qtech</a:t>
            </a:r>
            <a:r>
              <a:rPr lang="en-US" dirty="0">
                <a:solidFill>
                  <a:srgbClr val="FFFF00"/>
                </a:solidFill>
              </a:rPr>
              <a:t> on line course </a:t>
            </a:r>
            <a:r>
              <a:rPr lang="en-US" i="1" dirty="0">
                <a:solidFill>
                  <a:srgbClr val="FFFF00"/>
                </a:solidFill>
              </a:rPr>
              <a:t>Duct Design Basics. </a:t>
            </a:r>
            <a:r>
              <a:rPr lang="en-US" dirty="0">
                <a:solidFill>
                  <a:srgbClr val="FFFF00"/>
                </a:solidFill>
              </a:rPr>
              <a:t> For further training see </a:t>
            </a:r>
            <a:r>
              <a:rPr lang="en-US" i="1" dirty="0">
                <a:solidFill>
                  <a:srgbClr val="FFFF00"/>
                </a:solidFill>
              </a:rPr>
              <a:t>Technician’s Guide &amp; Workbook for Quality Installations </a:t>
            </a:r>
            <a:r>
              <a:rPr lang="en-US" dirty="0">
                <a:solidFill>
                  <a:srgbClr val="FFFF00"/>
                </a:solidFill>
              </a:rPr>
              <a:t>and/or </a:t>
            </a:r>
            <a:r>
              <a:rPr lang="en-US">
                <a:solidFill>
                  <a:srgbClr val="FFFF00"/>
                </a:solidFill>
              </a:rPr>
              <a:t>the related Qtech</a:t>
            </a:r>
            <a:r>
              <a:rPr lang="en-US" dirty="0">
                <a:solidFill>
                  <a:srgbClr val="FFFF00"/>
                </a:solidFill>
              </a:rPr>
              <a:t> course.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751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6093" y="2561163"/>
            <a:ext cx="71659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Manual Operation 3"/>
          <p:cNvSpPr/>
          <p:nvPr/>
        </p:nvSpPr>
        <p:spPr>
          <a:xfrm>
            <a:off x="727788" y="2105266"/>
            <a:ext cx="685800" cy="459486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Connector 4"/>
          <p:cNvSpPr/>
          <p:nvPr/>
        </p:nvSpPr>
        <p:spPr>
          <a:xfrm>
            <a:off x="895575" y="1841611"/>
            <a:ext cx="342900" cy="34290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lowchart: Manual Operation 5"/>
          <p:cNvSpPr/>
          <p:nvPr/>
        </p:nvSpPr>
        <p:spPr>
          <a:xfrm>
            <a:off x="3230892" y="2308868"/>
            <a:ext cx="480060" cy="274320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Connector 6"/>
          <p:cNvSpPr/>
          <p:nvPr/>
        </p:nvSpPr>
        <p:spPr>
          <a:xfrm>
            <a:off x="3358555" y="2205826"/>
            <a:ext cx="205740" cy="20574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Up Arrow 7"/>
          <p:cNvSpPr/>
          <p:nvPr/>
        </p:nvSpPr>
        <p:spPr>
          <a:xfrm>
            <a:off x="882838" y="1046185"/>
            <a:ext cx="363474" cy="733806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Up Arrow 8"/>
          <p:cNvSpPr/>
          <p:nvPr/>
        </p:nvSpPr>
        <p:spPr>
          <a:xfrm>
            <a:off x="3279688" y="1420585"/>
            <a:ext cx="363474" cy="733806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787551" y="4818991"/>
            <a:ext cx="214655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 AIR Out</a:t>
            </a:r>
          </a:p>
          <a:p>
            <a:r>
              <a:rPr lang="en-US" sz="1350" dirty="0"/>
              <a:t>Speed/Setting 1: 3,450 CFM</a:t>
            </a:r>
          </a:p>
          <a:p>
            <a:r>
              <a:rPr lang="en-US" sz="1350" dirty="0"/>
              <a:t>Speed/Setting 2: 1,650 CFM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8313" y="4131852"/>
            <a:ext cx="10647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 2 AIR Out</a:t>
            </a:r>
          </a:p>
          <a:p>
            <a:r>
              <a:rPr lang="en-US" sz="1350" dirty="0"/>
              <a:t>600 CFM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0093" y="2501174"/>
            <a:ext cx="134981" cy="1179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 flipH="1">
            <a:off x="3419293" y="2581061"/>
            <a:ext cx="66908" cy="7622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lowchart: Manual Operation 14"/>
          <p:cNvSpPr/>
          <p:nvPr/>
        </p:nvSpPr>
        <p:spPr>
          <a:xfrm rot="10800000">
            <a:off x="3194620" y="3335848"/>
            <a:ext cx="548640" cy="81386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13792" y="2542566"/>
            <a:ext cx="0" cy="28971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00082" y="2581082"/>
            <a:ext cx="0" cy="28971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27788" y="3681098"/>
            <a:ext cx="685800" cy="2939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>
            <a:off x="1376579" y="3702645"/>
            <a:ext cx="363474" cy="1123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Bent Arrow 23"/>
          <p:cNvSpPr/>
          <p:nvPr/>
        </p:nvSpPr>
        <p:spPr>
          <a:xfrm rot="10800000">
            <a:off x="1260834" y="3886261"/>
            <a:ext cx="419878" cy="504749"/>
          </a:xfrm>
          <a:prstGeom prst="ben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80824" y="2205826"/>
            <a:ext cx="372257" cy="375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Up Arrow 25"/>
          <p:cNvSpPr/>
          <p:nvPr/>
        </p:nvSpPr>
        <p:spPr>
          <a:xfrm>
            <a:off x="3279688" y="3431396"/>
            <a:ext cx="363474" cy="733806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Up Arrow 27"/>
          <p:cNvSpPr/>
          <p:nvPr/>
        </p:nvSpPr>
        <p:spPr>
          <a:xfrm rot="10800000">
            <a:off x="1567711" y="1440608"/>
            <a:ext cx="363474" cy="733806"/>
          </a:xfrm>
          <a:prstGeom prst="up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/>
        </p:nvSpPr>
        <p:spPr>
          <a:xfrm flipH="1">
            <a:off x="1611484" y="2583188"/>
            <a:ext cx="56633" cy="1097911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Bent Arrow 29"/>
          <p:cNvSpPr/>
          <p:nvPr/>
        </p:nvSpPr>
        <p:spPr>
          <a:xfrm rot="16200000">
            <a:off x="882344" y="4136512"/>
            <a:ext cx="610362" cy="651510"/>
          </a:xfrm>
          <a:prstGeom prst="ben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27802" y="2715901"/>
            <a:ext cx="453483" cy="37523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32"/>
          <p:cNvSpPr txBox="1"/>
          <p:nvPr/>
        </p:nvSpPr>
        <p:spPr>
          <a:xfrm>
            <a:off x="2158910" y="2804611"/>
            <a:ext cx="5219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ERV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0959" y="3729578"/>
            <a:ext cx="5219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EX 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52074" y="3215340"/>
            <a:ext cx="5219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EX 2</a:t>
            </a:r>
          </a:p>
        </p:txBody>
      </p:sp>
      <p:sp>
        <p:nvSpPr>
          <p:cNvPr id="36" name="Cloud 35"/>
          <p:cNvSpPr/>
          <p:nvPr/>
        </p:nvSpPr>
        <p:spPr>
          <a:xfrm rot="782281">
            <a:off x="5419144" y="2631446"/>
            <a:ext cx="2062828" cy="1388075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/>
          <p:cNvSpPr/>
          <p:nvPr/>
        </p:nvSpPr>
        <p:spPr>
          <a:xfrm>
            <a:off x="5912187" y="2796094"/>
            <a:ext cx="122110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2 Bathrooms</a:t>
            </a:r>
          </a:p>
          <a:p>
            <a:r>
              <a:rPr lang="en-US" sz="1350" dirty="0"/>
              <a:t>Airflow ½ each</a:t>
            </a:r>
          </a:p>
        </p:txBody>
      </p:sp>
      <p:sp>
        <p:nvSpPr>
          <p:cNvPr id="39" name="Up Arrow 38"/>
          <p:cNvSpPr/>
          <p:nvPr/>
        </p:nvSpPr>
        <p:spPr>
          <a:xfrm rot="16200000">
            <a:off x="4138094" y="1133335"/>
            <a:ext cx="128634" cy="3325518"/>
          </a:xfrm>
          <a:prstGeom prst="upArrow">
            <a:avLst/>
          </a:prstGeom>
          <a:solidFill>
            <a:srgbClr val="CC99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C99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19483" y="3251385"/>
            <a:ext cx="15367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Zone 1 EX AIR OUT </a:t>
            </a:r>
          </a:p>
          <a:p>
            <a:r>
              <a:rPr lang="en-US" sz="1350" dirty="0"/>
              <a:t>500 CFM</a:t>
            </a:r>
          </a:p>
        </p:txBody>
      </p:sp>
      <p:sp>
        <p:nvSpPr>
          <p:cNvPr id="45" name="Up Arrow 44"/>
          <p:cNvSpPr/>
          <p:nvPr/>
        </p:nvSpPr>
        <p:spPr>
          <a:xfrm rot="10800000">
            <a:off x="2116446" y="2087003"/>
            <a:ext cx="166147" cy="733806"/>
          </a:xfrm>
          <a:prstGeom prst="up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Up Arrow 45"/>
          <p:cNvSpPr/>
          <p:nvPr/>
        </p:nvSpPr>
        <p:spPr>
          <a:xfrm rot="16200000">
            <a:off x="1137838" y="2107831"/>
            <a:ext cx="139902" cy="1869800"/>
          </a:xfrm>
          <a:prstGeom prst="upArrow">
            <a:avLst/>
          </a:prstGeom>
          <a:solidFill>
            <a:srgbClr val="CC99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Up Arrow 46"/>
          <p:cNvSpPr/>
          <p:nvPr/>
        </p:nvSpPr>
        <p:spPr>
          <a:xfrm rot="10800000">
            <a:off x="2439348" y="3094250"/>
            <a:ext cx="166147" cy="733806"/>
          </a:xfrm>
          <a:prstGeom prst="up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Box 47"/>
          <p:cNvSpPr txBox="1"/>
          <p:nvPr/>
        </p:nvSpPr>
        <p:spPr>
          <a:xfrm>
            <a:off x="88996" y="3138918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EX. AIR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00883" y="1582646"/>
            <a:ext cx="8145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AIR In</a:t>
            </a:r>
          </a:p>
          <a:p>
            <a:r>
              <a:rPr lang="en-US" sz="1350" dirty="0"/>
              <a:t>500 CFM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254118" y="1695243"/>
            <a:ext cx="1611050" cy="836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Flowchart: Manual Operation 50"/>
          <p:cNvSpPr/>
          <p:nvPr/>
        </p:nvSpPr>
        <p:spPr>
          <a:xfrm rot="10800000">
            <a:off x="5539416" y="1723527"/>
            <a:ext cx="685800" cy="459486"/>
          </a:xfrm>
          <a:prstGeom prst="flowChartManualOperati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Bent Arrow 51"/>
          <p:cNvSpPr/>
          <p:nvPr/>
        </p:nvSpPr>
        <p:spPr>
          <a:xfrm rot="12587227">
            <a:off x="6040969" y="1924443"/>
            <a:ext cx="610362" cy="651510"/>
          </a:xfrm>
          <a:prstGeom prst="ben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15044" y="1328067"/>
            <a:ext cx="164320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AIR In</a:t>
            </a:r>
          </a:p>
          <a:p>
            <a:r>
              <a:rPr lang="en-US" sz="1350" dirty="0"/>
              <a:t>Setting 1: 1,900 CFM</a:t>
            </a:r>
          </a:p>
          <a:p>
            <a:r>
              <a:rPr lang="en-US" sz="1350" dirty="0"/>
              <a:t>Setting 2: 100 CFM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28790" y="960891"/>
            <a:ext cx="233429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Zone 1: Restaurant Area Fresh </a:t>
            </a:r>
          </a:p>
          <a:p>
            <a:r>
              <a:rPr lang="en-US" sz="1350" dirty="0"/>
              <a:t>Air Required </a:t>
            </a:r>
          </a:p>
          <a:p>
            <a:r>
              <a:rPr lang="en-US" sz="1350" dirty="0"/>
              <a:t>589 CFM</a:t>
            </a:r>
          </a:p>
        </p:txBody>
      </p:sp>
      <p:sp>
        <p:nvSpPr>
          <p:cNvPr id="57" name="Up Arrow 56"/>
          <p:cNvSpPr/>
          <p:nvPr/>
        </p:nvSpPr>
        <p:spPr>
          <a:xfrm>
            <a:off x="4557058" y="2524294"/>
            <a:ext cx="265808" cy="1607557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TextBox 57"/>
          <p:cNvSpPr txBox="1"/>
          <p:nvPr/>
        </p:nvSpPr>
        <p:spPr>
          <a:xfrm>
            <a:off x="3709982" y="3335848"/>
            <a:ext cx="164320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Supply Air </a:t>
            </a:r>
          </a:p>
          <a:p>
            <a:r>
              <a:rPr lang="en-US" sz="1350" dirty="0"/>
              <a:t>3,200 CFM</a:t>
            </a:r>
          </a:p>
          <a:p>
            <a:endParaRPr lang="en-US" sz="1350" dirty="0"/>
          </a:p>
          <a:p>
            <a:r>
              <a:rPr lang="en-US" sz="1350" dirty="0"/>
              <a:t>Return Air</a:t>
            </a:r>
          </a:p>
          <a:p>
            <a:r>
              <a:rPr lang="en-US" sz="1350" dirty="0"/>
              <a:t>Setting 1: 1,300 CFM</a:t>
            </a:r>
          </a:p>
          <a:p>
            <a:r>
              <a:rPr lang="en-US" sz="1350" dirty="0"/>
              <a:t>Setting 2: 3,100 CFM</a:t>
            </a:r>
          </a:p>
        </p:txBody>
      </p:sp>
      <p:sp>
        <p:nvSpPr>
          <p:cNvPr id="59" name="Up Arrow 58"/>
          <p:cNvSpPr/>
          <p:nvPr/>
        </p:nvSpPr>
        <p:spPr>
          <a:xfrm rot="10800000">
            <a:off x="4170727" y="2502251"/>
            <a:ext cx="363474" cy="841072"/>
          </a:xfrm>
          <a:prstGeom prst="up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1" name="Straight Connector 60"/>
          <p:cNvCxnSpPr/>
          <p:nvPr/>
        </p:nvCxnSpPr>
        <p:spPr>
          <a:xfrm>
            <a:off x="4070626" y="2526435"/>
            <a:ext cx="9332" cy="1894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492756" y="1815876"/>
            <a:ext cx="9730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Package Heat Pump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34760" y="1352074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EX. AIR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32489" y="954508"/>
            <a:ext cx="9396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AIR In</a:t>
            </a:r>
          </a:p>
          <a:p>
            <a:r>
              <a:rPr lang="en-US" sz="1350" dirty="0"/>
              <a:t>1,150 CFM</a:t>
            </a: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202580" y="-3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Zone 2 Kitchen Exhaust &amp; OA Sketch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580151" y="2205826"/>
            <a:ext cx="372257" cy="375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ectangle 64"/>
          <p:cNvSpPr/>
          <p:nvPr/>
        </p:nvSpPr>
        <p:spPr>
          <a:xfrm>
            <a:off x="3793232" y="2124373"/>
            <a:ext cx="372257" cy="375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Up Arrow 65"/>
          <p:cNvSpPr/>
          <p:nvPr/>
        </p:nvSpPr>
        <p:spPr>
          <a:xfrm rot="10800000">
            <a:off x="3800485" y="1360211"/>
            <a:ext cx="363474" cy="733806"/>
          </a:xfrm>
          <a:prstGeom prst="up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Bent Arrow 67"/>
          <p:cNvSpPr/>
          <p:nvPr/>
        </p:nvSpPr>
        <p:spPr>
          <a:xfrm rot="10800000">
            <a:off x="3607840" y="2561163"/>
            <a:ext cx="419878" cy="504749"/>
          </a:xfrm>
          <a:prstGeom prst="ben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93494" y="905909"/>
            <a:ext cx="8082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AIR In</a:t>
            </a:r>
          </a:p>
          <a:p>
            <a:r>
              <a:rPr lang="en-US" sz="1350" dirty="0"/>
              <a:t>600 CFM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53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81955" y="-1082773"/>
            <a:ext cx="6786314" cy="9144000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  <p:cxnSp>
        <p:nvCxnSpPr>
          <p:cNvPr id="4" name="Straight Connector 3"/>
          <p:cNvCxnSpPr/>
          <p:nvPr/>
        </p:nvCxnSpPr>
        <p:spPr>
          <a:xfrm>
            <a:off x="8991600" y="2133600"/>
            <a:ext cx="0" cy="26670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7201" y="2646819"/>
            <a:ext cx="21733" cy="2153781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2764" y="1618009"/>
            <a:ext cx="85344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7200" y="4780625"/>
            <a:ext cx="8534400" cy="1997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1" y="381000"/>
            <a:ext cx="7722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</a:rPr>
              <a:t>Maria’s Restaurant Duct Design</a:t>
            </a:r>
          </a:p>
          <a:p>
            <a:r>
              <a:rPr lang="en-US" sz="2000" b="1" i="1" dirty="0">
                <a:solidFill>
                  <a:schemeClr val="bg2"/>
                </a:solidFill>
              </a:rPr>
              <a:t>(one grid square = one ft</a:t>
            </a:r>
            <a:r>
              <a:rPr lang="en-US" sz="2000" b="1" i="1" baseline="30000" dirty="0">
                <a:solidFill>
                  <a:schemeClr val="bg2"/>
                </a:solidFill>
              </a:rPr>
              <a:t>2</a:t>
            </a:r>
            <a:r>
              <a:rPr lang="en-US" sz="2000" b="1" i="1" dirty="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4876800"/>
            <a:ext cx="0" cy="381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70885" y="4876800"/>
            <a:ext cx="0" cy="381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6200" y="1611297"/>
            <a:ext cx="304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6200" y="4790612"/>
            <a:ext cx="304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24400" y="5067300"/>
            <a:ext cx="4246485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57200" y="5067300"/>
            <a:ext cx="37130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28600" y="3429001"/>
            <a:ext cx="0" cy="13616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28600" y="1611298"/>
            <a:ext cx="0" cy="130890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159083" y="48788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66 ft</a:t>
            </a:r>
            <a:r>
              <a:rPr lang="en-US" dirty="0"/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13000" y="295544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 ft</a:t>
            </a:r>
            <a:r>
              <a:rPr lang="en-US" dirty="0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573702" y="3044948"/>
            <a:ext cx="762136" cy="658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970885" y="1611297"/>
            <a:ext cx="0" cy="15240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4957" y="1600200"/>
            <a:ext cx="13599" cy="641247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442764" y="3121596"/>
            <a:ext cx="1557824" cy="194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16200000">
            <a:off x="198421" y="3664742"/>
            <a:ext cx="902433" cy="3499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>
            <a:off x="3813502" y="1621616"/>
            <a:ext cx="6311" cy="171118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332343" y="3035566"/>
            <a:ext cx="17350" cy="679267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868288" y="1636855"/>
            <a:ext cx="1240" cy="171280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4322825" y="2895909"/>
            <a:ext cx="554391" cy="31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4335074" y="2867424"/>
            <a:ext cx="0" cy="46066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2610734" y="1618009"/>
            <a:ext cx="11635" cy="142956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801149" y="4191305"/>
            <a:ext cx="0" cy="11052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813502" y="4667108"/>
            <a:ext cx="0" cy="11052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1941860" y="2646032"/>
            <a:ext cx="2080" cy="46157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7467600" y="1613945"/>
            <a:ext cx="0" cy="850457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V="1">
            <a:off x="6576775" y="2920200"/>
            <a:ext cx="890825" cy="1109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ight Arrow 248"/>
          <p:cNvSpPr/>
          <p:nvPr/>
        </p:nvSpPr>
        <p:spPr>
          <a:xfrm rot="10800000">
            <a:off x="3677533" y="3955903"/>
            <a:ext cx="274320" cy="914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50" name="Right Arrow 249"/>
          <p:cNvSpPr/>
          <p:nvPr/>
        </p:nvSpPr>
        <p:spPr>
          <a:xfrm>
            <a:off x="3720518" y="4440760"/>
            <a:ext cx="274320" cy="914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70858" y="3187980"/>
            <a:ext cx="950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Zone 1A</a:t>
            </a:r>
          </a:p>
          <a:p>
            <a:r>
              <a:rPr lang="en-US" dirty="0">
                <a:solidFill>
                  <a:schemeClr val="bg1"/>
                </a:solidFill>
              </a:rPr>
              <a:t>  Duct</a:t>
            </a:r>
          </a:p>
        </p:txBody>
      </p:sp>
      <p:pic>
        <p:nvPicPr>
          <p:cNvPr id="1028" name="Picture 4" descr="MCj0239015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54" y="701779"/>
            <a:ext cx="683247" cy="84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" name="Straight Connector 102"/>
          <p:cNvCxnSpPr/>
          <p:nvPr/>
        </p:nvCxnSpPr>
        <p:spPr>
          <a:xfrm>
            <a:off x="3798491" y="3704563"/>
            <a:ext cx="0" cy="110523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 rot="16200000">
            <a:off x="171778" y="3675932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EX. Hood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3331895" y="3693983"/>
            <a:ext cx="1003179" cy="1058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06391" y="2071552"/>
            <a:ext cx="109728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Straight Connector 118"/>
          <p:cNvCxnSpPr/>
          <p:nvPr/>
        </p:nvCxnSpPr>
        <p:spPr>
          <a:xfrm flipH="1">
            <a:off x="4322825" y="4634913"/>
            <a:ext cx="4381415" cy="37724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745570" y="1763697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Zone 2</a:t>
            </a:r>
          </a:p>
        </p:txBody>
      </p:sp>
      <p:cxnSp>
        <p:nvCxnSpPr>
          <p:cNvPr id="121" name="Straight Connector 120"/>
          <p:cNvCxnSpPr>
            <a:stCxn id="100" idx="2"/>
          </p:cNvCxnSpPr>
          <p:nvPr/>
        </p:nvCxnSpPr>
        <p:spPr>
          <a:xfrm>
            <a:off x="2076025" y="3625750"/>
            <a:ext cx="6578" cy="266700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2488279" y="3900158"/>
            <a:ext cx="549" cy="390765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8676168" y="1708189"/>
            <a:ext cx="28072" cy="2902018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78095" y="1727532"/>
            <a:ext cx="2583620" cy="16204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4637694" y="2533270"/>
            <a:ext cx="511311" cy="652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Down Arrow Callout 81"/>
          <p:cNvSpPr/>
          <p:nvPr/>
        </p:nvSpPr>
        <p:spPr>
          <a:xfrm>
            <a:off x="6556317" y="3893040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Down Arrow Callout 82"/>
          <p:cNvSpPr/>
          <p:nvPr/>
        </p:nvSpPr>
        <p:spPr>
          <a:xfrm>
            <a:off x="5204033" y="3893040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Down Arrow Callout 85"/>
          <p:cNvSpPr/>
          <p:nvPr/>
        </p:nvSpPr>
        <p:spPr>
          <a:xfrm rot="16200000">
            <a:off x="8026641" y="2265749"/>
            <a:ext cx="274320" cy="274320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7058250" y="1743736"/>
            <a:ext cx="0" cy="410323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Down Arrow Callout 99"/>
          <p:cNvSpPr/>
          <p:nvPr/>
        </p:nvSpPr>
        <p:spPr>
          <a:xfrm>
            <a:off x="1937424" y="3349052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Down Arrow Callout 100"/>
          <p:cNvSpPr/>
          <p:nvPr/>
        </p:nvSpPr>
        <p:spPr>
          <a:xfrm>
            <a:off x="2643192" y="3372341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Down Arrow Callout 105"/>
          <p:cNvSpPr/>
          <p:nvPr/>
        </p:nvSpPr>
        <p:spPr>
          <a:xfrm rot="10800000">
            <a:off x="3093254" y="4233928"/>
            <a:ext cx="274320" cy="274320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59092" y="5182587"/>
            <a:ext cx="3970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Zone 2 Constant Volume 3,200 CFM</a:t>
            </a:r>
          </a:p>
          <a:p>
            <a:r>
              <a:rPr lang="en-US" dirty="0">
                <a:solidFill>
                  <a:schemeClr val="bg1"/>
                </a:solidFill>
              </a:rPr>
              <a:t>Stage 1 Return: 1,300 CFM</a:t>
            </a:r>
          </a:p>
          <a:p>
            <a:r>
              <a:rPr lang="en-US" dirty="0">
                <a:solidFill>
                  <a:schemeClr val="bg1"/>
                </a:solidFill>
              </a:rPr>
              <a:t>Stage 2 Return: 3,100 CFM</a:t>
            </a:r>
          </a:p>
        </p:txBody>
      </p:sp>
      <p:sp>
        <p:nvSpPr>
          <p:cNvPr id="112" name="Down Arrow Callout 111"/>
          <p:cNvSpPr/>
          <p:nvPr/>
        </p:nvSpPr>
        <p:spPr>
          <a:xfrm rot="5400000">
            <a:off x="4866239" y="2428723"/>
            <a:ext cx="579973" cy="245304"/>
          </a:xfrm>
          <a:prstGeom prst="down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4563931" y="3492319"/>
            <a:ext cx="8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Zone 1</a:t>
            </a:r>
          </a:p>
        </p:txBody>
      </p:sp>
      <p:cxnSp>
        <p:nvCxnSpPr>
          <p:cNvPr id="109" name="Straight Connector 108"/>
          <p:cNvCxnSpPr/>
          <p:nvPr/>
        </p:nvCxnSpPr>
        <p:spPr>
          <a:xfrm flipH="1">
            <a:off x="5344984" y="4145142"/>
            <a:ext cx="3263" cy="514298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6670453" y="4151111"/>
            <a:ext cx="3263" cy="514298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 flipV="1">
            <a:off x="7992858" y="3876222"/>
            <a:ext cx="647287" cy="17526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Down Arrow Callout 135"/>
          <p:cNvSpPr/>
          <p:nvPr/>
        </p:nvSpPr>
        <p:spPr>
          <a:xfrm rot="16200000" flipH="1">
            <a:off x="7904429" y="3741789"/>
            <a:ext cx="274320" cy="274320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 rot="16200000">
            <a:off x="3569703" y="3515407"/>
            <a:ext cx="1097280" cy="670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/>
        </p:nvCxnSpPr>
        <p:spPr>
          <a:xfrm flipH="1">
            <a:off x="1194597" y="2610370"/>
            <a:ext cx="1288" cy="1282080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Down Arrow Callout 140"/>
          <p:cNvSpPr/>
          <p:nvPr/>
        </p:nvSpPr>
        <p:spPr>
          <a:xfrm>
            <a:off x="1069092" y="2461698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 rot="5400000">
            <a:off x="3791235" y="3788328"/>
            <a:ext cx="304800" cy="1765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>
            <a:stCxn id="157" idx="0"/>
          </p:cNvCxnSpPr>
          <p:nvPr/>
        </p:nvCxnSpPr>
        <p:spPr>
          <a:xfrm>
            <a:off x="4323350" y="2616117"/>
            <a:ext cx="17240" cy="862683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Down Arrow Callout 146"/>
          <p:cNvSpPr/>
          <p:nvPr/>
        </p:nvSpPr>
        <p:spPr>
          <a:xfrm rot="16200000">
            <a:off x="3438287" y="4090405"/>
            <a:ext cx="523077" cy="223895"/>
          </a:xfrm>
          <a:prstGeom prst="down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Down Arrow Callout 147"/>
          <p:cNvSpPr/>
          <p:nvPr/>
        </p:nvSpPr>
        <p:spPr>
          <a:xfrm rot="10800000">
            <a:off x="2360585" y="4246566"/>
            <a:ext cx="274320" cy="274320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Down Arrow Callout 148"/>
          <p:cNvSpPr/>
          <p:nvPr/>
        </p:nvSpPr>
        <p:spPr>
          <a:xfrm rot="10800000">
            <a:off x="1534219" y="4241466"/>
            <a:ext cx="274320" cy="274320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552856" y="2350128"/>
            <a:ext cx="257040" cy="30955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211931" y="2491290"/>
            <a:ext cx="304800" cy="1765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/>
          <p:nvPr/>
        </p:nvCxnSpPr>
        <p:spPr>
          <a:xfrm flipH="1">
            <a:off x="3203494" y="3843147"/>
            <a:ext cx="6462" cy="404108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459536" y="2147329"/>
            <a:ext cx="2229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Supply Diffuser 550 CFM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962744" y="4469449"/>
            <a:ext cx="2900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 Supply Diffusers 530 CFM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607751" y="2547744"/>
            <a:ext cx="2900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 Supply Diffusers 400 CFM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5000065" y="5116655"/>
            <a:ext cx="397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Zone 1 Constant Volume 2,400 CFM</a:t>
            </a:r>
          </a:p>
          <a:p>
            <a:r>
              <a:rPr lang="en-US" dirty="0">
                <a:solidFill>
                  <a:schemeClr val="bg1"/>
                </a:solidFill>
              </a:rPr>
              <a:t>Return: 1,711 CFM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855199" y="4110273"/>
            <a:ext cx="310896" cy="2560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/>
          <p:nvPr/>
        </p:nvCxnSpPr>
        <p:spPr>
          <a:xfrm flipH="1">
            <a:off x="4312829" y="4617173"/>
            <a:ext cx="4381415" cy="37724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42" idx="2"/>
          </p:cNvCxnSpPr>
          <p:nvPr/>
        </p:nvCxnSpPr>
        <p:spPr>
          <a:xfrm flipH="1" flipV="1">
            <a:off x="1194597" y="3851994"/>
            <a:ext cx="2660763" cy="24609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319271" y="4399074"/>
            <a:ext cx="14680" cy="255438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4333951" y="3263858"/>
            <a:ext cx="6383" cy="1117476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3622872" y="403394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550248" y="357238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060625" y="385199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958999" y="354489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</a:p>
        </p:txBody>
      </p:sp>
      <p:cxnSp>
        <p:nvCxnSpPr>
          <p:cNvPr id="132" name="Straight Connector 131"/>
          <p:cNvCxnSpPr>
            <a:stCxn id="101" idx="2"/>
          </p:cNvCxnSpPr>
          <p:nvPr/>
        </p:nvCxnSpPr>
        <p:spPr>
          <a:xfrm flipH="1">
            <a:off x="2774313" y="3649039"/>
            <a:ext cx="7480" cy="245616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633794" y="3546407"/>
            <a:ext cx="21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338827" y="386072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1669927" y="3900158"/>
            <a:ext cx="241" cy="405988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1512252" y="3857808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030176" y="2371321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4743588" y="235799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4166095" y="261611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177403" y="431409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503876" y="4311102"/>
            <a:ext cx="21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8343269" y="369398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895823" y="171861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</a:p>
        </p:txBody>
      </p:sp>
      <p:cxnSp>
        <p:nvCxnSpPr>
          <p:cNvPr id="169" name="Straight Connector 168"/>
          <p:cNvCxnSpPr/>
          <p:nvPr/>
        </p:nvCxnSpPr>
        <p:spPr>
          <a:xfrm flipH="1">
            <a:off x="8279136" y="2402908"/>
            <a:ext cx="411068" cy="0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8289052" y="221153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</a:p>
        </p:txBody>
      </p:sp>
      <p:cxnSp>
        <p:nvCxnSpPr>
          <p:cNvPr id="171" name="Straight Connector 170"/>
          <p:cNvCxnSpPr/>
          <p:nvPr/>
        </p:nvCxnSpPr>
        <p:spPr>
          <a:xfrm flipH="1">
            <a:off x="6119631" y="1725646"/>
            <a:ext cx="5765" cy="416042"/>
          </a:xfrm>
          <a:prstGeom prst="line">
            <a:avLst/>
          </a:prstGeom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Down Arrow Callout 172"/>
          <p:cNvSpPr/>
          <p:nvPr/>
        </p:nvSpPr>
        <p:spPr>
          <a:xfrm rot="10800000">
            <a:off x="6929878" y="2124142"/>
            <a:ext cx="290391" cy="309994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Down Arrow Callout 173"/>
          <p:cNvSpPr/>
          <p:nvPr/>
        </p:nvSpPr>
        <p:spPr>
          <a:xfrm rot="10800000">
            <a:off x="5987161" y="2142870"/>
            <a:ext cx="290391" cy="309994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5975858" y="2163938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9" name="Oval 38"/>
          <p:cNvSpPr/>
          <p:nvPr/>
        </p:nvSpPr>
        <p:spPr>
          <a:xfrm>
            <a:off x="5570" y="579790"/>
            <a:ext cx="5120640" cy="5120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3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7" y="195989"/>
            <a:ext cx="8839200" cy="630936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 flipV="1">
            <a:off x="4237624" y="3486262"/>
            <a:ext cx="1622392" cy="6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738053" y="2242196"/>
            <a:ext cx="1497448" cy="225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891586" y="1556832"/>
            <a:ext cx="331" cy="70244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117407" y="2678643"/>
            <a:ext cx="1832303" cy="4314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4735365" y="3449913"/>
            <a:ext cx="9062" cy="8758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231412" y="1642661"/>
            <a:ext cx="885994" cy="6008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4918868" y="2732168"/>
            <a:ext cx="988517" cy="7473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 flipV="1">
            <a:off x="4923404" y="3504138"/>
            <a:ext cx="3398" cy="85556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4264405" y="2679363"/>
            <a:ext cx="918953" cy="7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Isosceles Triangle 137"/>
          <p:cNvSpPr/>
          <p:nvPr/>
        </p:nvSpPr>
        <p:spPr>
          <a:xfrm rot="8619333">
            <a:off x="5285032" y="3035658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9" name="Isosceles Triangle 138"/>
          <p:cNvSpPr/>
          <p:nvPr/>
        </p:nvSpPr>
        <p:spPr>
          <a:xfrm rot="8619333">
            <a:off x="5135432" y="3156230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0" name="Isosceles Triangle 139"/>
          <p:cNvSpPr/>
          <p:nvPr/>
        </p:nvSpPr>
        <p:spPr>
          <a:xfrm rot="8619333">
            <a:off x="4990629" y="3274057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1" name="Isosceles Triangle 140"/>
          <p:cNvSpPr/>
          <p:nvPr/>
        </p:nvSpPr>
        <p:spPr>
          <a:xfrm rot="8619333">
            <a:off x="4828970" y="3372781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5" name="Isosceles Triangle 144"/>
          <p:cNvSpPr/>
          <p:nvPr/>
        </p:nvSpPr>
        <p:spPr>
          <a:xfrm rot="5400000">
            <a:off x="4789920" y="3496606"/>
            <a:ext cx="104800" cy="15761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7" name="Isosceles Triangle 146"/>
          <p:cNvSpPr/>
          <p:nvPr/>
        </p:nvSpPr>
        <p:spPr>
          <a:xfrm rot="5400000">
            <a:off x="4761943" y="3733813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7048652" y="2708696"/>
            <a:ext cx="514705" cy="1772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7120723" y="3766930"/>
            <a:ext cx="418928" cy="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226587" y="2982031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24”</a:t>
            </a:r>
          </a:p>
        </p:txBody>
      </p:sp>
      <p:cxnSp>
        <p:nvCxnSpPr>
          <p:cNvPr id="181" name="Straight Arrow Connector 180"/>
          <p:cNvCxnSpPr/>
          <p:nvPr/>
        </p:nvCxnSpPr>
        <p:spPr>
          <a:xfrm>
            <a:off x="7229535" y="2710466"/>
            <a:ext cx="7083" cy="1056464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6159133" y="4387137"/>
            <a:ext cx="448045" cy="140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>
            <a:off x="6334383" y="3765529"/>
            <a:ext cx="898693" cy="620207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6894861" y="393023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27”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 flipH="1" flipV="1">
            <a:off x="3842843" y="1345802"/>
            <a:ext cx="1219216" cy="50345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3870092" y="1109717"/>
            <a:ext cx="1" cy="407293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5062059" y="1224908"/>
            <a:ext cx="1" cy="407293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2919468" y="125622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27”</a:t>
            </a:r>
          </a:p>
        </p:txBody>
      </p:sp>
      <p:cxnSp>
        <p:nvCxnSpPr>
          <p:cNvPr id="206" name="Straight Connector 205"/>
          <p:cNvCxnSpPr/>
          <p:nvPr/>
        </p:nvCxnSpPr>
        <p:spPr>
          <a:xfrm flipV="1">
            <a:off x="2654517" y="1801055"/>
            <a:ext cx="6372" cy="43204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>
            <a:off x="2668824" y="1345802"/>
            <a:ext cx="1203991" cy="666835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4253477" y="103374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24”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476086" y="593141"/>
            <a:ext cx="804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Fan Cabinet Return Connections for 7.5 &amp; 10 Ton Rooftop Package Unit Supply Duct 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5816602" y="2731763"/>
            <a:ext cx="1133108" cy="79688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847571" y="3468698"/>
            <a:ext cx="25919" cy="88080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2684177" y="4231152"/>
            <a:ext cx="3189313" cy="15218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2700464" y="1570356"/>
            <a:ext cx="1139149" cy="68419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4237624" y="2259274"/>
            <a:ext cx="31593" cy="126373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5140694" y="1600634"/>
            <a:ext cx="2103" cy="10873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2680540" y="3479538"/>
            <a:ext cx="1587604" cy="75161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 flipV="1">
            <a:off x="2723401" y="2520152"/>
            <a:ext cx="1498596" cy="3262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4196500" y="1964031"/>
            <a:ext cx="951668" cy="63523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 flipV="1">
            <a:off x="6934200" y="2700216"/>
            <a:ext cx="23219" cy="10667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5882552" y="3718357"/>
            <a:ext cx="1089437" cy="65156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Isosceles Triangle 65"/>
          <p:cNvSpPr/>
          <p:nvPr/>
        </p:nvSpPr>
        <p:spPr>
          <a:xfrm rot="8619333">
            <a:off x="5522234" y="2847659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7" name="Isosceles Triangle 66"/>
          <p:cNvSpPr/>
          <p:nvPr/>
        </p:nvSpPr>
        <p:spPr>
          <a:xfrm rot="8619333">
            <a:off x="5420816" y="2938192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4" name="Isosceles Triangle 83"/>
          <p:cNvSpPr/>
          <p:nvPr/>
        </p:nvSpPr>
        <p:spPr>
          <a:xfrm rot="8619333">
            <a:off x="5619946" y="2749092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8" name="Isosceles Triangle 117"/>
          <p:cNvSpPr/>
          <p:nvPr/>
        </p:nvSpPr>
        <p:spPr>
          <a:xfrm rot="5400000">
            <a:off x="4770832" y="3611255"/>
            <a:ext cx="104800" cy="15761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973705" y="1407311"/>
            <a:ext cx="117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26” Round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 flipV="1">
            <a:off x="3835441" y="1562559"/>
            <a:ext cx="1275435" cy="584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Isosceles Triangle 78"/>
          <p:cNvSpPr/>
          <p:nvPr/>
        </p:nvSpPr>
        <p:spPr>
          <a:xfrm rot="5400000">
            <a:off x="4791343" y="3837720"/>
            <a:ext cx="82558" cy="183522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0" name="Isosceles Triangle 79"/>
          <p:cNvSpPr/>
          <p:nvPr/>
        </p:nvSpPr>
        <p:spPr>
          <a:xfrm rot="5400000">
            <a:off x="4774641" y="3966955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1" name="Isosceles Triangle 80"/>
          <p:cNvSpPr/>
          <p:nvPr/>
        </p:nvSpPr>
        <p:spPr>
          <a:xfrm rot="5400000">
            <a:off x="4790308" y="4092082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2" name="Isosceles Triangle 81"/>
          <p:cNvSpPr/>
          <p:nvPr/>
        </p:nvSpPr>
        <p:spPr>
          <a:xfrm rot="5400000">
            <a:off x="4792364" y="4226232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H="1" flipV="1">
            <a:off x="5857603" y="3642530"/>
            <a:ext cx="1107003" cy="68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4729143" y="2701980"/>
            <a:ext cx="988517" cy="7473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2710670" y="2243485"/>
            <a:ext cx="12731" cy="20095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475892" y="4511125"/>
            <a:ext cx="58542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Friction Rate (FR) Calculation</a:t>
            </a:r>
          </a:p>
          <a:p>
            <a:r>
              <a:rPr lang="en-US" dirty="0">
                <a:solidFill>
                  <a:schemeClr val="bg1"/>
                </a:solidFill>
              </a:rPr>
              <a:t>Zone 1 Unit Return Trunk: 2,400 CFM ÷ 4.5 ft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= 534 FPM</a:t>
            </a:r>
          </a:p>
          <a:p>
            <a:r>
              <a:rPr lang="en-US" dirty="0">
                <a:solidFill>
                  <a:schemeClr val="bg1"/>
                </a:solidFill>
              </a:rPr>
              <a:t>FR = 0.016  (Will use 0.020 as per Manual Q Minimum value)</a:t>
            </a:r>
          </a:p>
          <a:p>
            <a:r>
              <a:rPr lang="en-US" dirty="0">
                <a:solidFill>
                  <a:schemeClr val="bg1"/>
                </a:solidFill>
              </a:rPr>
              <a:t>Zone 2 Unit Return Trunk: 3,200 CFM ÷ 4.5 ft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= 711 FPM</a:t>
            </a:r>
          </a:p>
          <a:p>
            <a:r>
              <a:rPr lang="en-US" dirty="0">
                <a:solidFill>
                  <a:schemeClr val="bg1"/>
                </a:solidFill>
              </a:rPr>
              <a:t>FR = 0.030  </a:t>
            </a:r>
          </a:p>
          <a:p>
            <a:r>
              <a:rPr lang="en-US" dirty="0">
                <a:solidFill>
                  <a:schemeClr val="bg1"/>
                </a:solidFill>
              </a:rPr>
              <a:t>Note: Sketch not to scale</a:t>
            </a:r>
          </a:p>
        </p:txBody>
      </p:sp>
      <p:sp>
        <p:nvSpPr>
          <p:cNvPr id="60" name="Oval 59"/>
          <p:cNvSpPr/>
          <p:nvPr/>
        </p:nvSpPr>
        <p:spPr>
          <a:xfrm>
            <a:off x="1300594" y="4986682"/>
            <a:ext cx="5905652" cy="128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09487" y="90085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27”× 24” = OEM Opening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9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2 Friction 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637078" cy="5439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581" y="1304636"/>
            <a:ext cx="3371388" cy="2227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8200" y="5638800"/>
            <a:ext cx="4343400" cy="990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55879" y="4123814"/>
            <a:ext cx="28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Friction Rate 0.030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8888" y="2044789"/>
            <a:ext cx="6249724" cy="2554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Not a significant Pressure Drop: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For longer runs or smaller ducting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the return total needs to be added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to the supply to obtain the system’s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total loss.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2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7" y="195989"/>
            <a:ext cx="8839200" cy="630936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H="1" flipV="1">
            <a:off x="4237624" y="3486262"/>
            <a:ext cx="1622392" cy="6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693703" y="2233095"/>
            <a:ext cx="1541798" cy="113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891586" y="1556832"/>
            <a:ext cx="331" cy="70244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117407" y="2678643"/>
            <a:ext cx="1832303" cy="4314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4735365" y="3449913"/>
            <a:ext cx="9062" cy="8758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231412" y="1642661"/>
            <a:ext cx="885994" cy="6008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4918868" y="2732168"/>
            <a:ext cx="988517" cy="7473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 flipV="1">
            <a:off x="4923404" y="3504138"/>
            <a:ext cx="3398" cy="85556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4264405" y="2679363"/>
            <a:ext cx="918953" cy="7822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Isosceles Triangle 137"/>
          <p:cNvSpPr/>
          <p:nvPr/>
        </p:nvSpPr>
        <p:spPr>
          <a:xfrm rot="8619333">
            <a:off x="5285032" y="3035658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9" name="Isosceles Triangle 138"/>
          <p:cNvSpPr/>
          <p:nvPr/>
        </p:nvSpPr>
        <p:spPr>
          <a:xfrm rot="8619333">
            <a:off x="5135432" y="3156230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0" name="Isosceles Triangle 139"/>
          <p:cNvSpPr/>
          <p:nvPr/>
        </p:nvSpPr>
        <p:spPr>
          <a:xfrm rot="8619333">
            <a:off x="4990629" y="3274057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1" name="Isosceles Triangle 140"/>
          <p:cNvSpPr/>
          <p:nvPr/>
        </p:nvSpPr>
        <p:spPr>
          <a:xfrm rot="8619333">
            <a:off x="4828970" y="3372781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5" name="Isosceles Triangle 144"/>
          <p:cNvSpPr/>
          <p:nvPr/>
        </p:nvSpPr>
        <p:spPr>
          <a:xfrm rot="5400000">
            <a:off x="4789920" y="3496606"/>
            <a:ext cx="104800" cy="15761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7" name="Isosceles Triangle 146"/>
          <p:cNvSpPr/>
          <p:nvPr/>
        </p:nvSpPr>
        <p:spPr>
          <a:xfrm rot="5400000">
            <a:off x="4761943" y="3733813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7048652" y="2708696"/>
            <a:ext cx="514705" cy="1772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7120723" y="3766930"/>
            <a:ext cx="418928" cy="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226587" y="2982031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20”</a:t>
            </a:r>
          </a:p>
        </p:txBody>
      </p:sp>
      <p:cxnSp>
        <p:nvCxnSpPr>
          <p:cNvPr id="181" name="Straight Arrow Connector 180"/>
          <p:cNvCxnSpPr/>
          <p:nvPr/>
        </p:nvCxnSpPr>
        <p:spPr>
          <a:xfrm>
            <a:off x="7229535" y="2710466"/>
            <a:ext cx="7083" cy="1056464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6159133" y="4387137"/>
            <a:ext cx="448045" cy="140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>
            <a:off x="6334383" y="3765529"/>
            <a:ext cx="898693" cy="620207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6894861" y="393023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28”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 flipH="1" flipV="1">
            <a:off x="3842843" y="1345802"/>
            <a:ext cx="1219216" cy="50345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3870092" y="1109717"/>
            <a:ext cx="1" cy="407293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5062059" y="1224908"/>
            <a:ext cx="1" cy="407293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2919468" y="125622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28”</a:t>
            </a:r>
          </a:p>
        </p:txBody>
      </p:sp>
      <p:cxnSp>
        <p:nvCxnSpPr>
          <p:cNvPr id="206" name="Straight Connector 205"/>
          <p:cNvCxnSpPr/>
          <p:nvPr/>
        </p:nvCxnSpPr>
        <p:spPr>
          <a:xfrm flipV="1">
            <a:off x="2654517" y="1801055"/>
            <a:ext cx="6372" cy="432041"/>
          </a:xfrm>
          <a:prstGeom prst="line">
            <a:avLst/>
          </a:prstGeom>
          <a:ln w="2857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H="1">
            <a:off x="2668824" y="1345802"/>
            <a:ext cx="1203991" cy="666835"/>
          </a:xfrm>
          <a:prstGeom prst="straightConnector1">
            <a:avLst/>
          </a:prstGeom>
          <a:ln w="28575">
            <a:solidFill>
              <a:srgbClr val="3F3F3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>
            <a:off x="4253477" y="103374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20”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1232702" y="4665958"/>
            <a:ext cx="55960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Friction Rate (FR) Calculation</a:t>
            </a:r>
          </a:p>
          <a:p>
            <a:r>
              <a:rPr lang="en-US" dirty="0">
                <a:solidFill>
                  <a:schemeClr val="bg1"/>
                </a:solidFill>
              </a:rPr>
              <a:t>Zone 1 Unit Return Trunk: 2,400 CFM ÷ 3.89 ft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= 617 FPM</a:t>
            </a:r>
          </a:p>
          <a:p>
            <a:r>
              <a:rPr lang="en-US" dirty="0">
                <a:solidFill>
                  <a:schemeClr val="bg1"/>
                </a:solidFill>
              </a:rPr>
              <a:t>FR = 0.026</a:t>
            </a:r>
          </a:p>
          <a:p>
            <a:r>
              <a:rPr lang="en-US" dirty="0">
                <a:solidFill>
                  <a:schemeClr val="bg1"/>
                </a:solidFill>
              </a:rPr>
              <a:t>Zone 2 Unit Return Trunk: 3,200 CFM ÷ 3.89 ft</a:t>
            </a:r>
            <a:r>
              <a:rPr lang="en-US" baseline="30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= 823 FPM</a:t>
            </a:r>
          </a:p>
          <a:p>
            <a:r>
              <a:rPr lang="en-US" dirty="0">
                <a:solidFill>
                  <a:schemeClr val="bg1"/>
                </a:solidFill>
              </a:rPr>
              <a:t>FR = 0.045  </a:t>
            </a:r>
          </a:p>
          <a:p>
            <a:r>
              <a:rPr lang="en-US" dirty="0">
                <a:solidFill>
                  <a:schemeClr val="bg1"/>
                </a:solidFill>
              </a:rPr>
              <a:t>Note: Sketch not to scale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476086" y="593141"/>
            <a:ext cx="803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Fan Cabinet Supply Connections for 7.5 &amp; 10 Ton Rooftop Package Unit Supply Duct 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5816602" y="2731763"/>
            <a:ext cx="1133108" cy="79688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847571" y="3468698"/>
            <a:ext cx="25919" cy="88080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2684176" y="4231151"/>
            <a:ext cx="3262885" cy="1559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2684177" y="1548899"/>
            <a:ext cx="1185915" cy="7103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4237624" y="2259274"/>
            <a:ext cx="31593" cy="126373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5140694" y="1600634"/>
            <a:ext cx="2103" cy="10873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2680540" y="3479538"/>
            <a:ext cx="1587604" cy="75161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 flipV="1">
            <a:off x="2723401" y="2520152"/>
            <a:ext cx="1498596" cy="3262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4196500" y="1964031"/>
            <a:ext cx="951668" cy="63523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 flipV="1">
            <a:off x="6984034" y="2717119"/>
            <a:ext cx="29336" cy="10498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5953780" y="3722188"/>
            <a:ext cx="1069621" cy="66494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Isosceles Triangle 65"/>
          <p:cNvSpPr/>
          <p:nvPr/>
        </p:nvSpPr>
        <p:spPr>
          <a:xfrm rot="8619333">
            <a:off x="5522234" y="2847659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7" name="Isosceles Triangle 66"/>
          <p:cNvSpPr/>
          <p:nvPr/>
        </p:nvSpPr>
        <p:spPr>
          <a:xfrm rot="8619333">
            <a:off x="5420816" y="2938192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4" name="Isosceles Triangle 83"/>
          <p:cNvSpPr/>
          <p:nvPr/>
        </p:nvSpPr>
        <p:spPr>
          <a:xfrm rot="8619333">
            <a:off x="5619946" y="2749092"/>
            <a:ext cx="182862" cy="72724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8" name="Isosceles Triangle 117"/>
          <p:cNvSpPr/>
          <p:nvPr/>
        </p:nvSpPr>
        <p:spPr>
          <a:xfrm rot="5400000">
            <a:off x="4770832" y="3611255"/>
            <a:ext cx="104800" cy="15761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973705" y="1407311"/>
            <a:ext cx="117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26” Round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 flipV="1">
            <a:off x="3835441" y="1562559"/>
            <a:ext cx="1275435" cy="584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Isosceles Triangle 78"/>
          <p:cNvSpPr/>
          <p:nvPr/>
        </p:nvSpPr>
        <p:spPr>
          <a:xfrm rot="5400000">
            <a:off x="4791343" y="3837720"/>
            <a:ext cx="82558" cy="183522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0" name="Isosceles Triangle 79"/>
          <p:cNvSpPr/>
          <p:nvPr/>
        </p:nvSpPr>
        <p:spPr>
          <a:xfrm rot="5400000">
            <a:off x="4774641" y="3966955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1" name="Isosceles Triangle 80"/>
          <p:cNvSpPr/>
          <p:nvPr/>
        </p:nvSpPr>
        <p:spPr>
          <a:xfrm rot="5400000">
            <a:off x="4790308" y="4092082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2" name="Isosceles Triangle 81"/>
          <p:cNvSpPr/>
          <p:nvPr/>
        </p:nvSpPr>
        <p:spPr>
          <a:xfrm rot="5400000">
            <a:off x="4792364" y="4226232"/>
            <a:ext cx="105855" cy="159550"/>
          </a:xfrm>
          <a:prstGeom prst="triangle">
            <a:avLst/>
          </a:prstGeom>
          <a:noFill/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H="1" flipV="1">
            <a:off x="5857603" y="3642530"/>
            <a:ext cx="1107003" cy="68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4729143" y="2701980"/>
            <a:ext cx="988517" cy="7473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2693272" y="2301561"/>
            <a:ext cx="17397" cy="195151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953087" y="5142991"/>
            <a:ext cx="5905652" cy="12801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09487" y="90085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28”× 20” = OEM Opening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91748" y="1512078"/>
            <a:ext cx="6249724" cy="2554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Not a significant Pressure Drop: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For longer runs or smaller ducting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the return total needs to be added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to the supply to obtain the system’s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total loss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4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539" y="89467"/>
            <a:ext cx="8229600" cy="1143000"/>
          </a:xfrm>
        </p:spPr>
        <p:txBody>
          <a:bodyPr/>
          <a:lstStyle/>
          <a:p>
            <a:r>
              <a:rPr lang="en-US" dirty="0"/>
              <a:t>Zone 2 Kitchen Duct Design A to 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637078" cy="5439514"/>
          </a:xfrm>
          <a:prstGeom prst="rect">
            <a:avLst/>
          </a:prstGeom>
        </p:spPr>
      </p:pic>
      <p:sp>
        <p:nvSpPr>
          <p:cNvPr id="15" name="Down Arrow Callout 14"/>
          <p:cNvSpPr/>
          <p:nvPr/>
        </p:nvSpPr>
        <p:spPr>
          <a:xfrm>
            <a:off x="5742062" y="5365301"/>
            <a:ext cx="277202" cy="276698"/>
          </a:xfrm>
          <a:prstGeom prst="downArrowCallou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53921" y="5273591"/>
            <a:ext cx="9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Diffuser</a:t>
            </a:r>
          </a:p>
        </p:txBody>
      </p:sp>
      <p:sp>
        <p:nvSpPr>
          <p:cNvPr id="17" name="L-Shape 16"/>
          <p:cNvSpPr/>
          <p:nvPr/>
        </p:nvSpPr>
        <p:spPr>
          <a:xfrm>
            <a:off x="1590052" y="3900241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5400000">
            <a:off x="5789223" y="5786170"/>
            <a:ext cx="182880" cy="18288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67260" y="5658279"/>
            <a:ext cx="235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90</a:t>
            </a:r>
            <a:r>
              <a:rPr lang="en-US" baseline="30000" dirty="0">
                <a:solidFill>
                  <a:schemeClr val="bg1"/>
                </a:solidFill>
              </a:rPr>
              <a:t>O </a:t>
            </a:r>
            <a:r>
              <a:rPr lang="en-US" dirty="0">
                <a:solidFill>
                  <a:schemeClr val="bg1"/>
                </a:solidFill>
              </a:rPr>
              <a:t>Rectangular Elbow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>
            <a:off x="5744944" y="6133028"/>
            <a:ext cx="274320" cy="1428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02480" y="6019800"/>
            <a:ext cx="963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Wye 90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948917" y="3984017"/>
            <a:ext cx="274320" cy="1428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3076668" y="3969198"/>
            <a:ext cx="274320" cy="142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>
            <a:off x="2126697" y="3969198"/>
            <a:ext cx="274320" cy="142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3411272" y="3946821"/>
            <a:ext cx="274320" cy="1428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9415" t="6964" r="2128" b="4593"/>
          <a:stretch/>
        </p:blipFill>
        <p:spPr>
          <a:xfrm rot="10800000" flipV="1">
            <a:off x="2617621" y="3943719"/>
            <a:ext cx="274320" cy="1428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30658" y="28194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09838" y="364582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47462" y="401494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9405" y="36713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31574" y="404779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62216" y="36713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2391" y="3991681"/>
            <a:ext cx="35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4’</a:t>
            </a:r>
          </a:p>
        </p:txBody>
      </p:sp>
      <p:sp>
        <p:nvSpPr>
          <p:cNvPr id="35" name="Down Arrow Callout 34"/>
          <p:cNvSpPr/>
          <p:nvPr/>
        </p:nvSpPr>
        <p:spPr>
          <a:xfrm rot="10800000">
            <a:off x="5590676" y="6382756"/>
            <a:ext cx="579973" cy="245304"/>
          </a:xfrm>
          <a:prstGeom prst="downArrowCallo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161904" y="6353807"/>
            <a:ext cx="16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Return Register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502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850795"/>
            <a:ext cx="3335488" cy="4316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981200"/>
            <a:ext cx="1524000" cy="12771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8716" t="3367" r="43351" b="66328"/>
          <a:stretch/>
        </p:blipFill>
        <p:spPr>
          <a:xfrm>
            <a:off x="3707647" y="1860805"/>
            <a:ext cx="5267229" cy="4309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80215" y="1860805"/>
            <a:ext cx="5294661" cy="43095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54942" y="2395793"/>
            <a:ext cx="180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Friction Rate 0.2</a:t>
            </a:r>
          </a:p>
          <a:p>
            <a:r>
              <a:rPr lang="en-US" dirty="0">
                <a:solidFill>
                  <a:schemeClr val="bg1"/>
                </a:solidFill>
              </a:rPr>
              <a:t>Galvanized Metal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5040" y="2515244"/>
            <a:ext cx="1659088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Corresponding</a:t>
            </a:r>
          </a:p>
          <a:p>
            <a:r>
              <a:rPr lang="en-US" dirty="0">
                <a:solidFill>
                  <a:schemeClr val="bg1"/>
                </a:solidFill>
              </a:rPr>
              <a:t>Airflows in CFM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7774" y="3835320"/>
            <a:ext cx="1715726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Friction Rate 0.2</a:t>
            </a:r>
          </a:p>
          <a:p>
            <a:r>
              <a:rPr lang="en-US" dirty="0">
                <a:solidFill>
                  <a:schemeClr val="bg1"/>
                </a:solidFill>
              </a:rPr>
              <a:t>Duct Board</a:t>
            </a:r>
          </a:p>
        </p:txBody>
      </p:sp>
      <p:cxnSp>
        <p:nvCxnSpPr>
          <p:cNvPr id="12" name="Straight Arrow Connector 11"/>
          <p:cNvCxnSpPr>
            <a:stCxn id="8" idx="3"/>
          </p:cNvCxnSpPr>
          <p:nvPr/>
        </p:nvCxnSpPr>
        <p:spPr>
          <a:xfrm>
            <a:off x="5560436" y="2718959"/>
            <a:ext cx="542535" cy="881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6275150" y="2838410"/>
            <a:ext cx="709890" cy="1511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119021" y="3898073"/>
            <a:ext cx="508789" cy="2350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1"/>
          </p:cNvCxnSpPr>
          <p:nvPr/>
        </p:nvCxnSpPr>
        <p:spPr>
          <a:xfrm flipH="1">
            <a:off x="5982838" y="2838410"/>
            <a:ext cx="1002202" cy="7108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255037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2.1 Why Balance a House\player.html"/>
  <p:tag name="ARTICULATE_META_COURSE_VERSION" val="1.0"/>
  <p:tag name="ARTICULATE_META_COURSE_VERSION_SET" val="True"/>
  <p:tag name="ARTICULATE_REFERENCE_ID" val="0b2ae246-c608-48c8-b00f-180ba22f995d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META_DESCRIPTION" val="Conduction, and leakage losses and pressure effects"/>
  <p:tag name="ARTICULATE_META_COURSE_ID" val="2_1_Why_Balance_a_House"/>
  <p:tag name="ARTICULATE_META_NAME_SET" val="True"/>
  <p:tag name="TAG_BACKING_FORM_KEY" val="2294628-c:\users\don\desktop\power points\1.1 energy losses.pptx"/>
  <p:tag name="ARTICULATE_PRESENTER_VERSION" val="7"/>
  <p:tag name="ARTICULATE_USED_PAGE_ORIENTATION" val="1"/>
  <p:tag name="ARTICULATE_USED_PAGE_SIZE" val="1"/>
  <p:tag name="ARTICULATE_SLIDE_COUNT" val="2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"/>
  <p:tag name="ARTICULATE_SLIDE_GUID" val="6aac7893-bf6d-4d34-9e8a-5d85bbcdb0ad"/>
  <p:tag name="AUDIO_ID" val="316"/>
  <p:tag name="ARTICULATE_AUDIO_RECORDED" val="1"/>
  <p:tag name="ELAPSEDTIME" val="20.1"/>
  <p:tag name="ANNOTATION_COUNT" val="0"/>
  <p:tag name="ARTICULATE_NAV_LEVEL" val="1"/>
  <p:tag name="ARTICULATE_SLIDE_PRESENTER_GUID" val="98bb69f2-8d08-4a0f-b3bb-0c4b682557b7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tODGD1uj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6622</TotalTime>
  <Words>1266</Words>
  <Application>Microsoft Office PowerPoint</Application>
  <PresentationFormat>On-screen Show (4:3)</PresentationFormat>
  <Paragraphs>498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 Maria’s Restaurant Lesson 22  Appendix C Zone 2 Duct Design </vt:lpstr>
      <vt:lpstr>PowerPoint Presentation</vt:lpstr>
      <vt:lpstr>Zone 2 Kitchen Exhaust &amp; OA Sketch</vt:lpstr>
      <vt:lpstr>PowerPoint Presentation</vt:lpstr>
      <vt:lpstr>PowerPoint Presentation</vt:lpstr>
      <vt:lpstr>Zone 2 Friction Rate</vt:lpstr>
      <vt:lpstr>PowerPoint Presentation</vt:lpstr>
      <vt:lpstr>Zone 2 Kitchen Duct Design A to B</vt:lpstr>
      <vt:lpstr>PowerPoint Presentation</vt:lpstr>
      <vt:lpstr>A to B</vt:lpstr>
      <vt:lpstr>Typical Straight Duct Calculation </vt:lpstr>
      <vt:lpstr>Typical Wye Calculation </vt:lpstr>
      <vt:lpstr>Zone 2 Kitchen Duct Design A to B</vt:lpstr>
      <vt:lpstr>Zone 2 Wye C Rectangular (Pv) </vt:lpstr>
      <vt:lpstr>Main Branch Wye D Rectangular (Pv) </vt:lpstr>
      <vt:lpstr>PowerPoint Presentation</vt:lpstr>
      <vt:lpstr>Zone 2 Smooth Radius 3 Vane 90 </vt:lpstr>
      <vt:lpstr>PowerPoint Presentation</vt:lpstr>
      <vt:lpstr>Zone 2 Total Loss = 0.503</vt:lpstr>
      <vt:lpstr>PowerPoint Presentation</vt:lpstr>
      <vt:lpstr>Zone 2 Kitchen Duct Design A to B</vt:lpstr>
      <vt:lpstr>Zone 2 Kitchen Duct Design A to B</vt:lpstr>
      <vt:lpstr>PowerPoint Presentation</vt:lpstr>
      <vt:lpstr>PowerPoint Presentation</vt:lpstr>
      <vt:lpstr>Field Notes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699</cp:revision>
  <cp:lastPrinted>2017-02-27T16:42:14Z</cp:lastPrinted>
  <dcterms:created xsi:type="dcterms:W3CDTF">2013-05-23T13:04:32Z</dcterms:created>
  <dcterms:modified xsi:type="dcterms:W3CDTF">2019-06-07T16:50:06Z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2.1 Why Balance a House  </vt:lpwstr>
  </property>
  <property fmtid="{D5CDD505-2E9C-101B-9397-08002B2CF9AE}" pid="4" name="ArticulateProjectVersion">
    <vt:lpwstr>7</vt:lpwstr>
  </property>
  <property fmtid="{D5CDD505-2E9C-101B-9397-08002B2CF9AE}" pid="5" name="ArticulateGUID">
    <vt:lpwstr>F030E55B-D2B8-4F59-B05B-8E6C4516EFBE</vt:lpwstr>
  </property>
  <property fmtid="{D5CDD505-2E9C-101B-9397-08002B2CF9AE}" pid="6" name="ArticulateProjectFull">
    <vt:lpwstr>C:\Users\Don\Desktop\Zone 2 Maria's Rest. Duct Design.ppta</vt:lpwstr>
  </property>
</Properties>
</file>