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16"/>
  </p:notesMasterIdLst>
  <p:sldIdLst>
    <p:sldId id="316" r:id="rId2"/>
    <p:sldId id="472" r:id="rId3"/>
    <p:sldId id="470" r:id="rId4"/>
    <p:sldId id="475" r:id="rId5"/>
    <p:sldId id="476" r:id="rId6"/>
    <p:sldId id="477" r:id="rId7"/>
    <p:sldId id="478" r:id="rId8"/>
    <p:sldId id="467" r:id="rId9"/>
    <p:sldId id="482" r:id="rId10"/>
    <p:sldId id="473" r:id="rId11"/>
    <p:sldId id="480" r:id="rId12"/>
    <p:sldId id="474" r:id="rId13"/>
    <p:sldId id="481" r:id="rId14"/>
    <p:sldId id="487" r:id="rId15"/>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B33E"/>
    <a:srgbClr val="3F3F3F"/>
    <a:srgbClr val="CC9900"/>
    <a:srgbClr val="D6367B"/>
    <a:srgbClr val="454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30" autoAdjust="0"/>
    <p:restoredTop sz="94660"/>
  </p:normalViewPr>
  <p:slideViewPr>
    <p:cSldViewPr>
      <p:cViewPr varScale="1">
        <p:scale>
          <a:sx n="94" d="100"/>
          <a:sy n="94" d="100"/>
        </p:scale>
        <p:origin x="78" y="456"/>
      </p:cViewPr>
      <p:guideLst>
        <p:guide orient="horz" pos="2160"/>
        <p:guide pos="2880"/>
      </p:guideLst>
    </p:cSldViewPr>
  </p:slideViewPr>
  <p:notesTextViewPr>
    <p:cViewPr>
      <p:scale>
        <a:sx n="1" d="1"/>
        <a:sy n="1" d="1"/>
      </p:scale>
      <p:origin x="0" y="0"/>
    </p:cViewPr>
  </p:notesTextViewPr>
  <p:sorterViewPr>
    <p:cViewPr>
      <p:scale>
        <a:sx n="100" d="100"/>
        <a:sy n="100" d="100"/>
      </p:scale>
      <p:origin x="0" y="5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3A6E7-60DE-4005-B552-9C8674E4BA66}" type="datetimeFigureOut">
              <a:rPr lang="en-US" smtClean="0"/>
              <a:t>6/7/2019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46B63-F3D0-4FCB-B9C7-2DF26E8BCAD2}" type="slidenum">
              <a:rPr lang="en-US" smtClean="0"/>
              <a:t>‹#›</a:t>
            </a:fld>
            <a:endParaRPr lang="en-US"/>
          </a:p>
        </p:txBody>
      </p:sp>
    </p:spTree>
    <p:extLst>
      <p:ext uri="{BB962C8B-B14F-4D97-AF65-F5344CB8AC3E}">
        <p14:creationId xmlns:p14="http://schemas.microsoft.com/office/powerpoint/2010/main" val="414803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a:t>
            </a:fld>
            <a:endParaRPr lang="en-US"/>
          </a:p>
        </p:txBody>
      </p:sp>
    </p:spTree>
    <p:extLst>
      <p:ext uri="{BB962C8B-B14F-4D97-AF65-F5344CB8AC3E}">
        <p14:creationId xmlns:p14="http://schemas.microsoft.com/office/powerpoint/2010/main" val="2156922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358460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471722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973345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658323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5875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AA4F02-61AA-4C81-BD1C-511DDA14D55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52873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AA4F02-61AA-4C81-BD1C-511DDA14D550}" type="datetimeFigureOut">
              <a:rPr lang="en-US" smtClean="0"/>
              <a:t>6/7/2019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06039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AA4F02-61AA-4C81-BD1C-511DDA14D550}" type="datetimeFigureOut">
              <a:rPr lang="en-US" smtClean="0"/>
              <a:t>6/7/2019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406635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A4F02-61AA-4C81-BD1C-511DDA14D550}" type="datetimeFigureOut">
              <a:rPr lang="en-US" smtClean="0"/>
              <a:t>6/7/2019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2494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87909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52750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A4F02-61AA-4C81-BD1C-511DDA14D550}" type="datetimeFigureOut">
              <a:rPr lang="en-US" smtClean="0"/>
              <a:t>6/7/2019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8CEC8-CAE7-4B68-B1B1-EDF19F9D4EC2}" type="slidenum">
              <a:rPr lang="en-US" smtClean="0"/>
              <a:t>‹#›</a:t>
            </a:fld>
            <a:endParaRPr lang="en-US"/>
          </a:p>
        </p:txBody>
      </p:sp>
    </p:spTree>
    <p:extLst>
      <p:ext uri="{BB962C8B-B14F-4D97-AF65-F5344CB8AC3E}">
        <p14:creationId xmlns:p14="http://schemas.microsoft.com/office/powerpoint/2010/main" val="375582938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105400"/>
            <a:ext cx="9144000" cy="609600"/>
          </a:xfrm>
        </p:spPr>
        <p:txBody>
          <a:bodyPr>
            <a:normAutofit fontScale="90000"/>
          </a:bodyPr>
          <a:lstStyle/>
          <a:p>
            <a:br>
              <a:rPr lang="en-US" dirty="0">
                <a:solidFill>
                  <a:srgbClr val="FF00FF"/>
                </a:solidFill>
              </a:rPr>
            </a:br>
            <a:r>
              <a:rPr lang="en-US" dirty="0">
                <a:solidFill>
                  <a:srgbClr val="FFFF00"/>
                </a:solidFill>
              </a:rPr>
              <a:t>Maria’s Restaurant</a:t>
            </a:r>
            <a:br>
              <a:rPr lang="en-US" dirty="0">
                <a:solidFill>
                  <a:srgbClr val="FFFF00"/>
                </a:solidFill>
              </a:rPr>
            </a:br>
            <a:r>
              <a:rPr lang="en-US" dirty="0">
                <a:solidFill>
                  <a:srgbClr val="FFFF00"/>
                </a:solidFill>
              </a:rPr>
              <a:t>Chapter </a:t>
            </a:r>
            <a:r>
              <a:rPr lang="en-US">
                <a:solidFill>
                  <a:srgbClr val="FFFF00"/>
                </a:solidFill>
              </a:rPr>
              <a:t>1 Section </a:t>
            </a:r>
            <a:r>
              <a:rPr lang="en-US" dirty="0">
                <a:solidFill>
                  <a:srgbClr val="FFFF00"/>
                </a:solidFill>
              </a:rPr>
              <a:t>2 </a:t>
            </a:r>
            <a:br>
              <a:rPr lang="en-US" dirty="0">
                <a:solidFill>
                  <a:srgbClr val="FFFF00"/>
                </a:solidFill>
              </a:rPr>
            </a:br>
            <a:br>
              <a:rPr lang="en-US" dirty="0">
                <a:solidFill>
                  <a:srgbClr val="FF00FF"/>
                </a:solidFill>
              </a:rPr>
            </a:br>
            <a:endParaRPr lang="en-US" dirty="0">
              <a:solidFill>
                <a:srgbClr val="FF00FF"/>
              </a:solidFill>
            </a:endParaRPr>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1029" name="Picture 5" descr="H:\IMAGES\ACCALogoSolidBlack.png"/>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447800" y="1524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21402771"/>
      </p:ext>
    </p:extLst>
  </p:cSld>
  <p:clrMapOvr>
    <a:masterClrMapping/>
  </p:clrMapOvr>
  <mc:AlternateContent xmlns:mc="http://schemas.openxmlformats.org/markup-compatibility/2006" xmlns:p14="http://schemas.microsoft.com/office/powerpoint/2010/main">
    <mc:Choice Requires="p14">
      <p:transition spd="slow" p14:dur="2000" advTm="21453"/>
    </mc:Choice>
    <mc:Fallback xmlns="">
      <p:transition spd="slow" advTm="2145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Calculating a U-Value Given an R-Value</a:t>
            </a:r>
          </a:p>
        </p:txBody>
      </p:sp>
      <p:sp>
        <p:nvSpPr>
          <p:cNvPr id="3" name="Content Placeholder 2"/>
          <p:cNvSpPr>
            <a:spLocks noGrp="1"/>
          </p:cNvSpPr>
          <p:nvPr>
            <p:ph idx="1"/>
          </p:nvPr>
        </p:nvSpPr>
        <p:spPr>
          <a:xfrm>
            <a:off x="457200" y="1600201"/>
            <a:ext cx="8229600" cy="1371600"/>
          </a:xfrm>
        </p:spPr>
        <p:txBody>
          <a:bodyPr/>
          <a:lstStyle/>
          <a:p>
            <a:pPr marL="0" indent="0">
              <a:buNone/>
            </a:pPr>
            <a:r>
              <a:rPr lang="en-US" dirty="0">
                <a:solidFill>
                  <a:srgbClr val="FFFF00"/>
                </a:solidFill>
              </a:rPr>
              <a:t>U-Value = 1÷ R-Value </a:t>
            </a:r>
          </a:p>
        </p:txBody>
      </p:sp>
      <p:sp>
        <p:nvSpPr>
          <p:cNvPr id="4" name="Content Placeholder 2"/>
          <p:cNvSpPr txBox="1">
            <a:spLocks/>
          </p:cNvSpPr>
          <p:nvPr/>
        </p:nvSpPr>
        <p:spPr>
          <a:xfrm>
            <a:off x="457200" y="2971801"/>
            <a:ext cx="8229600" cy="25908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a:solidFill>
                  <a:srgbClr val="FFFF00"/>
                </a:solidFill>
              </a:rPr>
              <a:t>Example:</a:t>
            </a:r>
          </a:p>
          <a:p>
            <a:pPr marL="0" indent="0">
              <a:buNone/>
            </a:pPr>
            <a:r>
              <a:rPr lang="en-US" dirty="0">
                <a:solidFill>
                  <a:srgbClr val="FFFF00"/>
                </a:solidFill>
              </a:rPr>
              <a:t>R-Value = 10</a:t>
            </a:r>
          </a:p>
          <a:p>
            <a:pPr marL="0" indent="0">
              <a:buNone/>
            </a:pPr>
            <a:r>
              <a:rPr lang="en-US" dirty="0">
                <a:solidFill>
                  <a:srgbClr val="FFFF00"/>
                </a:solidFill>
              </a:rPr>
              <a:t>U-Value = 1÷ R-Value</a:t>
            </a:r>
          </a:p>
          <a:p>
            <a:pPr marL="0" indent="0">
              <a:buNone/>
            </a:pPr>
            <a:r>
              <a:rPr lang="en-US" dirty="0">
                <a:solidFill>
                  <a:srgbClr val="FFFF00"/>
                </a:solidFill>
              </a:rPr>
              <a:t>U-Value = 1÷ 10 =  0.1</a:t>
            </a:r>
          </a:p>
          <a:p>
            <a:pPr marL="0" indent="0">
              <a:buNone/>
            </a:pPr>
            <a:r>
              <a:rPr lang="en-US" dirty="0">
                <a:solidFill>
                  <a:srgbClr val="FFFF00"/>
                </a:solidFill>
              </a:rPr>
              <a:t> </a:t>
            </a:r>
          </a:p>
          <a:p>
            <a:pPr marL="0" indent="0">
              <a:buFont typeface="Arial" pitchFamily="34" charset="0"/>
              <a:buNone/>
            </a:pPr>
            <a:endParaRPr lang="en-US" dirty="0">
              <a:solidFill>
                <a:srgbClr val="FFFF00"/>
              </a:solidFill>
            </a:endParaRPr>
          </a:p>
          <a:p>
            <a:pPr marL="0" indent="0">
              <a:buFont typeface="Arial" pitchFamily="34" charset="0"/>
              <a:buNone/>
            </a:pPr>
            <a:endParaRPr lang="en-US" dirty="0">
              <a:solidFill>
                <a:srgbClr val="FFFF00"/>
              </a:solidFill>
            </a:endParaRPr>
          </a:p>
        </p:txBody>
      </p:sp>
    </p:spTree>
    <p:custDataLst>
      <p:tags r:id="rId1"/>
    </p:custDataLst>
    <p:extLst>
      <p:ext uri="{BB962C8B-B14F-4D97-AF65-F5344CB8AC3E}">
        <p14:creationId xmlns:p14="http://schemas.microsoft.com/office/powerpoint/2010/main" val="2434052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normAutofit fontScale="90000"/>
          </a:bodyPr>
          <a:lstStyle/>
          <a:p>
            <a:r>
              <a:rPr lang="en-US" dirty="0"/>
              <a:t>Calculating a U-Value Given an R-Value</a:t>
            </a:r>
            <a:br>
              <a:rPr lang="en-US" dirty="0"/>
            </a:br>
            <a:r>
              <a:rPr lang="en-US" sz="3600" i="1" dirty="0"/>
              <a:t>(Worksheet 1)</a:t>
            </a:r>
          </a:p>
        </p:txBody>
      </p:sp>
      <p:sp>
        <p:nvSpPr>
          <p:cNvPr id="3" name="Content Placeholder 2"/>
          <p:cNvSpPr>
            <a:spLocks noGrp="1"/>
          </p:cNvSpPr>
          <p:nvPr>
            <p:ph idx="1"/>
          </p:nvPr>
        </p:nvSpPr>
        <p:spPr>
          <a:xfrm>
            <a:off x="381000" y="2057400"/>
            <a:ext cx="8229600" cy="1142999"/>
          </a:xfrm>
        </p:spPr>
        <p:txBody>
          <a:bodyPr/>
          <a:lstStyle/>
          <a:p>
            <a:pPr marL="0" indent="0">
              <a:buNone/>
            </a:pPr>
            <a:r>
              <a:rPr lang="en-US" dirty="0">
                <a:solidFill>
                  <a:srgbClr val="FFFF00"/>
                </a:solidFill>
              </a:rPr>
              <a:t>Find The U-Value for an insulating material with an R-Value of 30.</a:t>
            </a:r>
          </a:p>
          <a:p>
            <a:pPr marL="0" indent="0">
              <a:buNone/>
            </a:pPr>
            <a:endParaRPr lang="en-US" dirty="0">
              <a:solidFill>
                <a:srgbClr val="FFFF00"/>
              </a:solidFill>
            </a:endParaRPr>
          </a:p>
          <a:p>
            <a:pPr marL="0" indent="0">
              <a:buNone/>
            </a:pPr>
            <a:endParaRPr lang="en-US" dirty="0">
              <a:solidFill>
                <a:srgbClr val="FFFF00"/>
              </a:solidFill>
            </a:endParaRPr>
          </a:p>
          <a:p>
            <a:pPr marL="0" indent="0">
              <a:buNone/>
            </a:pPr>
            <a:endParaRPr lang="en-US" dirty="0">
              <a:solidFill>
                <a:srgbClr val="FFFF00"/>
              </a:solidFill>
            </a:endParaRPr>
          </a:p>
        </p:txBody>
      </p:sp>
      <p:sp>
        <p:nvSpPr>
          <p:cNvPr id="4" name="Content Placeholder 2"/>
          <p:cNvSpPr txBox="1">
            <a:spLocks/>
          </p:cNvSpPr>
          <p:nvPr/>
        </p:nvSpPr>
        <p:spPr>
          <a:xfrm>
            <a:off x="533400" y="3962401"/>
            <a:ext cx="8229600" cy="762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a:solidFill>
                  <a:srgbClr val="FFFF00"/>
                </a:solidFill>
              </a:rPr>
              <a:t>U-Value = 1 ÷ 30 = 0.03333…</a:t>
            </a:r>
          </a:p>
          <a:p>
            <a:pPr marL="0" indent="0">
              <a:buFont typeface="Arial" pitchFamily="34" charset="0"/>
              <a:buNone/>
            </a:pPr>
            <a:endParaRPr lang="en-US" dirty="0">
              <a:solidFill>
                <a:srgbClr val="FFFF00"/>
              </a:solidFill>
            </a:endParaRPr>
          </a:p>
          <a:p>
            <a:pPr marL="0" indent="0">
              <a:buFont typeface="Arial" pitchFamily="34" charset="0"/>
              <a:buNone/>
            </a:pPr>
            <a:endParaRPr lang="en-US" dirty="0">
              <a:solidFill>
                <a:srgbClr val="FFFF00"/>
              </a:solidFill>
            </a:endParaRPr>
          </a:p>
          <a:p>
            <a:pPr marL="0" indent="0">
              <a:buFont typeface="Arial" pitchFamily="34" charset="0"/>
              <a:buNone/>
            </a:pPr>
            <a:endParaRPr lang="en-US" dirty="0">
              <a:solidFill>
                <a:srgbClr val="FFFF00"/>
              </a:solidFill>
            </a:endParaRPr>
          </a:p>
        </p:txBody>
      </p:sp>
    </p:spTree>
    <p:custDataLst>
      <p:tags r:id="rId1"/>
    </p:custDataLst>
    <p:extLst>
      <p:ext uri="{BB962C8B-B14F-4D97-AF65-F5344CB8AC3E}">
        <p14:creationId xmlns:p14="http://schemas.microsoft.com/office/powerpoint/2010/main" val="23672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Calculating a R-Value Given a U-Value</a:t>
            </a:r>
          </a:p>
        </p:txBody>
      </p:sp>
      <p:sp>
        <p:nvSpPr>
          <p:cNvPr id="3" name="Content Placeholder 2"/>
          <p:cNvSpPr>
            <a:spLocks noGrp="1"/>
          </p:cNvSpPr>
          <p:nvPr>
            <p:ph idx="1"/>
          </p:nvPr>
        </p:nvSpPr>
        <p:spPr>
          <a:xfrm>
            <a:off x="457200" y="1600201"/>
            <a:ext cx="8229600" cy="1371600"/>
          </a:xfrm>
        </p:spPr>
        <p:txBody>
          <a:bodyPr/>
          <a:lstStyle/>
          <a:p>
            <a:pPr marL="0" indent="0">
              <a:buNone/>
            </a:pPr>
            <a:r>
              <a:rPr lang="en-US" dirty="0">
                <a:solidFill>
                  <a:srgbClr val="FFFF00"/>
                </a:solidFill>
              </a:rPr>
              <a:t>R-Value = 1 ÷ U-Value </a:t>
            </a:r>
          </a:p>
        </p:txBody>
      </p:sp>
      <p:sp>
        <p:nvSpPr>
          <p:cNvPr id="4" name="Content Placeholder 2"/>
          <p:cNvSpPr txBox="1">
            <a:spLocks/>
          </p:cNvSpPr>
          <p:nvPr/>
        </p:nvSpPr>
        <p:spPr>
          <a:xfrm>
            <a:off x="457200" y="3352800"/>
            <a:ext cx="8229600" cy="25908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a:solidFill>
                  <a:srgbClr val="FFFF00"/>
                </a:solidFill>
              </a:rPr>
              <a:t>Example:</a:t>
            </a:r>
          </a:p>
          <a:p>
            <a:pPr marL="0" indent="0">
              <a:buFont typeface="Arial" pitchFamily="34" charset="0"/>
              <a:buNone/>
            </a:pPr>
            <a:r>
              <a:rPr lang="en-US" dirty="0">
                <a:solidFill>
                  <a:srgbClr val="FFFF00"/>
                </a:solidFill>
              </a:rPr>
              <a:t>U-Value = 0.1</a:t>
            </a:r>
          </a:p>
          <a:p>
            <a:pPr marL="0" indent="0">
              <a:buNone/>
            </a:pPr>
            <a:r>
              <a:rPr lang="en-US" dirty="0">
                <a:solidFill>
                  <a:srgbClr val="FFFF00"/>
                </a:solidFill>
              </a:rPr>
              <a:t>R-Value = 1÷ R-Value</a:t>
            </a:r>
          </a:p>
          <a:p>
            <a:pPr marL="0" indent="0">
              <a:buNone/>
            </a:pPr>
            <a:r>
              <a:rPr lang="en-US">
                <a:solidFill>
                  <a:srgbClr val="FFFF00"/>
                </a:solidFill>
              </a:rPr>
              <a:t>R-Value </a:t>
            </a:r>
            <a:r>
              <a:rPr lang="en-US" dirty="0">
                <a:solidFill>
                  <a:srgbClr val="FFFF00"/>
                </a:solidFill>
              </a:rPr>
              <a:t>= 1÷ 0.1 = 10</a:t>
            </a:r>
          </a:p>
          <a:p>
            <a:pPr marL="0" indent="0">
              <a:buNone/>
            </a:pPr>
            <a:r>
              <a:rPr lang="en-US" dirty="0">
                <a:solidFill>
                  <a:srgbClr val="FFFF00"/>
                </a:solidFill>
              </a:rPr>
              <a:t> </a:t>
            </a:r>
          </a:p>
          <a:p>
            <a:pPr marL="0" indent="0">
              <a:buFont typeface="Arial" pitchFamily="34" charset="0"/>
              <a:buNone/>
            </a:pPr>
            <a:endParaRPr lang="en-US" dirty="0">
              <a:solidFill>
                <a:srgbClr val="FFFF00"/>
              </a:solidFill>
            </a:endParaRPr>
          </a:p>
          <a:p>
            <a:pPr marL="0" indent="0">
              <a:buFont typeface="Arial" pitchFamily="34" charset="0"/>
              <a:buNone/>
            </a:pPr>
            <a:endParaRPr lang="en-US" dirty="0">
              <a:solidFill>
                <a:srgbClr val="FFFF00"/>
              </a:solidFill>
            </a:endParaRPr>
          </a:p>
        </p:txBody>
      </p:sp>
    </p:spTree>
    <p:custDataLst>
      <p:tags r:id="rId1"/>
    </p:custDataLst>
    <p:extLst>
      <p:ext uri="{BB962C8B-B14F-4D97-AF65-F5344CB8AC3E}">
        <p14:creationId xmlns:p14="http://schemas.microsoft.com/office/powerpoint/2010/main" val="4198204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Calculating a R-Value Given a U-Value</a:t>
            </a:r>
            <a:br>
              <a:rPr lang="en-US" dirty="0"/>
            </a:br>
            <a:r>
              <a:rPr lang="en-US" sz="3600" i="1" dirty="0"/>
              <a:t>(Worksheet 1)</a:t>
            </a:r>
          </a:p>
        </p:txBody>
      </p:sp>
      <p:sp>
        <p:nvSpPr>
          <p:cNvPr id="3" name="Content Placeholder 2"/>
          <p:cNvSpPr>
            <a:spLocks noGrp="1"/>
          </p:cNvSpPr>
          <p:nvPr>
            <p:ph idx="1"/>
          </p:nvPr>
        </p:nvSpPr>
        <p:spPr>
          <a:xfrm>
            <a:off x="381000" y="2057400"/>
            <a:ext cx="8229600" cy="1142999"/>
          </a:xfrm>
        </p:spPr>
        <p:txBody>
          <a:bodyPr/>
          <a:lstStyle/>
          <a:p>
            <a:pPr marL="0" indent="0">
              <a:buNone/>
            </a:pPr>
            <a:r>
              <a:rPr lang="en-US" dirty="0">
                <a:solidFill>
                  <a:srgbClr val="FFFF00"/>
                </a:solidFill>
              </a:rPr>
              <a:t>Find The R-Value for an insulating material with an U-Value of 0.02.</a:t>
            </a:r>
          </a:p>
          <a:p>
            <a:pPr marL="0" indent="0">
              <a:buNone/>
            </a:pPr>
            <a:endParaRPr lang="en-US" dirty="0">
              <a:solidFill>
                <a:srgbClr val="FFFF00"/>
              </a:solidFill>
            </a:endParaRPr>
          </a:p>
          <a:p>
            <a:pPr marL="0" indent="0">
              <a:buNone/>
            </a:pPr>
            <a:endParaRPr lang="en-US" dirty="0">
              <a:solidFill>
                <a:srgbClr val="FFFF00"/>
              </a:solidFill>
            </a:endParaRPr>
          </a:p>
          <a:p>
            <a:pPr marL="0" indent="0">
              <a:buNone/>
            </a:pPr>
            <a:endParaRPr lang="en-US" dirty="0">
              <a:solidFill>
                <a:srgbClr val="FFFF00"/>
              </a:solidFill>
            </a:endParaRPr>
          </a:p>
        </p:txBody>
      </p:sp>
      <p:sp>
        <p:nvSpPr>
          <p:cNvPr id="4" name="Content Placeholder 2"/>
          <p:cNvSpPr txBox="1">
            <a:spLocks/>
          </p:cNvSpPr>
          <p:nvPr/>
        </p:nvSpPr>
        <p:spPr>
          <a:xfrm>
            <a:off x="533400" y="3962401"/>
            <a:ext cx="8229600" cy="762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a:solidFill>
                  <a:srgbClr val="FFFF00"/>
                </a:solidFill>
              </a:rPr>
              <a:t>R-Value = 1 ÷ 0.02 = 50 </a:t>
            </a:r>
          </a:p>
          <a:p>
            <a:pPr marL="0" indent="0">
              <a:buFont typeface="Arial" pitchFamily="34" charset="0"/>
              <a:buNone/>
            </a:pPr>
            <a:endParaRPr lang="en-US" dirty="0">
              <a:solidFill>
                <a:srgbClr val="FFFF00"/>
              </a:solidFill>
            </a:endParaRPr>
          </a:p>
          <a:p>
            <a:pPr marL="0" indent="0">
              <a:buFont typeface="Arial" pitchFamily="34" charset="0"/>
              <a:buNone/>
            </a:pPr>
            <a:endParaRPr lang="en-US" dirty="0">
              <a:solidFill>
                <a:srgbClr val="FFFF00"/>
              </a:solidFill>
            </a:endParaRPr>
          </a:p>
        </p:txBody>
      </p:sp>
    </p:spTree>
    <p:custDataLst>
      <p:tags r:id="rId1"/>
    </p:custDataLst>
    <p:extLst>
      <p:ext uri="{BB962C8B-B14F-4D97-AF65-F5344CB8AC3E}">
        <p14:creationId xmlns:p14="http://schemas.microsoft.com/office/powerpoint/2010/main" val="100527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Field Notes</a:t>
            </a:r>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pPr marL="0" indent="0">
              <a:buNone/>
            </a:pPr>
            <a:r>
              <a:rPr lang="en-US" dirty="0">
                <a:solidFill>
                  <a:srgbClr val="FFFF00"/>
                </a:solidFill>
              </a:rPr>
              <a:t>Knowing the current local code requirements and </a:t>
            </a:r>
            <a:r>
              <a:rPr lang="en-US" i="1" dirty="0">
                <a:solidFill>
                  <a:srgbClr val="FFFF00"/>
                </a:solidFill>
              </a:rPr>
              <a:t>Manual N </a:t>
            </a:r>
            <a:r>
              <a:rPr lang="en-US" dirty="0">
                <a:solidFill>
                  <a:srgbClr val="FFFF00"/>
                </a:solidFill>
              </a:rPr>
              <a:t>design weather data helps technicians identify errors made by engineers and installers for new equipment. </a:t>
            </a:r>
          </a:p>
          <a:p>
            <a:pPr marL="0" indent="0">
              <a:buNone/>
            </a:pPr>
            <a:r>
              <a:rPr lang="en-US" dirty="0">
                <a:solidFill>
                  <a:srgbClr val="FFFF00"/>
                </a:solidFill>
              </a:rPr>
              <a:t>However, it is important to remember the HVAC equipment often is limited in its capability and may meet the code requirements for when it was installed, but not the new ones.  Thus, care must be taken to apply the correct design requirements based on the code that was in place when the equipment was installed.</a:t>
            </a:r>
          </a:p>
        </p:txBody>
      </p:sp>
    </p:spTree>
    <p:custDataLst>
      <p:tags r:id="rId1"/>
    </p:custDataLst>
    <p:extLst>
      <p:ext uri="{BB962C8B-B14F-4D97-AF65-F5344CB8AC3E}">
        <p14:creationId xmlns:p14="http://schemas.microsoft.com/office/powerpoint/2010/main" val="2685363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87" y="274638"/>
            <a:ext cx="8748713" cy="1143000"/>
          </a:xfrm>
        </p:spPr>
        <p:txBody>
          <a:bodyPr>
            <a:normAutofit/>
          </a:bodyPr>
          <a:lstStyle/>
          <a:p>
            <a:r>
              <a:rPr lang="en-US" dirty="0"/>
              <a:t>Outside / Makeup Air Calculation</a:t>
            </a:r>
          </a:p>
        </p:txBody>
      </p:sp>
      <p:sp>
        <p:nvSpPr>
          <p:cNvPr id="3" name="TextBox 2"/>
          <p:cNvSpPr txBox="1"/>
          <p:nvPr/>
        </p:nvSpPr>
        <p:spPr>
          <a:xfrm>
            <a:off x="217502" y="4590881"/>
            <a:ext cx="277640" cy="584775"/>
          </a:xfrm>
          <a:prstGeom prst="rect">
            <a:avLst/>
          </a:prstGeom>
          <a:noFill/>
        </p:spPr>
        <p:txBody>
          <a:bodyPr wrap="none" rtlCol="0">
            <a:spAutoFit/>
          </a:bodyPr>
          <a:lstStyle/>
          <a:p>
            <a:r>
              <a:rPr lang="en-US" sz="3200" dirty="0">
                <a:solidFill>
                  <a:srgbClr val="FFFF00"/>
                </a:solidFill>
              </a:rPr>
              <a:t> </a:t>
            </a:r>
          </a:p>
        </p:txBody>
      </p:sp>
      <p:sp>
        <p:nvSpPr>
          <p:cNvPr id="6" name="TextBox 5"/>
          <p:cNvSpPr txBox="1"/>
          <p:nvPr/>
        </p:nvSpPr>
        <p:spPr>
          <a:xfrm>
            <a:off x="217502" y="3429000"/>
            <a:ext cx="8088946" cy="3046988"/>
          </a:xfrm>
          <a:prstGeom prst="rect">
            <a:avLst/>
          </a:prstGeom>
          <a:noFill/>
        </p:spPr>
        <p:txBody>
          <a:bodyPr wrap="none" rtlCol="0">
            <a:spAutoFit/>
          </a:bodyPr>
          <a:lstStyle/>
          <a:p>
            <a:r>
              <a:rPr lang="en-US" sz="3200" dirty="0">
                <a:solidFill>
                  <a:srgbClr val="FFFF00"/>
                </a:solidFill>
              </a:rPr>
              <a:t>7.5 CFM per person + 0.18 CFM per square foot</a:t>
            </a:r>
          </a:p>
          <a:p>
            <a:endParaRPr lang="en-US" sz="3200" dirty="0">
              <a:solidFill>
                <a:srgbClr val="FFFF00"/>
              </a:solidFill>
            </a:endParaRPr>
          </a:p>
          <a:p>
            <a:r>
              <a:rPr lang="en-US" sz="3200" dirty="0">
                <a:solidFill>
                  <a:srgbClr val="FFFF00"/>
                </a:solidFill>
              </a:rPr>
              <a:t>(7.5 × 3) + (0.18 × 533) = (23) + (96) = 119 CFM</a:t>
            </a:r>
          </a:p>
          <a:p>
            <a:endParaRPr lang="en-US" sz="3200" dirty="0">
              <a:solidFill>
                <a:srgbClr val="FFFF00"/>
              </a:solidFill>
            </a:endParaRPr>
          </a:p>
          <a:p>
            <a:r>
              <a:rPr lang="en-US" sz="3200" i="1" dirty="0">
                <a:solidFill>
                  <a:srgbClr val="FFFF00"/>
                </a:solidFill>
              </a:rPr>
              <a:t>Note: always round up to make sure the air </a:t>
            </a:r>
          </a:p>
          <a:p>
            <a:r>
              <a:rPr lang="en-US" sz="3200" i="1" dirty="0">
                <a:solidFill>
                  <a:srgbClr val="FFFF00"/>
                </a:solidFill>
              </a:rPr>
              <a:t>	requirement is meet  </a:t>
            </a:r>
          </a:p>
        </p:txBody>
      </p:sp>
      <p:pic>
        <p:nvPicPr>
          <p:cNvPr id="5" name="Picture 4"/>
          <p:cNvPicPr>
            <a:picLocks noChangeAspect="1"/>
          </p:cNvPicPr>
          <p:nvPr/>
        </p:nvPicPr>
        <p:blipFill>
          <a:blip r:embed="rId3"/>
          <a:stretch>
            <a:fillRect/>
          </a:stretch>
        </p:blipFill>
        <p:spPr>
          <a:xfrm>
            <a:off x="90487" y="1875631"/>
            <a:ext cx="8963025" cy="1095375"/>
          </a:xfrm>
          <a:prstGeom prst="rect">
            <a:avLst/>
          </a:prstGeom>
        </p:spPr>
      </p:pic>
    </p:spTree>
    <p:custDataLst>
      <p:tags r:id="rId1"/>
    </p:custDataLst>
    <p:extLst>
      <p:ext uri="{BB962C8B-B14F-4D97-AF65-F5344CB8AC3E}">
        <p14:creationId xmlns:p14="http://schemas.microsoft.com/office/powerpoint/2010/main" val="758556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87" y="274638"/>
            <a:ext cx="8748713" cy="1143000"/>
          </a:xfrm>
        </p:spPr>
        <p:txBody>
          <a:bodyPr>
            <a:normAutofit fontScale="90000"/>
          </a:bodyPr>
          <a:lstStyle/>
          <a:p>
            <a:r>
              <a:rPr lang="en-US" dirty="0"/>
              <a:t>Dining Outside / Makeup Air Calculation</a:t>
            </a:r>
          </a:p>
        </p:txBody>
      </p:sp>
      <p:sp>
        <p:nvSpPr>
          <p:cNvPr id="3" name="TextBox 2"/>
          <p:cNvSpPr txBox="1"/>
          <p:nvPr/>
        </p:nvSpPr>
        <p:spPr>
          <a:xfrm>
            <a:off x="217502" y="4590881"/>
            <a:ext cx="277640" cy="584775"/>
          </a:xfrm>
          <a:prstGeom prst="rect">
            <a:avLst/>
          </a:prstGeom>
          <a:noFill/>
        </p:spPr>
        <p:txBody>
          <a:bodyPr wrap="none" rtlCol="0">
            <a:spAutoFit/>
          </a:bodyPr>
          <a:lstStyle/>
          <a:p>
            <a:r>
              <a:rPr lang="en-US" sz="3200" dirty="0">
                <a:solidFill>
                  <a:srgbClr val="FFFF00"/>
                </a:solidFill>
              </a:rPr>
              <a:t> </a:t>
            </a:r>
          </a:p>
        </p:txBody>
      </p:sp>
      <p:sp>
        <p:nvSpPr>
          <p:cNvPr id="6" name="TextBox 5"/>
          <p:cNvSpPr txBox="1"/>
          <p:nvPr/>
        </p:nvSpPr>
        <p:spPr>
          <a:xfrm>
            <a:off x="169532" y="3429000"/>
            <a:ext cx="8956298" cy="1569660"/>
          </a:xfrm>
          <a:prstGeom prst="rect">
            <a:avLst/>
          </a:prstGeom>
          <a:noFill/>
        </p:spPr>
        <p:txBody>
          <a:bodyPr wrap="none" rtlCol="0">
            <a:spAutoFit/>
          </a:bodyPr>
          <a:lstStyle/>
          <a:p>
            <a:r>
              <a:rPr lang="en-US" sz="3200" dirty="0">
                <a:solidFill>
                  <a:srgbClr val="FFFF00"/>
                </a:solidFill>
              </a:rPr>
              <a:t>7.5 CFM per person </a:t>
            </a:r>
            <a:r>
              <a:rPr lang="en-US" sz="3200">
                <a:solidFill>
                  <a:srgbClr val="FFFF00"/>
                </a:solidFill>
              </a:rPr>
              <a:t>+ 0.12 </a:t>
            </a:r>
            <a:r>
              <a:rPr lang="en-US" sz="3200" dirty="0">
                <a:solidFill>
                  <a:srgbClr val="FFFF00"/>
                </a:solidFill>
              </a:rPr>
              <a:t>CFM per square foot</a:t>
            </a:r>
          </a:p>
          <a:p>
            <a:endParaRPr lang="en-US" sz="3200" dirty="0">
              <a:solidFill>
                <a:srgbClr val="FFFF00"/>
              </a:solidFill>
            </a:endParaRPr>
          </a:p>
          <a:p>
            <a:r>
              <a:rPr lang="en-US" sz="3200" dirty="0">
                <a:solidFill>
                  <a:srgbClr val="FFFF00"/>
                </a:solidFill>
              </a:rPr>
              <a:t>(7.5 × 74) + (0.12 × 1,117) = (555) + (134) = 689 CFM </a:t>
            </a:r>
          </a:p>
        </p:txBody>
      </p:sp>
      <p:pic>
        <p:nvPicPr>
          <p:cNvPr id="5" name="Picture 4"/>
          <p:cNvPicPr>
            <a:picLocks noChangeAspect="1"/>
          </p:cNvPicPr>
          <p:nvPr/>
        </p:nvPicPr>
        <p:blipFill>
          <a:blip r:embed="rId3"/>
          <a:stretch>
            <a:fillRect/>
          </a:stretch>
        </p:blipFill>
        <p:spPr>
          <a:xfrm>
            <a:off x="90487" y="1875631"/>
            <a:ext cx="8963025" cy="1095375"/>
          </a:xfrm>
          <a:prstGeom prst="rect">
            <a:avLst/>
          </a:prstGeom>
        </p:spPr>
      </p:pic>
    </p:spTree>
    <p:custDataLst>
      <p:tags r:id="rId1"/>
    </p:custDataLst>
    <p:extLst>
      <p:ext uri="{BB962C8B-B14F-4D97-AF65-F5344CB8AC3E}">
        <p14:creationId xmlns:p14="http://schemas.microsoft.com/office/powerpoint/2010/main" val="2931496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Restaurant Outside Air </a:t>
            </a:r>
            <a:br>
              <a:rPr lang="en-US" dirty="0"/>
            </a:br>
            <a:r>
              <a:rPr lang="en-US" sz="3600" i="1" dirty="0"/>
              <a:t>(Worksheet 2)</a:t>
            </a:r>
          </a:p>
        </p:txBody>
      </p:sp>
      <p:sp>
        <p:nvSpPr>
          <p:cNvPr id="3" name="Content Placeholder 2"/>
          <p:cNvSpPr>
            <a:spLocks noGrp="1"/>
          </p:cNvSpPr>
          <p:nvPr>
            <p:ph idx="1"/>
          </p:nvPr>
        </p:nvSpPr>
        <p:spPr>
          <a:xfrm>
            <a:off x="152400" y="1600200"/>
            <a:ext cx="8991600" cy="4525963"/>
          </a:xfrm>
        </p:spPr>
        <p:txBody>
          <a:bodyPr/>
          <a:lstStyle/>
          <a:p>
            <a:pPr marL="0" indent="0">
              <a:buNone/>
            </a:pPr>
            <a:r>
              <a:rPr lang="en-US" dirty="0">
                <a:solidFill>
                  <a:srgbClr val="FFFF00"/>
                </a:solidFill>
              </a:rPr>
              <a:t>Another restaurant where the outside air design is unknown has a sign saying 92 people maximum occupancy and you want to know what the fresh air makeup should be.  When measured the restaurant area is 110 ft. by 476 ft. The local code requirement is for 0.12 CFM per square ft. of restaurant area plus 7.5 CFM per person.  </a:t>
            </a:r>
          </a:p>
          <a:p>
            <a:pPr marL="0" indent="0">
              <a:buNone/>
            </a:pPr>
            <a:endParaRPr lang="en-US" dirty="0"/>
          </a:p>
        </p:txBody>
      </p:sp>
    </p:spTree>
    <p:custDataLst>
      <p:tags r:id="rId1"/>
    </p:custDataLst>
    <p:extLst>
      <p:ext uri="{BB962C8B-B14F-4D97-AF65-F5344CB8AC3E}">
        <p14:creationId xmlns:p14="http://schemas.microsoft.com/office/powerpoint/2010/main" val="1393214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Restaurant Worksheet 2</a:t>
            </a:r>
          </a:p>
        </p:txBody>
      </p:sp>
      <p:sp>
        <p:nvSpPr>
          <p:cNvPr id="3" name="Content Placeholder 2"/>
          <p:cNvSpPr>
            <a:spLocks noGrp="1"/>
          </p:cNvSpPr>
          <p:nvPr>
            <p:ph idx="1"/>
          </p:nvPr>
        </p:nvSpPr>
        <p:spPr/>
        <p:txBody>
          <a:bodyPr/>
          <a:lstStyle/>
          <a:p>
            <a:r>
              <a:rPr lang="en-US" dirty="0">
                <a:solidFill>
                  <a:srgbClr val="FFFF00"/>
                </a:solidFill>
              </a:rPr>
              <a:t>First the airflow for occupants is 92 × 7.5 = 690 CFM; </a:t>
            </a:r>
          </a:p>
          <a:p>
            <a:r>
              <a:rPr lang="en-US" dirty="0">
                <a:solidFill>
                  <a:srgbClr val="FFFF00"/>
                </a:solidFill>
              </a:rPr>
              <a:t>Second, the total square footage is 110 × 476 = 52,360 ft</a:t>
            </a:r>
            <a:r>
              <a:rPr lang="en-US" baseline="30000" dirty="0">
                <a:solidFill>
                  <a:srgbClr val="FFFF00"/>
                </a:solidFill>
              </a:rPr>
              <a:t>2</a:t>
            </a:r>
            <a:endParaRPr lang="en-US" dirty="0">
              <a:solidFill>
                <a:srgbClr val="FFFF00"/>
              </a:solidFill>
            </a:endParaRPr>
          </a:p>
          <a:p>
            <a:r>
              <a:rPr lang="en-US" dirty="0">
                <a:solidFill>
                  <a:srgbClr val="FFFF00"/>
                </a:solidFill>
              </a:rPr>
              <a:t>Third, CFM per square foot = 52,360 × 0.12 = 6283.2 CFM</a:t>
            </a:r>
          </a:p>
          <a:p>
            <a:r>
              <a:rPr lang="en-US" dirty="0">
                <a:solidFill>
                  <a:srgbClr val="FFFF00"/>
                </a:solidFill>
              </a:rPr>
              <a:t>Total outside/makeup air required is: 690 + 6283.2 = 6973.2 CFM</a:t>
            </a:r>
          </a:p>
        </p:txBody>
      </p:sp>
    </p:spTree>
    <p:custDataLst>
      <p:tags r:id="rId1"/>
    </p:custDataLst>
    <p:extLst>
      <p:ext uri="{BB962C8B-B14F-4D97-AF65-F5344CB8AC3E}">
        <p14:creationId xmlns:p14="http://schemas.microsoft.com/office/powerpoint/2010/main" val="3240996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Kitchen Outside Air </a:t>
            </a:r>
            <a:br>
              <a:rPr lang="en-US" dirty="0"/>
            </a:br>
            <a:r>
              <a:rPr lang="en-US" sz="3600" i="1" dirty="0"/>
              <a:t>(Worksheet 2)</a:t>
            </a:r>
            <a:endParaRPr lang="en-US" dirty="0"/>
          </a:p>
        </p:txBody>
      </p:sp>
      <p:sp>
        <p:nvSpPr>
          <p:cNvPr id="3" name="Content Placeholder 2"/>
          <p:cNvSpPr>
            <a:spLocks noGrp="1"/>
          </p:cNvSpPr>
          <p:nvPr>
            <p:ph idx="1"/>
          </p:nvPr>
        </p:nvSpPr>
        <p:spPr/>
        <p:txBody>
          <a:bodyPr/>
          <a:lstStyle/>
          <a:p>
            <a:pPr marL="0" indent="0">
              <a:buNone/>
            </a:pPr>
            <a:r>
              <a:rPr lang="en-US" dirty="0">
                <a:solidFill>
                  <a:srgbClr val="FFFF00"/>
                </a:solidFill>
              </a:rPr>
              <a:t>A kitchen has 6 workers in it and you want to know what the minimum fresh air makeup should be by code.  When measured the restaurant area is 20 ft. by 100 ft. The local code requirement is for 0.18 CFM per square ft. of restaurant area plus 7.5 CFM per person.</a:t>
            </a:r>
          </a:p>
        </p:txBody>
      </p:sp>
    </p:spTree>
    <p:custDataLst>
      <p:tags r:id="rId1"/>
    </p:custDataLst>
    <p:extLst>
      <p:ext uri="{BB962C8B-B14F-4D97-AF65-F5344CB8AC3E}">
        <p14:creationId xmlns:p14="http://schemas.microsoft.com/office/powerpoint/2010/main" val="842392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Kitchen Worksheet 2</a:t>
            </a:r>
            <a:br>
              <a:rPr lang="en-US" dirty="0"/>
            </a:br>
            <a:endParaRPr lang="en-US" dirty="0"/>
          </a:p>
        </p:txBody>
      </p:sp>
      <p:sp>
        <p:nvSpPr>
          <p:cNvPr id="3" name="Content Placeholder 2"/>
          <p:cNvSpPr>
            <a:spLocks noGrp="1"/>
          </p:cNvSpPr>
          <p:nvPr>
            <p:ph idx="1"/>
          </p:nvPr>
        </p:nvSpPr>
        <p:spPr/>
        <p:txBody>
          <a:bodyPr/>
          <a:lstStyle/>
          <a:p>
            <a:r>
              <a:rPr lang="en-US" dirty="0">
                <a:solidFill>
                  <a:srgbClr val="FFFF00"/>
                </a:solidFill>
              </a:rPr>
              <a:t>First the airflow for occupants is 6 × 7.5 = 45 CFM; </a:t>
            </a:r>
          </a:p>
          <a:p>
            <a:r>
              <a:rPr lang="en-US" dirty="0">
                <a:solidFill>
                  <a:srgbClr val="FFFF00"/>
                </a:solidFill>
              </a:rPr>
              <a:t>Second, the total square footage is 100 × 20 = 2,000 ft</a:t>
            </a:r>
            <a:r>
              <a:rPr lang="en-US" baseline="30000" dirty="0">
                <a:solidFill>
                  <a:srgbClr val="FFFF00"/>
                </a:solidFill>
              </a:rPr>
              <a:t>2</a:t>
            </a:r>
            <a:endParaRPr lang="en-US" dirty="0">
              <a:solidFill>
                <a:srgbClr val="FFFF00"/>
              </a:solidFill>
            </a:endParaRPr>
          </a:p>
          <a:p>
            <a:r>
              <a:rPr lang="en-US" dirty="0">
                <a:solidFill>
                  <a:srgbClr val="FFFF00"/>
                </a:solidFill>
              </a:rPr>
              <a:t>Third, CFM per square foot = 2,000 × 0.18 = 360 CFM</a:t>
            </a:r>
          </a:p>
          <a:p>
            <a:r>
              <a:rPr lang="en-US" dirty="0">
                <a:solidFill>
                  <a:srgbClr val="FFFF00"/>
                </a:solidFill>
              </a:rPr>
              <a:t>Total outside/makeup air required is: 360 + 45 = 405 CFM</a:t>
            </a:r>
          </a:p>
        </p:txBody>
      </p:sp>
    </p:spTree>
    <p:custDataLst>
      <p:tags r:id="rId1"/>
    </p:custDataLst>
    <p:extLst>
      <p:ext uri="{BB962C8B-B14F-4D97-AF65-F5344CB8AC3E}">
        <p14:creationId xmlns:p14="http://schemas.microsoft.com/office/powerpoint/2010/main" val="3640478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Manual N Weather Data </a:t>
            </a:r>
            <a:br>
              <a:rPr lang="en-US" dirty="0"/>
            </a:br>
            <a:r>
              <a:rPr lang="en-US" dirty="0"/>
              <a:t>For Long Beach CA.</a:t>
            </a:r>
          </a:p>
        </p:txBody>
      </p:sp>
      <p:pic>
        <p:nvPicPr>
          <p:cNvPr id="4" name="Picture 3"/>
          <p:cNvPicPr>
            <a:picLocks noChangeAspect="1"/>
          </p:cNvPicPr>
          <p:nvPr/>
        </p:nvPicPr>
        <p:blipFill>
          <a:blip r:embed="rId3"/>
          <a:stretch>
            <a:fillRect/>
          </a:stretch>
        </p:blipFill>
        <p:spPr>
          <a:xfrm>
            <a:off x="1066800" y="1676400"/>
            <a:ext cx="6731779" cy="2286000"/>
          </a:xfrm>
          <a:prstGeom prst="rect">
            <a:avLst/>
          </a:prstGeom>
        </p:spPr>
      </p:pic>
      <p:sp>
        <p:nvSpPr>
          <p:cNvPr id="3" name="Rectangle 2"/>
          <p:cNvSpPr/>
          <p:nvPr/>
        </p:nvSpPr>
        <p:spPr>
          <a:xfrm>
            <a:off x="1066799" y="2362200"/>
            <a:ext cx="6731779" cy="381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705810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Manual N Weather Data </a:t>
            </a:r>
            <a:br>
              <a:rPr lang="en-US" dirty="0"/>
            </a:br>
            <a:r>
              <a:rPr lang="en-US" dirty="0"/>
              <a:t>For Long Beach CA.</a:t>
            </a:r>
          </a:p>
        </p:txBody>
      </p:sp>
      <p:pic>
        <p:nvPicPr>
          <p:cNvPr id="4" name="Picture 3"/>
          <p:cNvPicPr>
            <a:picLocks noChangeAspect="1"/>
          </p:cNvPicPr>
          <p:nvPr/>
        </p:nvPicPr>
        <p:blipFill>
          <a:blip r:embed="rId3"/>
          <a:stretch>
            <a:fillRect/>
          </a:stretch>
        </p:blipFill>
        <p:spPr>
          <a:xfrm>
            <a:off x="1066800" y="1676400"/>
            <a:ext cx="6731779" cy="2286000"/>
          </a:xfrm>
          <a:prstGeom prst="rect">
            <a:avLst/>
          </a:prstGeom>
        </p:spPr>
      </p:pic>
      <p:sp>
        <p:nvSpPr>
          <p:cNvPr id="3" name="Rectangle 2"/>
          <p:cNvSpPr/>
          <p:nvPr/>
        </p:nvSpPr>
        <p:spPr>
          <a:xfrm>
            <a:off x="1066800" y="2667000"/>
            <a:ext cx="6731779" cy="3429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49640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LOGO" val="ComfortU_Logo.jpg"/>
  <p:tag name="ARTICULATE_PRESENTER" val="Donald Prather"/>
  <p:tag name="ARTICULATE_PRESENTER_GUID" val="0067420A16B5"/>
  <p:tag name="ARTICULATE_LMS" val="0"/>
  <p:tag name="ARTICULATE_TEMPLATE" val="Corporate Communications"/>
  <p:tag name="ARTICULATE_TEMPLATE_GUID" val="1a000000-6000-0000-b000-000000000001"/>
  <p:tag name="PRESENTER_PREVIEW_MODE" val="0"/>
  <p:tag name="PRESENTER_PREVIEW_START" val="1"/>
  <p:tag name="PLAYERLOGOHEIGHT" val="162"/>
  <p:tag name="PLAYERLOGOWIDTH" val="351"/>
  <p:tag name="LAUNCHINNEWWINDOW" val="0"/>
  <p:tag name="LASTPUBLISHED" val="C:\Users\Craig\Documents\My Articulate Projects\2.1 Why Balance a House\player.html"/>
  <p:tag name="ARTICULATE_META_COURSE_VERSION" val="1.0"/>
  <p:tag name="ARTICULATE_META_COURSE_VERSION_SET" val="True"/>
  <p:tag name="ARTICULATE_REFERENCE_ID" val="0b2ae246-c608-48c8-b00f-180ba22f995d"/>
  <p:tag name="ARTICULATE_REFERENCE_COUNT" val="0"/>
  <p:tag name="ARTICULATE_PLAYER_GLOSSARY_XML" val="&lt;?xml version=&quot;1.0&quot; encoding=&quot;utf-16&quot;?&gt;&lt;glossary xmlns:xsi=&quot;http://www.w3.org/2001/XMLSchema-instance&quot; xmlns:xsd=&quot;http://www.w3.org/2001/XMLSchema&quot;&gt;&lt;terms /&gt;&lt;/glossary&gt;"/>
  <p:tag name="ARTICULATE_META_DESCRIPTION" val="Conduction, and leakage losses and pressure effects"/>
  <p:tag name="ARTICULATE_META_COURSE_ID" val="2_1_Why_Balance_a_House"/>
  <p:tag name="ARTICULATE_META_NAME_SET" val="True"/>
  <p:tag name="TAG_BACKING_FORM_KEY" val="2294628-c:\users\don\desktop\power points\1.1 energy losses.pptx"/>
  <p:tag name="ARTICULATE_PRESENTER_VERSION" val="7"/>
  <p:tag name="ARTICULATE_USED_PAGE_ORIENTATION" val="1"/>
  <p:tag name="ARTICULATE_USED_PAGE_SIZE" val="1"/>
  <p:tag name="ARTICULATE_SLIDE_COUNT" val="1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NAV" val="1"/>
  <p:tag name="ARTICULATE_SLIDE_GUID" val="6aac7893-bf6d-4d34-9e8a-5d85bbcdb0ad"/>
  <p:tag name="AUDIO_ID" val="316"/>
  <p:tag name="ARTICULATE_AUDIO_RECORDED" val="1"/>
  <p:tag name="ELAPSEDTIME" val="20.1"/>
  <p:tag name="ANNOTATION_COUNT" val="0"/>
  <p:tag name="ARTICULATE_NAV_LEVEL" val="1"/>
  <p:tag name="ARTICULATE_SLIDE_PRESENTER_GUID" val="98bb69f2-8d08-4a0f-b3bb-0c4b682557b7"/>
  <p:tag name="ARTICULATE_SLIDE_PAUSE" val="0"/>
  <p:tag name="ARTICULATE_LOCK_SLIDE" val="0"/>
  <p:tag name="ARTICULATE_HIDE_SLIDE" val="0"/>
  <p:tag name="ARTICULATE_PLAYER_CONTROL_PREVIOUS" val="True"/>
  <p:tag name="ARTICULATE_PLAYER_CONTROL_NEXT" val="True"/>
  <p:tag name="ARTICULATE_USED_LAYOUT" val="1"/>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raig\AppData\Local\Temp\articulate\presenter\imgtemp\tODGD1uj_files\slide0001_image001.png"/>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4286</TotalTime>
  <Words>533</Words>
  <Application>Microsoft Office PowerPoint</Application>
  <PresentationFormat>On-screen Show (4:3)</PresentationFormat>
  <Paragraphs>57</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 Maria’s Restaurant Chapter 1 Section 2   </vt:lpstr>
      <vt:lpstr>Outside / Makeup Air Calculation</vt:lpstr>
      <vt:lpstr>Dining Outside / Makeup Air Calculation</vt:lpstr>
      <vt:lpstr>Restaurant Outside Air  (Worksheet 2)</vt:lpstr>
      <vt:lpstr>Restaurant Worksheet 2</vt:lpstr>
      <vt:lpstr>Kitchen Outside Air  (Worksheet 2)</vt:lpstr>
      <vt:lpstr>Kitchen Worksheet 2 </vt:lpstr>
      <vt:lpstr>Manual N Weather Data  For Long Beach CA.</vt:lpstr>
      <vt:lpstr>Manual N Weather Data  For Long Beach CA.</vt:lpstr>
      <vt:lpstr>Calculating a U-Value Given an R-Value</vt:lpstr>
      <vt:lpstr>Calculating a U-Value Given an R-Value (Worksheet 1)</vt:lpstr>
      <vt:lpstr>Calculating a R-Value Given a U-Value</vt:lpstr>
      <vt:lpstr>Calculating a R-Value Given a U-Value (Worksheet 1)</vt:lpstr>
      <vt:lpstr>Field Notes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dc:creator>
  <cp:lastModifiedBy>Donald Prather</cp:lastModifiedBy>
  <cp:revision>525</cp:revision>
  <dcterms:created xsi:type="dcterms:W3CDTF">2013-05-23T13:04:32Z</dcterms:created>
  <dcterms:modified xsi:type="dcterms:W3CDTF">2019-06-07T12:42:36Z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2.1 Why Balance a House  </vt:lpwstr>
  </property>
  <property fmtid="{D5CDD505-2E9C-101B-9397-08002B2CF9AE}" pid="4" name="ArticulateProjectVersion">
    <vt:lpwstr>7</vt:lpwstr>
  </property>
  <property fmtid="{D5CDD505-2E9C-101B-9397-08002B2CF9AE}" pid="5" name="ArticulateGUID">
    <vt:lpwstr>16F99250-93E1-40A4-9619-7A721C5B9F1E</vt:lpwstr>
  </property>
  <property fmtid="{D5CDD505-2E9C-101B-9397-08002B2CF9AE}" pid="6" name="ArticulateProjectFull">
    <vt:lpwstr>C:\Users\Don\Desktop\QTechEDU Power Points\Class 2 Maria's Resturant Introduction .ppta</vt:lpwstr>
  </property>
</Properties>
</file>