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4.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28"/>
  </p:notesMasterIdLst>
  <p:sldIdLst>
    <p:sldId id="316" r:id="rId2"/>
    <p:sldId id="447" r:id="rId3"/>
    <p:sldId id="448" r:id="rId4"/>
    <p:sldId id="434" r:id="rId5"/>
    <p:sldId id="451" r:id="rId6"/>
    <p:sldId id="453" r:id="rId7"/>
    <p:sldId id="455" r:id="rId8"/>
    <p:sldId id="473" r:id="rId9"/>
    <p:sldId id="457" r:id="rId10"/>
    <p:sldId id="475" r:id="rId11"/>
    <p:sldId id="458" r:id="rId12"/>
    <p:sldId id="459" r:id="rId13"/>
    <p:sldId id="460" r:id="rId14"/>
    <p:sldId id="472" r:id="rId15"/>
    <p:sldId id="462" r:id="rId16"/>
    <p:sldId id="463" r:id="rId17"/>
    <p:sldId id="464" r:id="rId18"/>
    <p:sldId id="465" r:id="rId19"/>
    <p:sldId id="466" r:id="rId20"/>
    <p:sldId id="467" r:id="rId21"/>
    <p:sldId id="468" r:id="rId22"/>
    <p:sldId id="469" r:id="rId23"/>
    <p:sldId id="470" r:id="rId24"/>
    <p:sldId id="474" r:id="rId25"/>
    <p:sldId id="452" r:id="rId26"/>
    <p:sldId id="446"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F3F"/>
    <a:srgbClr val="CC9900"/>
    <a:srgbClr val="D6367B"/>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0" autoAdjust="0"/>
    <p:restoredTop sz="94660"/>
  </p:normalViewPr>
  <p:slideViewPr>
    <p:cSldViewPr>
      <p:cViewPr varScale="1">
        <p:scale>
          <a:sx n="94" d="100"/>
          <a:sy n="94" d="100"/>
        </p:scale>
        <p:origin x="78" y="456"/>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6/7/2019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215692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2</a:t>
            </a:fld>
            <a:endParaRPr lang="en-US"/>
          </a:p>
        </p:txBody>
      </p:sp>
    </p:spTree>
    <p:extLst>
      <p:ext uri="{BB962C8B-B14F-4D97-AF65-F5344CB8AC3E}">
        <p14:creationId xmlns:p14="http://schemas.microsoft.com/office/powerpoint/2010/main" val="1654856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3</a:t>
            </a:fld>
            <a:endParaRPr lang="en-US"/>
          </a:p>
        </p:txBody>
      </p:sp>
    </p:spTree>
    <p:extLst>
      <p:ext uri="{BB962C8B-B14F-4D97-AF65-F5344CB8AC3E}">
        <p14:creationId xmlns:p14="http://schemas.microsoft.com/office/powerpoint/2010/main" val="3626954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24</a:t>
            </a:fld>
            <a:endParaRPr lang="en-US"/>
          </a:p>
        </p:txBody>
      </p:sp>
    </p:spTree>
    <p:extLst>
      <p:ext uri="{BB962C8B-B14F-4D97-AF65-F5344CB8AC3E}">
        <p14:creationId xmlns:p14="http://schemas.microsoft.com/office/powerpoint/2010/main" val="14601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AA4F02-61AA-4C81-BD1C-511DDA14D550}"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AA4F02-61AA-4C81-BD1C-511DDA14D550}"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6/7/2019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3.wmf"/><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22.png"/><Relationship Id="rId4" Type="http://schemas.openxmlformats.org/officeDocument/2006/relationships/image" Target="../media/image21.png"/></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24.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3.wm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724400"/>
            <a:ext cx="9144000" cy="609600"/>
          </a:xfrm>
        </p:spPr>
        <p:txBody>
          <a:bodyPr>
            <a:normAutofit fontScale="90000"/>
          </a:bodyPr>
          <a:lstStyle/>
          <a:p>
            <a:br>
              <a:rPr lang="en-US" dirty="0">
                <a:solidFill>
                  <a:srgbClr val="FF00FF"/>
                </a:solidFill>
              </a:rPr>
            </a:br>
            <a:r>
              <a:rPr lang="en-US" dirty="0">
                <a:solidFill>
                  <a:srgbClr val="FFFF00"/>
                </a:solidFill>
              </a:rPr>
              <a:t>Maria’s Restaurant Lesson 20 </a:t>
            </a:r>
            <a:br>
              <a:rPr lang="en-US" dirty="0">
                <a:solidFill>
                  <a:srgbClr val="FFFF00"/>
                </a:solidFill>
              </a:rPr>
            </a:br>
            <a:r>
              <a:rPr lang="en-US">
                <a:solidFill>
                  <a:srgbClr val="FFFF00"/>
                </a:solidFill>
              </a:rPr>
              <a:t>Appendix B Zone </a:t>
            </a:r>
            <a:r>
              <a:rPr lang="en-US" dirty="0">
                <a:solidFill>
                  <a:srgbClr val="FFFF00"/>
                </a:solidFill>
              </a:rPr>
              <a:t>2 Manual N Loads</a:t>
            </a:r>
            <a:br>
              <a:rPr lang="en-US" dirty="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2140277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NOTE: ON ERV EFFICIENCY</a:t>
            </a:r>
            <a:endParaRPr lang="en-US" dirty="0"/>
          </a:p>
        </p:txBody>
      </p:sp>
      <p:sp>
        <p:nvSpPr>
          <p:cNvPr id="3" name="Content Placeholder 2"/>
          <p:cNvSpPr>
            <a:spLocks noGrp="1"/>
          </p:cNvSpPr>
          <p:nvPr>
            <p:ph idx="1"/>
          </p:nvPr>
        </p:nvSpPr>
        <p:spPr>
          <a:xfrm>
            <a:off x="457200" y="1600201"/>
            <a:ext cx="8229600" cy="3657600"/>
          </a:xfrm>
        </p:spPr>
        <p:txBody>
          <a:bodyPr/>
          <a:lstStyle/>
          <a:p>
            <a:pPr marL="0" indent="0">
              <a:buNone/>
            </a:pPr>
            <a:r>
              <a:rPr lang="en-US" dirty="0">
                <a:solidFill>
                  <a:srgbClr val="FFFF00"/>
                </a:solidFill>
              </a:rPr>
              <a:t>Manual N abridged edition does not allow the use of two different ventilation values for to reflect the efficiency for the ERV.  The values when added are:</a:t>
            </a:r>
          </a:p>
          <a:p>
            <a:pPr marL="0" indent="0">
              <a:buNone/>
            </a:pPr>
            <a:r>
              <a:rPr lang="en-US" dirty="0">
                <a:solidFill>
                  <a:srgbClr val="FFFF00"/>
                </a:solidFill>
              </a:rPr>
              <a:t>An added 3,268 BTUH Total Cooling Load</a:t>
            </a:r>
          </a:p>
          <a:p>
            <a:pPr marL="0" indent="0">
              <a:buNone/>
            </a:pPr>
            <a:r>
              <a:rPr lang="en-US" dirty="0">
                <a:solidFill>
                  <a:srgbClr val="FFFF00"/>
                </a:solidFill>
              </a:rPr>
              <a:t>An added 4,290 BTUH Total Heating Load</a:t>
            </a:r>
          </a:p>
        </p:txBody>
      </p:sp>
    </p:spTree>
    <p:custDataLst>
      <p:tags r:id="rId1"/>
    </p:custDataLst>
    <p:extLst>
      <p:ext uri="{BB962C8B-B14F-4D97-AF65-F5344CB8AC3E}">
        <p14:creationId xmlns:p14="http://schemas.microsoft.com/office/powerpoint/2010/main" val="368602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Infiltration</a:t>
            </a:r>
          </a:p>
        </p:txBody>
      </p:sp>
      <p:pic>
        <p:nvPicPr>
          <p:cNvPr id="3" name="Picture 2"/>
          <p:cNvPicPr>
            <a:picLocks noChangeAspect="1"/>
          </p:cNvPicPr>
          <p:nvPr/>
        </p:nvPicPr>
        <p:blipFill>
          <a:blip r:embed="rId3"/>
          <a:stretch>
            <a:fillRect/>
          </a:stretch>
        </p:blipFill>
        <p:spPr>
          <a:xfrm>
            <a:off x="457200" y="1295400"/>
            <a:ext cx="8590858" cy="4724400"/>
          </a:xfrm>
          <a:prstGeom prst="rect">
            <a:avLst/>
          </a:prstGeom>
        </p:spPr>
      </p:pic>
    </p:spTree>
    <p:custDataLst>
      <p:tags r:id="rId1"/>
    </p:custDataLst>
    <p:extLst>
      <p:ext uri="{BB962C8B-B14F-4D97-AF65-F5344CB8AC3E}">
        <p14:creationId xmlns:p14="http://schemas.microsoft.com/office/powerpoint/2010/main" val="3423744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Ducts</a:t>
            </a:r>
          </a:p>
        </p:txBody>
      </p:sp>
      <p:pic>
        <p:nvPicPr>
          <p:cNvPr id="4" name="Picture 3"/>
          <p:cNvPicPr>
            <a:picLocks noChangeAspect="1"/>
          </p:cNvPicPr>
          <p:nvPr/>
        </p:nvPicPr>
        <p:blipFill>
          <a:blip r:embed="rId3"/>
          <a:stretch>
            <a:fillRect/>
          </a:stretch>
        </p:blipFill>
        <p:spPr>
          <a:xfrm>
            <a:off x="0" y="1752600"/>
            <a:ext cx="8908677" cy="1905000"/>
          </a:xfrm>
          <a:prstGeom prst="rect">
            <a:avLst/>
          </a:prstGeom>
        </p:spPr>
      </p:pic>
    </p:spTree>
    <p:custDataLst>
      <p:tags r:id="rId1"/>
    </p:custDataLst>
    <p:extLst>
      <p:ext uri="{BB962C8B-B14F-4D97-AF65-F5344CB8AC3E}">
        <p14:creationId xmlns:p14="http://schemas.microsoft.com/office/powerpoint/2010/main" val="1472199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52400" y="595709"/>
            <a:ext cx="2628900" cy="6124575"/>
          </a:xfrm>
          <a:prstGeom prst="rect">
            <a:avLst/>
          </a:prstGeom>
        </p:spPr>
      </p:pic>
      <p:sp>
        <p:nvSpPr>
          <p:cNvPr id="5" name="Rectangle 4"/>
          <p:cNvSpPr/>
          <p:nvPr/>
        </p:nvSpPr>
        <p:spPr>
          <a:xfrm>
            <a:off x="152400" y="595709"/>
            <a:ext cx="2628900" cy="17526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3"/>
          <a:srcRect l="1" t="2359" r="1449" b="67781"/>
          <a:stretch/>
        </p:blipFill>
        <p:spPr>
          <a:xfrm>
            <a:off x="3111498" y="1752600"/>
            <a:ext cx="5398625" cy="3810794"/>
          </a:xfrm>
          <a:prstGeom prst="rect">
            <a:avLst/>
          </a:prstGeom>
        </p:spPr>
      </p:pic>
      <p:sp>
        <p:nvSpPr>
          <p:cNvPr id="7" name="Rectangle 6"/>
          <p:cNvSpPr/>
          <p:nvPr/>
        </p:nvSpPr>
        <p:spPr>
          <a:xfrm>
            <a:off x="3111498" y="1765300"/>
            <a:ext cx="5373225" cy="37973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3124026" y="152400"/>
            <a:ext cx="5257800" cy="1143000"/>
          </a:xfrm>
        </p:spPr>
        <p:txBody>
          <a:bodyPr>
            <a:normAutofit fontScale="90000"/>
          </a:bodyPr>
          <a:lstStyle/>
          <a:p>
            <a:r>
              <a:rPr lang="en-US" dirty="0"/>
              <a:t>Internal Loads </a:t>
            </a:r>
            <a:br>
              <a:rPr lang="en-US" dirty="0"/>
            </a:br>
            <a:r>
              <a:rPr lang="en-US" dirty="0"/>
              <a:t>Lighting &amp; Occupancy</a:t>
            </a:r>
          </a:p>
        </p:txBody>
      </p:sp>
    </p:spTree>
    <p:custDataLst>
      <p:tags r:id="rId1"/>
    </p:custDataLst>
    <p:extLst>
      <p:ext uri="{BB962C8B-B14F-4D97-AF65-F5344CB8AC3E}">
        <p14:creationId xmlns:p14="http://schemas.microsoft.com/office/powerpoint/2010/main" val="349676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533400"/>
            <a:ext cx="2628900" cy="6124575"/>
          </a:xfrm>
          <a:prstGeom prst="rect">
            <a:avLst/>
          </a:prstGeom>
        </p:spPr>
      </p:pic>
      <p:pic>
        <p:nvPicPr>
          <p:cNvPr id="4" name="Picture 3"/>
          <p:cNvPicPr>
            <a:picLocks noChangeAspect="1"/>
          </p:cNvPicPr>
          <p:nvPr/>
        </p:nvPicPr>
        <p:blipFill rotWithShape="1">
          <a:blip r:embed="rId3"/>
          <a:srcRect t="48523"/>
          <a:stretch/>
        </p:blipFill>
        <p:spPr>
          <a:xfrm>
            <a:off x="3542052" y="1501775"/>
            <a:ext cx="4434449" cy="5318125"/>
          </a:xfrm>
          <a:prstGeom prst="rect">
            <a:avLst/>
          </a:prstGeom>
        </p:spPr>
      </p:pic>
      <p:cxnSp>
        <p:nvCxnSpPr>
          <p:cNvPr id="6" name="Straight Connector 5"/>
          <p:cNvCxnSpPr/>
          <p:nvPr/>
        </p:nvCxnSpPr>
        <p:spPr>
          <a:xfrm>
            <a:off x="38100" y="2514600"/>
            <a:ext cx="2476500" cy="9906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38100" y="2514600"/>
            <a:ext cx="2514600" cy="9906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542051" y="1527175"/>
            <a:ext cx="4421750" cy="531812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8101" y="3505200"/>
            <a:ext cx="2590800" cy="315277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3124026" y="152400"/>
            <a:ext cx="5257800" cy="1143000"/>
          </a:xfrm>
        </p:spPr>
        <p:txBody>
          <a:bodyPr>
            <a:normAutofit fontScale="90000"/>
          </a:bodyPr>
          <a:lstStyle/>
          <a:p>
            <a:r>
              <a:rPr lang="en-US" dirty="0"/>
              <a:t>Internal Loads </a:t>
            </a:r>
            <a:br>
              <a:rPr lang="en-US" dirty="0"/>
            </a:br>
            <a:r>
              <a:rPr lang="en-US" dirty="0"/>
              <a:t>Equipment</a:t>
            </a:r>
          </a:p>
        </p:txBody>
      </p:sp>
      <p:sp>
        <p:nvSpPr>
          <p:cNvPr id="14" name="Oval 13"/>
          <p:cNvSpPr/>
          <p:nvPr/>
        </p:nvSpPr>
        <p:spPr>
          <a:xfrm>
            <a:off x="7162800" y="2209800"/>
            <a:ext cx="914400" cy="9144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76661" y="2209800"/>
            <a:ext cx="6205139" cy="1569660"/>
          </a:xfrm>
          <a:prstGeom prst="rect">
            <a:avLst/>
          </a:prstGeom>
          <a:solidFill>
            <a:schemeClr val="accent1">
              <a:lumMod val="75000"/>
            </a:schemeClr>
          </a:solidFill>
        </p:spPr>
        <p:txBody>
          <a:bodyPr wrap="square" rtlCol="0">
            <a:spAutoFit/>
          </a:bodyPr>
          <a:lstStyle/>
          <a:p>
            <a:r>
              <a:rPr lang="en-US" sz="3200" b="1" dirty="0">
                <a:solidFill>
                  <a:srgbClr val="FF0000"/>
                </a:solidFill>
              </a:rPr>
              <a:t>  Diversity Factor:</a:t>
            </a:r>
          </a:p>
          <a:p>
            <a:r>
              <a:rPr lang="en-US" sz="3200" i="1" dirty="0">
                <a:solidFill>
                  <a:srgbClr val="FF0000"/>
                </a:solidFill>
              </a:rPr>
              <a:t>  Fraction of active or powered units</a:t>
            </a:r>
          </a:p>
          <a:p>
            <a:r>
              <a:rPr lang="en-US" sz="3200" i="1" dirty="0">
                <a:solidFill>
                  <a:srgbClr val="FF0000"/>
                </a:solidFill>
              </a:rPr>
              <a:t>  For internal gains.</a:t>
            </a:r>
          </a:p>
        </p:txBody>
      </p:sp>
    </p:spTree>
    <p:custDataLst>
      <p:tags r:id="rId1"/>
    </p:custDataLst>
    <p:extLst>
      <p:ext uri="{BB962C8B-B14F-4D97-AF65-F5344CB8AC3E}">
        <p14:creationId xmlns:p14="http://schemas.microsoft.com/office/powerpoint/2010/main" val="162783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Floors</a:t>
            </a:r>
          </a:p>
        </p:txBody>
      </p:sp>
      <p:pic>
        <p:nvPicPr>
          <p:cNvPr id="3" name="Picture 2"/>
          <p:cNvPicPr>
            <a:picLocks noChangeAspect="1"/>
          </p:cNvPicPr>
          <p:nvPr/>
        </p:nvPicPr>
        <p:blipFill>
          <a:blip r:embed="rId3"/>
          <a:stretch>
            <a:fillRect/>
          </a:stretch>
        </p:blipFill>
        <p:spPr>
          <a:xfrm>
            <a:off x="457200" y="1430338"/>
            <a:ext cx="8112948" cy="4267200"/>
          </a:xfrm>
          <a:prstGeom prst="rect">
            <a:avLst/>
          </a:prstGeom>
        </p:spPr>
      </p:pic>
      <p:cxnSp>
        <p:nvCxnSpPr>
          <p:cNvPr id="6" name="Straight Arrow Connector 5"/>
          <p:cNvCxnSpPr/>
          <p:nvPr/>
        </p:nvCxnSpPr>
        <p:spPr>
          <a:xfrm>
            <a:off x="1752600" y="3589338"/>
            <a:ext cx="914400" cy="9144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60708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Ceiling</a:t>
            </a:r>
          </a:p>
        </p:txBody>
      </p:sp>
      <p:pic>
        <p:nvPicPr>
          <p:cNvPr id="3" name="Picture 2"/>
          <p:cNvPicPr>
            <a:picLocks noChangeAspect="1"/>
          </p:cNvPicPr>
          <p:nvPr/>
        </p:nvPicPr>
        <p:blipFill>
          <a:blip r:embed="rId3"/>
          <a:stretch>
            <a:fillRect/>
          </a:stretch>
        </p:blipFill>
        <p:spPr>
          <a:xfrm>
            <a:off x="457200" y="1676400"/>
            <a:ext cx="8177620" cy="1935162"/>
          </a:xfrm>
          <a:prstGeom prst="rect">
            <a:avLst/>
          </a:prstGeom>
        </p:spPr>
      </p:pic>
    </p:spTree>
    <p:custDataLst>
      <p:tags r:id="rId1"/>
    </p:custDataLst>
    <p:extLst>
      <p:ext uri="{BB962C8B-B14F-4D97-AF65-F5344CB8AC3E}">
        <p14:creationId xmlns:p14="http://schemas.microsoft.com/office/powerpoint/2010/main" val="673159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Walls</a:t>
            </a:r>
          </a:p>
        </p:txBody>
      </p:sp>
      <p:pic>
        <p:nvPicPr>
          <p:cNvPr id="3" name="Picture 2"/>
          <p:cNvPicPr>
            <a:picLocks noChangeAspect="1"/>
          </p:cNvPicPr>
          <p:nvPr/>
        </p:nvPicPr>
        <p:blipFill>
          <a:blip r:embed="rId3"/>
          <a:stretch>
            <a:fillRect/>
          </a:stretch>
        </p:blipFill>
        <p:spPr>
          <a:xfrm>
            <a:off x="203903" y="1600200"/>
            <a:ext cx="8736193" cy="4648200"/>
          </a:xfrm>
          <a:prstGeom prst="rect">
            <a:avLst/>
          </a:prstGeom>
        </p:spPr>
      </p:pic>
    </p:spTree>
    <p:custDataLst>
      <p:tags r:id="rId1"/>
    </p:custDataLst>
    <p:extLst>
      <p:ext uri="{BB962C8B-B14F-4D97-AF65-F5344CB8AC3E}">
        <p14:creationId xmlns:p14="http://schemas.microsoft.com/office/powerpoint/2010/main" val="85885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Doors</a:t>
            </a:r>
          </a:p>
        </p:txBody>
      </p:sp>
      <p:pic>
        <p:nvPicPr>
          <p:cNvPr id="4" name="Picture 3"/>
          <p:cNvPicPr>
            <a:picLocks noChangeAspect="1"/>
          </p:cNvPicPr>
          <p:nvPr/>
        </p:nvPicPr>
        <p:blipFill>
          <a:blip r:embed="rId3"/>
          <a:stretch>
            <a:fillRect/>
          </a:stretch>
        </p:blipFill>
        <p:spPr>
          <a:xfrm>
            <a:off x="260539" y="1905000"/>
            <a:ext cx="8622922" cy="2049462"/>
          </a:xfrm>
          <a:prstGeom prst="rect">
            <a:avLst/>
          </a:prstGeom>
        </p:spPr>
      </p:pic>
    </p:spTree>
    <p:custDataLst>
      <p:tags r:id="rId1"/>
    </p:custDataLst>
    <p:extLst>
      <p:ext uri="{BB962C8B-B14F-4D97-AF65-F5344CB8AC3E}">
        <p14:creationId xmlns:p14="http://schemas.microsoft.com/office/powerpoint/2010/main" val="3731068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Sky Light &amp; Glass</a:t>
            </a:r>
          </a:p>
        </p:txBody>
      </p:sp>
      <p:pic>
        <p:nvPicPr>
          <p:cNvPr id="3" name="Picture 2"/>
          <p:cNvPicPr>
            <a:picLocks noChangeAspect="1"/>
          </p:cNvPicPr>
          <p:nvPr/>
        </p:nvPicPr>
        <p:blipFill>
          <a:blip r:embed="rId3"/>
          <a:stretch>
            <a:fillRect/>
          </a:stretch>
        </p:blipFill>
        <p:spPr>
          <a:xfrm>
            <a:off x="50800" y="1417638"/>
            <a:ext cx="8947805" cy="2239962"/>
          </a:xfrm>
          <a:prstGeom prst="rect">
            <a:avLst/>
          </a:prstGeom>
        </p:spPr>
      </p:pic>
      <p:pic>
        <p:nvPicPr>
          <p:cNvPr id="5" name="Picture 4"/>
          <p:cNvPicPr>
            <a:picLocks noChangeAspect="1"/>
          </p:cNvPicPr>
          <p:nvPr/>
        </p:nvPicPr>
        <p:blipFill>
          <a:blip r:embed="rId4"/>
          <a:stretch>
            <a:fillRect/>
          </a:stretch>
        </p:blipFill>
        <p:spPr>
          <a:xfrm>
            <a:off x="50800" y="1417638"/>
            <a:ext cx="9015995" cy="4401987"/>
          </a:xfrm>
          <a:prstGeom prst="rect">
            <a:avLst/>
          </a:prstGeom>
        </p:spPr>
      </p:pic>
      <p:cxnSp>
        <p:nvCxnSpPr>
          <p:cNvPr id="7" name="Straight Connector 6"/>
          <p:cNvCxnSpPr/>
          <p:nvPr/>
        </p:nvCxnSpPr>
        <p:spPr>
          <a:xfrm>
            <a:off x="119995" y="1456606"/>
            <a:ext cx="8946800" cy="440198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0800" y="1417638"/>
            <a:ext cx="9015995" cy="440198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41629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209519" y="-1169019"/>
            <a:ext cx="6786314" cy="9144000"/>
          </a:xfrm>
          <a:prstGeom prst="rect">
            <a:avLst/>
          </a:prstGeom>
          <a:ln>
            <a:solidFill>
              <a:srgbClr val="00B050"/>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600200"/>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30335" y="381000"/>
            <a:ext cx="6421241" cy="892552"/>
          </a:xfrm>
          <a:prstGeom prst="rect">
            <a:avLst/>
          </a:prstGeom>
          <a:noFill/>
        </p:spPr>
        <p:txBody>
          <a:bodyPr wrap="square" rtlCol="0">
            <a:spAutoFit/>
          </a:bodyPr>
          <a:lstStyle/>
          <a:p>
            <a:r>
              <a:rPr lang="en-US" sz="3600" b="1" dirty="0">
                <a:solidFill>
                  <a:schemeClr val="bg2"/>
                </a:solidFill>
              </a:rPr>
              <a:t>Maria’s Restaurant Design</a:t>
            </a:r>
          </a:p>
          <a:p>
            <a:r>
              <a:rPr lang="en-US" sz="1600" dirty="0">
                <a:solidFill>
                  <a:schemeClr val="bg2"/>
                </a:solidFill>
              </a:rPr>
              <a:t>(Staff: Maria &amp; 7 Employees each shift.  Glass Store Front and front door) </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a:solidFill>
                  <a:schemeClr val="bg1"/>
                </a:solidFill>
              </a:rPr>
              <a:t>66 ft</a:t>
            </a:r>
            <a:r>
              <a:rPr lang="en-US" dirty="0"/>
              <a:t>.</a:t>
            </a:r>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a:solidFill>
                  <a:schemeClr val="bg1"/>
                </a:solidFill>
              </a:rPr>
              <a:t>25 ft</a:t>
            </a:r>
            <a:r>
              <a:rPr lang="en-US" dirty="0"/>
              <a:t>.</a:t>
            </a:r>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051664" y="1632398"/>
            <a:ext cx="533400" cy="561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F1</a:t>
            </a:r>
          </a:p>
        </p:txBody>
      </p:sp>
      <p:sp>
        <p:nvSpPr>
          <p:cNvPr id="33" name="Rectangle 32"/>
          <p:cNvSpPr/>
          <p:nvPr/>
        </p:nvSpPr>
        <p:spPr>
          <a:xfrm>
            <a:off x="518264" y="1632398"/>
            <a:ext cx="533400" cy="561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R1</a:t>
            </a:r>
          </a:p>
        </p:txBody>
      </p:sp>
      <p:sp>
        <p:nvSpPr>
          <p:cNvPr id="21" name="Rounded Rectangle 20"/>
          <p:cNvSpPr/>
          <p:nvPr/>
        </p:nvSpPr>
        <p:spPr>
          <a:xfrm>
            <a:off x="3155796" y="3147164"/>
            <a:ext cx="176099" cy="144549"/>
          </a:xfrm>
          <a:prstGeom prst="roundRect">
            <a:avLst/>
          </a:prstGeom>
          <a:solidFill>
            <a:schemeClr val="tx1">
              <a:lumMod val="6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980590" y="3125075"/>
            <a:ext cx="551192" cy="548640"/>
          </a:xfrm>
          <a:prstGeom prst="rect">
            <a:avLst/>
          </a:prstGeom>
          <a:noFill/>
        </p:spPr>
        <p:txBody>
          <a:bodyPr wrap="square" rtlCol="0">
            <a:spAutoFit/>
          </a:bodyPr>
          <a:lstStyle/>
          <a:p>
            <a:r>
              <a:rPr lang="en-US" dirty="0">
                <a:solidFill>
                  <a:schemeClr val="bg1"/>
                </a:solidFill>
              </a:rPr>
              <a:t>S1</a:t>
            </a:r>
          </a:p>
        </p:txBody>
      </p:sp>
      <p:sp>
        <p:nvSpPr>
          <p:cNvPr id="25" name="Rectangle 24"/>
          <p:cNvSpPr/>
          <p:nvPr/>
        </p:nvSpPr>
        <p:spPr>
          <a:xfrm>
            <a:off x="2331745" y="1889905"/>
            <a:ext cx="274320" cy="274320"/>
          </a:xfrm>
          <a:prstGeom prst="rect">
            <a:avLst/>
          </a:prstGeom>
          <a:solidFill>
            <a:schemeClr val="tx1">
              <a:lumMod val="6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2157143" y="1861965"/>
            <a:ext cx="530915" cy="369332"/>
          </a:xfrm>
          <a:prstGeom prst="rect">
            <a:avLst/>
          </a:prstGeom>
          <a:noFill/>
        </p:spPr>
        <p:txBody>
          <a:bodyPr wrap="none" rtlCol="0">
            <a:spAutoFit/>
          </a:bodyPr>
          <a:lstStyle/>
          <a:p>
            <a:r>
              <a:rPr lang="en-US" dirty="0">
                <a:solidFill>
                  <a:schemeClr val="bg1"/>
                </a:solidFill>
              </a:rPr>
              <a:t>DW</a:t>
            </a:r>
          </a:p>
        </p:txBody>
      </p:sp>
      <p:sp>
        <p:nvSpPr>
          <p:cNvPr id="57" name="Rectangle 56"/>
          <p:cNvSpPr/>
          <p:nvPr/>
        </p:nvSpPr>
        <p:spPr>
          <a:xfrm rot="10800000">
            <a:off x="1843720" y="1627809"/>
            <a:ext cx="770547" cy="2314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2000588" y="1568294"/>
            <a:ext cx="824634" cy="369332"/>
          </a:xfrm>
          <a:prstGeom prst="rect">
            <a:avLst/>
          </a:prstGeom>
          <a:noFill/>
        </p:spPr>
        <p:txBody>
          <a:bodyPr wrap="square" rtlCol="0">
            <a:spAutoFit/>
          </a:bodyPr>
          <a:lstStyle/>
          <a:p>
            <a:r>
              <a:rPr lang="en-US" dirty="0">
                <a:solidFill>
                  <a:schemeClr val="bg1"/>
                </a:solidFill>
              </a:rPr>
              <a:t>C1</a:t>
            </a:r>
          </a:p>
        </p:txBody>
      </p: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rot="16200000" flipV="1">
            <a:off x="1400397" y="1784632"/>
            <a:ext cx="611196" cy="2618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rot="16200000">
            <a:off x="333505" y="3574899"/>
            <a:ext cx="700937"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87035" y="3314959"/>
            <a:ext cx="346743" cy="7752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461572" y="3222001"/>
            <a:ext cx="366073" cy="6847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rot="16200000">
            <a:off x="357106" y="3561780"/>
            <a:ext cx="651460" cy="369332"/>
          </a:xfrm>
          <a:prstGeom prst="rect">
            <a:avLst/>
          </a:prstGeom>
          <a:noFill/>
        </p:spPr>
        <p:txBody>
          <a:bodyPr wrap="none" rtlCol="0">
            <a:spAutoFit/>
          </a:bodyPr>
          <a:lstStyle/>
          <a:p>
            <a:r>
              <a:rPr lang="en-US" dirty="0">
                <a:solidFill>
                  <a:schemeClr val="bg1"/>
                </a:solidFill>
              </a:rPr>
              <a:t>CT/O</a:t>
            </a:r>
          </a:p>
        </p:txBody>
      </p:sp>
      <p:sp>
        <p:nvSpPr>
          <p:cNvPr id="69" name="Rectangle 68"/>
          <p:cNvSpPr/>
          <p:nvPr/>
        </p:nvSpPr>
        <p:spPr>
          <a:xfrm>
            <a:off x="1266889" y="3139901"/>
            <a:ext cx="676180" cy="26255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355168" y="3076871"/>
            <a:ext cx="425116" cy="369332"/>
          </a:xfrm>
          <a:prstGeom prst="rect">
            <a:avLst/>
          </a:prstGeom>
          <a:noFill/>
        </p:spPr>
        <p:txBody>
          <a:bodyPr wrap="none" rtlCol="0">
            <a:spAutoFit/>
          </a:bodyPr>
          <a:lstStyle/>
          <a:p>
            <a:r>
              <a:rPr lang="en-US" dirty="0">
                <a:solidFill>
                  <a:schemeClr val="bg1"/>
                </a:solidFill>
              </a:rPr>
              <a:t>C2</a:t>
            </a:r>
          </a:p>
        </p:txBody>
      </p:sp>
      <p:sp>
        <p:nvSpPr>
          <p:cNvPr id="72" name="Rectangle 71"/>
          <p:cNvSpPr/>
          <p:nvPr/>
        </p:nvSpPr>
        <p:spPr>
          <a:xfrm rot="10800000">
            <a:off x="1251258" y="3757037"/>
            <a:ext cx="700511" cy="2610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1366086" y="3708728"/>
            <a:ext cx="470857" cy="369332"/>
          </a:xfrm>
          <a:prstGeom prst="rect">
            <a:avLst/>
          </a:prstGeom>
          <a:noFill/>
        </p:spPr>
        <p:txBody>
          <a:bodyPr wrap="square" rtlCol="0">
            <a:spAutoFit/>
          </a:bodyPr>
          <a:lstStyle/>
          <a:p>
            <a:r>
              <a:rPr lang="en-US" dirty="0">
                <a:solidFill>
                  <a:schemeClr val="bg1"/>
                </a:solidFill>
              </a:rPr>
              <a:t>C3</a:t>
            </a:r>
          </a:p>
        </p:txBody>
      </p:sp>
      <p:sp>
        <p:nvSpPr>
          <p:cNvPr id="74" name="Rectangle 73"/>
          <p:cNvSpPr/>
          <p:nvPr/>
        </p:nvSpPr>
        <p:spPr>
          <a:xfrm rot="16200000">
            <a:off x="2482305" y="3733949"/>
            <a:ext cx="544773" cy="2863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544545" y="3704563"/>
            <a:ext cx="409086" cy="369332"/>
          </a:xfrm>
          <a:prstGeom prst="rect">
            <a:avLst/>
          </a:prstGeom>
          <a:noFill/>
        </p:spPr>
        <p:txBody>
          <a:bodyPr wrap="none" rtlCol="0">
            <a:spAutoFit/>
          </a:bodyPr>
          <a:lstStyle/>
          <a:p>
            <a:r>
              <a:rPr lang="en-US" dirty="0">
                <a:solidFill>
                  <a:schemeClr val="bg1"/>
                </a:solidFill>
              </a:rPr>
              <a:t>SP</a:t>
            </a:r>
          </a:p>
        </p:txBody>
      </p:sp>
      <p:sp>
        <p:nvSpPr>
          <p:cNvPr id="76" name="TextBox 75"/>
          <p:cNvSpPr txBox="1"/>
          <p:nvPr/>
        </p:nvSpPr>
        <p:spPr>
          <a:xfrm>
            <a:off x="809594" y="3147164"/>
            <a:ext cx="475964" cy="369332"/>
          </a:xfrm>
          <a:prstGeom prst="rect">
            <a:avLst/>
          </a:prstGeom>
          <a:noFill/>
        </p:spPr>
        <p:txBody>
          <a:bodyPr wrap="square" rtlCol="0">
            <a:spAutoFit/>
          </a:bodyPr>
          <a:lstStyle/>
          <a:p>
            <a:r>
              <a:rPr lang="en-US" dirty="0">
                <a:solidFill>
                  <a:schemeClr val="bg1"/>
                </a:solidFill>
              </a:rPr>
              <a:t>Fry</a:t>
            </a:r>
          </a:p>
        </p:txBody>
      </p:sp>
      <p:sp>
        <p:nvSpPr>
          <p:cNvPr id="79" name="Rectangle 78"/>
          <p:cNvSpPr/>
          <p:nvPr/>
        </p:nvSpPr>
        <p:spPr>
          <a:xfrm rot="10800000">
            <a:off x="1576295" y="4393547"/>
            <a:ext cx="556099" cy="38940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rot="10800000">
            <a:off x="1009183" y="4395271"/>
            <a:ext cx="541002" cy="3801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1037355" y="4418206"/>
            <a:ext cx="625342" cy="369332"/>
          </a:xfrm>
          <a:prstGeom prst="rect">
            <a:avLst/>
          </a:prstGeom>
          <a:noFill/>
        </p:spPr>
        <p:txBody>
          <a:bodyPr wrap="square" rtlCol="0">
            <a:spAutoFit/>
          </a:bodyPr>
          <a:lstStyle/>
          <a:p>
            <a:r>
              <a:rPr lang="en-US" dirty="0">
                <a:solidFill>
                  <a:schemeClr val="bg1"/>
                </a:solidFill>
              </a:rPr>
              <a:t>R2</a:t>
            </a:r>
          </a:p>
        </p:txBody>
      </p:sp>
      <p:sp>
        <p:nvSpPr>
          <p:cNvPr id="83" name="TextBox 82"/>
          <p:cNvSpPr txBox="1"/>
          <p:nvPr/>
        </p:nvSpPr>
        <p:spPr>
          <a:xfrm>
            <a:off x="1578879" y="4432117"/>
            <a:ext cx="527177" cy="369332"/>
          </a:xfrm>
          <a:prstGeom prst="rect">
            <a:avLst/>
          </a:prstGeom>
          <a:noFill/>
        </p:spPr>
        <p:txBody>
          <a:bodyPr wrap="square" rtlCol="0">
            <a:spAutoFit/>
          </a:bodyPr>
          <a:lstStyle/>
          <a:p>
            <a:r>
              <a:rPr lang="en-US" dirty="0">
                <a:solidFill>
                  <a:schemeClr val="bg1"/>
                </a:solidFill>
              </a:rPr>
              <a:t>F2</a:t>
            </a:r>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2568365" y="1753658"/>
            <a:ext cx="1105046" cy="1138773"/>
          </a:xfrm>
          <a:prstGeom prst="rect">
            <a:avLst/>
          </a:prstGeom>
          <a:noFill/>
        </p:spPr>
        <p:txBody>
          <a:bodyPr wrap="none" rtlCol="0">
            <a:spAutoFit/>
          </a:bodyPr>
          <a:lstStyle/>
          <a:p>
            <a:r>
              <a:rPr lang="en-US" dirty="0">
                <a:solidFill>
                  <a:schemeClr val="bg1"/>
                </a:solidFill>
              </a:rPr>
              <a:t>Woman’s </a:t>
            </a:r>
          </a:p>
          <a:p>
            <a:r>
              <a:rPr lang="en-US" dirty="0">
                <a:solidFill>
                  <a:schemeClr val="bg1"/>
                </a:solidFill>
              </a:rPr>
              <a:t>Restroom</a:t>
            </a:r>
          </a:p>
          <a:p>
            <a:r>
              <a:rPr lang="en-US" sz="1600" dirty="0">
                <a:solidFill>
                  <a:schemeClr val="bg1"/>
                </a:solidFill>
              </a:rPr>
              <a:t>1 handicap</a:t>
            </a:r>
          </a:p>
          <a:p>
            <a:r>
              <a:rPr lang="en-US" sz="1600" dirty="0">
                <a:solidFill>
                  <a:schemeClr val="bg1"/>
                </a:solidFill>
              </a:rPr>
              <a:t>1 standard</a:t>
            </a:r>
          </a:p>
        </p:txBody>
      </p: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3805401" y="1717718"/>
            <a:ext cx="1091837" cy="1138773"/>
          </a:xfrm>
          <a:prstGeom prst="rect">
            <a:avLst/>
          </a:prstGeom>
          <a:noFill/>
        </p:spPr>
        <p:txBody>
          <a:bodyPr wrap="none" rtlCol="0">
            <a:spAutoFit/>
          </a:bodyPr>
          <a:lstStyle/>
          <a:p>
            <a:r>
              <a:rPr lang="en-US" dirty="0">
                <a:solidFill>
                  <a:schemeClr val="bg1"/>
                </a:solidFill>
              </a:rPr>
              <a:t>Men’s </a:t>
            </a:r>
          </a:p>
          <a:p>
            <a:r>
              <a:rPr lang="en-US" dirty="0">
                <a:solidFill>
                  <a:schemeClr val="bg1"/>
                </a:solidFill>
              </a:rPr>
              <a:t>Restroom</a:t>
            </a:r>
          </a:p>
          <a:p>
            <a:r>
              <a:rPr lang="en-US" sz="1600" dirty="0">
                <a:solidFill>
                  <a:schemeClr val="bg1"/>
                </a:solidFill>
              </a:rPr>
              <a:t>1 handicap</a:t>
            </a:r>
          </a:p>
          <a:p>
            <a:r>
              <a:rPr lang="en-US" sz="1600" dirty="0">
                <a:solidFill>
                  <a:schemeClr val="bg1"/>
                </a:solidFill>
              </a:rPr>
              <a:t>1 urinal</a:t>
            </a:r>
          </a:p>
        </p:txBody>
      </p: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82" name="Rectangle 181"/>
          <p:cNvSpPr/>
          <p:nvPr/>
        </p:nvSpPr>
        <p:spPr>
          <a:xfrm rot="16200000">
            <a:off x="2447085" y="4313942"/>
            <a:ext cx="615212" cy="2863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xtBox 182"/>
          <p:cNvSpPr txBox="1"/>
          <p:nvPr/>
        </p:nvSpPr>
        <p:spPr>
          <a:xfrm>
            <a:off x="2544013" y="4270388"/>
            <a:ext cx="475964" cy="369332"/>
          </a:xfrm>
          <a:prstGeom prst="rect">
            <a:avLst/>
          </a:prstGeom>
          <a:noFill/>
        </p:spPr>
        <p:txBody>
          <a:bodyPr wrap="square" rtlCol="0">
            <a:spAutoFit/>
          </a:bodyPr>
          <a:lstStyle/>
          <a:p>
            <a:r>
              <a:rPr lang="en-US" dirty="0">
                <a:solidFill>
                  <a:schemeClr val="bg1"/>
                </a:solidFill>
              </a:rPr>
              <a:t>H1</a:t>
            </a:r>
          </a:p>
        </p:txBody>
      </p: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rot="16200000">
            <a:off x="4651524" y="1987591"/>
            <a:ext cx="835805" cy="2375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rot="16200000">
            <a:off x="4822326" y="2595152"/>
            <a:ext cx="377468" cy="2565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p:cNvSpPr/>
          <p:nvPr/>
        </p:nvSpPr>
        <p:spPr>
          <a:xfrm rot="5400000">
            <a:off x="5571498" y="1701673"/>
            <a:ext cx="377468" cy="2565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rot="16200000">
            <a:off x="5165873" y="2141338"/>
            <a:ext cx="1276600" cy="32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25" name="TextBox 224"/>
          <p:cNvSpPr txBox="1"/>
          <p:nvPr/>
        </p:nvSpPr>
        <p:spPr>
          <a:xfrm rot="16200000">
            <a:off x="5544187" y="2091696"/>
            <a:ext cx="669108" cy="369332"/>
          </a:xfrm>
          <a:prstGeom prst="rect">
            <a:avLst/>
          </a:prstGeom>
          <a:noFill/>
        </p:spPr>
        <p:txBody>
          <a:bodyPr wrap="square" rtlCol="0">
            <a:spAutoFit/>
          </a:bodyPr>
          <a:lstStyle/>
          <a:p>
            <a:r>
              <a:rPr lang="en-US" dirty="0">
                <a:solidFill>
                  <a:schemeClr val="bg1"/>
                </a:solidFill>
              </a:rPr>
              <a:t>Bar</a:t>
            </a:r>
          </a:p>
        </p:txBody>
      </p:sp>
      <p:sp>
        <p:nvSpPr>
          <p:cNvPr id="227" name="TextBox 226"/>
          <p:cNvSpPr txBox="1"/>
          <p:nvPr/>
        </p:nvSpPr>
        <p:spPr>
          <a:xfrm rot="16200000">
            <a:off x="4680247" y="2462153"/>
            <a:ext cx="625342" cy="369332"/>
          </a:xfrm>
          <a:prstGeom prst="rect">
            <a:avLst/>
          </a:prstGeom>
          <a:noFill/>
        </p:spPr>
        <p:txBody>
          <a:bodyPr wrap="square" rtlCol="0">
            <a:spAutoFit/>
          </a:bodyPr>
          <a:lstStyle/>
          <a:p>
            <a:r>
              <a:rPr lang="en-US" dirty="0">
                <a:solidFill>
                  <a:schemeClr val="bg1"/>
                </a:solidFill>
              </a:rPr>
              <a:t>Ice</a:t>
            </a:r>
          </a:p>
        </p:txBody>
      </p:sp>
      <p:sp>
        <p:nvSpPr>
          <p:cNvPr id="228" name="TextBox 227"/>
          <p:cNvSpPr txBox="1"/>
          <p:nvPr/>
        </p:nvSpPr>
        <p:spPr>
          <a:xfrm rot="16200000">
            <a:off x="4757987" y="2091696"/>
            <a:ext cx="475964" cy="369332"/>
          </a:xfrm>
          <a:prstGeom prst="rect">
            <a:avLst/>
          </a:prstGeom>
          <a:noFill/>
        </p:spPr>
        <p:txBody>
          <a:bodyPr wrap="square" rtlCol="0">
            <a:spAutoFit/>
          </a:bodyPr>
          <a:lstStyle/>
          <a:p>
            <a:r>
              <a:rPr lang="en-US" dirty="0">
                <a:solidFill>
                  <a:schemeClr val="bg1"/>
                </a:solidFill>
              </a:rPr>
              <a:t>C6</a:t>
            </a:r>
          </a:p>
        </p:txBody>
      </p:sp>
      <p:sp>
        <p:nvSpPr>
          <p:cNvPr id="229" name="Rectangle 228"/>
          <p:cNvSpPr/>
          <p:nvPr/>
        </p:nvSpPr>
        <p:spPr>
          <a:xfrm rot="5400000">
            <a:off x="7733551" y="1938379"/>
            <a:ext cx="832855" cy="2692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TextBox 229"/>
          <p:cNvSpPr txBox="1"/>
          <p:nvPr/>
        </p:nvSpPr>
        <p:spPr>
          <a:xfrm rot="5400000">
            <a:off x="7664727" y="1905048"/>
            <a:ext cx="943030" cy="369332"/>
          </a:xfrm>
          <a:prstGeom prst="rect">
            <a:avLst/>
          </a:prstGeom>
          <a:noFill/>
        </p:spPr>
        <p:txBody>
          <a:bodyPr wrap="square" rtlCol="0">
            <a:spAutoFit/>
          </a:bodyPr>
          <a:lstStyle/>
          <a:p>
            <a:r>
              <a:rPr lang="en-US" dirty="0">
                <a:solidFill>
                  <a:schemeClr val="bg1"/>
                </a:solidFill>
              </a:rPr>
              <a:t>Counter</a:t>
            </a:r>
          </a:p>
        </p:txBody>
      </p:sp>
      <p:sp>
        <p:nvSpPr>
          <p:cNvPr id="235" name="Rectangle 234"/>
          <p:cNvSpPr/>
          <p:nvPr/>
        </p:nvSpPr>
        <p:spPr>
          <a:xfrm>
            <a:off x="5650537" y="1716136"/>
            <a:ext cx="157090" cy="566750"/>
          </a:xfrm>
          <a:prstGeom prst="rect">
            <a:avLst/>
          </a:prstGeom>
          <a:solidFill>
            <a:schemeClr val="tx1">
              <a:lumMod val="7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Box 236"/>
          <p:cNvSpPr txBox="1"/>
          <p:nvPr/>
        </p:nvSpPr>
        <p:spPr>
          <a:xfrm rot="16200000">
            <a:off x="5459799" y="1750578"/>
            <a:ext cx="551192" cy="369332"/>
          </a:xfrm>
          <a:prstGeom prst="rect">
            <a:avLst/>
          </a:prstGeom>
          <a:noFill/>
        </p:spPr>
        <p:txBody>
          <a:bodyPr wrap="square" rtlCol="0">
            <a:spAutoFit/>
          </a:bodyPr>
          <a:lstStyle/>
          <a:p>
            <a:r>
              <a:rPr lang="en-US" dirty="0">
                <a:solidFill>
                  <a:schemeClr val="bg1"/>
                </a:solidFill>
              </a:rPr>
              <a:t>S3</a:t>
            </a:r>
          </a:p>
        </p:txBody>
      </p: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6" name="Rectangle 245"/>
          <p:cNvSpPr/>
          <p:nvPr/>
        </p:nvSpPr>
        <p:spPr>
          <a:xfrm rot="16200000">
            <a:off x="4815161" y="3018308"/>
            <a:ext cx="451752" cy="23705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TextBox 246"/>
          <p:cNvSpPr txBox="1"/>
          <p:nvPr/>
        </p:nvSpPr>
        <p:spPr>
          <a:xfrm rot="16200000">
            <a:off x="4797436" y="2927013"/>
            <a:ext cx="475964" cy="369332"/>
          </a:xfrm>
          <a:prstGeom prst="rect">
            <a:avLst/>
          </a:prstGeom>
          <a:noFill/>
        </p:spPr>
        <p:txBody>
          <a:bodyPr wrap="square" rtlCol="0">
            <a:spAutoFit/>
          </a:bodyPr>
          <a:lstStyle/>
          <a:p>
            <a:r>
              <a:rPr lang="en-US" dirty="0">
                <a:solidFill>
                  <a:schemeClr val="bg1"/>
                </a:solidFill>
              </a:rPr>
              <a:t>C7</a:t>
            </a:r>
          </a:p>
        </p:txBody>
      </p: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250"/>
          <p:cNvSpPr/>
          <p:nvPr/>
        </p:nvSpPr>
        <p:spPr>
          <a:xfrm rot="16200000">
            <a:off x="4566282" y="1980767"/>
            <a:ext cx="835805" cy="23755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86360" y="1923278"/>
            <a:ext cx="1247457" cy="646331"/>
          </a:xfrm>
          <a:prstGeom prst="rect">
            <a:avLst/>
          </a:prstGeom>
          <a:noFill/>
        </p:spPr>
        <p:txBody>
          <a:bodyPr wrap="none" rtlCol="0">
            <a:spAutoFit/>
          </a:bodyPr>
          <a:lstStyle/>
          <a:p>
            <a:r>
              <a:rPr lang="en-US" dirty="0">
                <a:solidFill>
                  <a:schemeClr val="bg1"/>
                </a:solidFill>
              </a:rPr>
              <a:t>Bar 12 X 10</a:t>
            </a:r>
          </a:p>
          <a:p>
            <a:r>
              <a:rPr lang="en-US" dirty="0">
                <a:solidFill>
                  <a:schemeClr val="bg1"/>
                </a:solidFill>
              </a:rPr>
              <a:t>Seating 12</a:t>
            </a:r>
          </a:p>
        </p:txBody>
      </p:sp>
      <p:sp>
        <p:nvSpPr>
          <p:cNvPr id="90" name="TextBox 89"/>
          <p:cNvSpPr txBox="1"/>
          <p:nvPr/>
        </p:nvSpPr>
        <p:spPr>
          <a:xfrm>
            <a:off x="5670092" y="3414711"/>
            <a:ext cx="1944507" cy="923330"/>
          </a:xfrm>
          <a:prstGeom prst="rect">
            <a:avLst/>
          </a:prstGeom>
          <a:noFill/>
        </p:spPr>
        <p:txBody>
          <a:bodyPr wrap="none" rtlCol="0">
            <a:spAutoFit/>
          </a:bodyPr>
          <a:lstStyle/>
          <a:p>
            <a:r>
              <a:rPr lang="en-US" dirty="0">
                <a:solidFill>
                  <a:schemeClr val="bg1"/>
                </a:solidFill>
              </a:rPr>
              <a:t>Restaurant 33 X 15</a:t>
            </a:r>
          </a:p>
          <a:p>
            <a:r>
              <a:rPr lang="en-US" dirty="0">
                <a:solidFill>
                  <a:schemeClr val="bg1"/>
                </a:solidFill>
              </a:rPr>
              <a:t> 11 X 4 &amp; 11 X 6     </a:t>
            </a:r>
          </a:p>
          <a:p>
            <a:r>
              <a:rPr lang="en-US" dirty="0">
                <a:solidFill>
                  <a:schemeClr val="bg1"/>
                </a:solidFill>
              </a:rPr>
              <a:t>       Seating 58</a:t>
            </a:r>
          </a:p>
        </p:txBody>
      </p:sp>
      <p:sp>
        <p:nvSpPr>
          <p:cNvPr id="97" name="TextBox 96"/>
          <p:cNvSpPr txBox="1"/>
          <p:nvPr/>
        </p:nvSpPr>
        <p:spPr>
          <a:xfrm rot="16200000">
            <a:off x="4669225" y="1784566"/>
            <a:ext cx="625342" cy="369332"/>
          </a:xfrm>
          <a:prstGeom prst="rect">
            <a:avLst/>
          </a:prstGeom>
          <a:noFill/>
        </p:spPr>
        <p:txBody>
          <a:bodyPr wrap="square" rtlCol="0">
            <a:spAutoFit/>
          </a:bodyPr>
          <a:lstStyle/>
          <a:p>
            <a:r>
              <a:rPr lang="en-US" dirty="0">
                <a:solidFill>
                  <a:schemeClr val="bg1"/>
                </a:solidFill>
              </a:rPr>
              <a:t>R3</a:t>
            </a:r>
          </a:p>
        </p:txBody>
      </p:sp>
      <p:sp>
        <p:nvSpPr>
          <p:cNvPr id="100" name="TextBox 99"/>
          <p:cNvSpPr txBox="1"/>
          <p:nvPr/>
        </p:nvSpPr>
        <p:spPr>
          <a:xfrm>
            <a:off x="5590142" y="2547637"/>
            <a:ext cx="433020" cy="369332"/>
          </a:xfrm>
          <a:prstGeom prst="rect">
            <a:avLst/>
          </a:prstGeom>
          <a:noFill/>
        </p:spPr>
        <p:txBody>
          <a:bodyPr wrap="square" rtlCol="0">
            <a:spAutoFit/>
          </a:bodyPr>
          <a:lstStyle/>
          <a:p>
            <a:r>
              <a:rPr lang="en-US" dirty="0">
                <a:solidFill>
                  <a:schemeClr val="bg1"/>
                </a:solidFill>
              </a:rPr>
              <a:t>R4</a:t>
            </a:r>
          </a:p>
        </p:txBody>
      </p:sp>
      <p:sp>
        <p:nvSpPr>
          <p:cNvPr id="101" name="TextBox 100"/>
          <p:cNvSpPr txBox="1"/>
          <p:nvPr/>
        </p:nvSpPr>
        <p:spPr>
          <a:xfrm>
            <a:off x="4393564" y="2946407"/>
            <a:ext cx="475964" cy="369332"/>
          </a:xfrm>
          <a:prstGeom prst="rect">
            <a:avLst/>
          </a:prstGeom>
          <a:noFill/>
        </p:spPr>
        <p:txBody>
          <a:bodyPr wrap="square" rtlCol="0">
            <a:spAutoFit/>
          </a:bodyPr>
          <a:lstStyle/>
          <a:p>
            <a:r>
              <a:rPr lang="en-US" dirty="0">
                <a:solidFill>
                  <a:schemeClr val="bg1"/>
                </a:solidFill>
              </a:rPr>
              <a:t>B1</a:t>
            </a: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27513" y="3439772"/>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 name="TextBox 93"/>
          <p:cNvSpPr txBox="1"/>
          <p:nvPr/>
        </p:nvSpPr>
        <p:spPr>
          <a:xfrm rot="19605934">
            <a:off x="624973" y="4209087"/>
            <a:ext cx="251563" cy="211264"/>
          </a:xfrm>
          <a:prstGeom prst="rect">
            <a:avLst/>
          </a:prstGeom>
          <a:solidFill>
            <a:schemeClr val="tx1">
              <a:lumMod val="75000"/>
            </a:schemeClr>
          </a:solidFill>
        </p:spPr>
        <p:txBody>
          <a:bodyPr wrap="square" rtlCol="0">
            <a:spAutoFit/>
          </a:bodyPr>
          <a:lstStyle/>
          <a:p>
            <a:endParaRPr lang="en-US" sz="1000" dirty="0">
              <a:solidFill>
                <a:schemeClr val="bg1"/>
              </a:solidFill>
            </a:endParaRPr>
          </a:p>
        </p:txBody>
      </p:sp>
      <p:sp>
        <p:nvSpPr>
          <p:cNvPr id="99" name="Rectangle 98"/>
          <p:cNvSpPr/>
          <p:nvPr/>
        </p:nvSpPr>
        <p:spPr>
          <a:xfrm rot="16200000" flipV="1">
            <a:off x="2241458" y="2283431"/>
            <a:ext cx="452606" cy="23845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rot="16200000" flipV="1">
            <a:off x="2884651" y="2795784"/>
            <a:ext cx="137961" cy="65162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2614267" y="2936698"/>
            <a:ext cx="673277" cy="338554"/>
          </a:xfrm>
          <a:prstGeom prst="rect">
            <a:avLst/>
          </a:prstGeom>
          <a:noFill/>
        </p:spPr>
        <p:txBody>
          <a:bodyPr wrap="square" rtlCol="0">
            <a:spAutoFit/>
          </a:bodyPr>
          <a:lstStyle/>
          <a:p>
            <a:r>
              <a:rPr lang="en-US" sz="1600" dirty="0" err="1">
                <a:solidFill>
                  <a:schemeClr val="bg1"/>
                </a:solidFill>
              </a:rPr>
              <a:t>Shelv</a:t>
            </a:r>
            <a:r>
              <a:rPr lang="en-US" sz="1600" dirty="0">
                <a:solidFill>
                  <a:schemeClr val="bg1"/>
                </a:solidFill>
              </a:rPr>
              <a:t>.</a:t>
            </a:r>
          </a:p>
        </p:txBody>
      </p:sp>
      <p:sp>
        <p:nvSpPr>
          <p:cNvPr id="108" name="TextBox 107"/>
          <p:cNvSpPr txBox="1"/>
          <p:nvPr/>
        </p:nvSpPr>
        <p:spPr>
          <a:xfrm>
            <a:off x="2272521" y="2221179"/>
            <a:ext cx="551192" cy="369332"/>
          </a:xfrm>
          <a:prstGeom prst="rect">
            <a:avLst/>
          </a:prstGeom>
          <a:noFill/>
        </p:spPr>
        <p:txBody>
          <a:bodyPr wrap="square" rtlCol="0">
            <a:spAutoFit/>
          </a:bodyPr>
          <a:lstStyle/>
          <a:p>
            <a:r>
              <a:rPr lang="en-US" dirty="0">
                <a:solidFill>
                  <a:schemeClr val="bg1"/>
                </a:solidFill>
              </a:rPr>
              <a:t>S2</a:t>
            </a:r>
          </a:p>
        </p:txBody>
      </p:sp>
      <p:sp>
        <p:nvSpPr>
          <p:cNvPr id="109" name="TextBox 108"/>
          <p:cNvSpPr txBox="1"/>
          <p:nvPr/>
        </p:nvSpPr>
        <p:spPr>
          <a:xfrm>
            <a:off x="560367" y="4137059"/>
            <a:ext cx="625342" cy="369332"/>
          </a:xfrm>
          <a:prstGeom prst="rect">
            <a:avLst/>
          </a:prstGeom>
          <a:noFill/>
        </p:spPr>
        <p:txBody>
          <a:bodyPr wrap="square" rtlCol="0">
            <a:spAutoFit/>
          </a:bodyPr>
          <a:lstStyle/>
          <a:p>
            <a:r>
              <a:rPr lang="en-US" dirty="0">
                <a:solidFill>
                  <a:schemeClr val="bg1"/>
                </a:solidFill>
              </a:rPr>
              <a:t>SK</a:t>
            </a:r>
          </a:p>
        </p:txBody>
      </p:sp>
      <p:sp>
        <p:nvSpPr>
          <p:cNvPr id="95" name="TextBox 94"/>
          <p:cNvSpPr txBox="1"/>
          <p:nvPr/>
        </p:nvSpPr>
        <p:spPr>
          <a:xfrm>
            <a:off x="542087" y="5218822"/>
            <a:ext cx="8115865" cy="1477328"/>
          </a:xfrm>
          <a:prstGeom prst="rect">
            <a:avLst/>
          </a:prstGeom>
          <a:solidFill>
            <a:schemeClr val="tx1"/>
          </a:solidFill>
        </p:spPr>
        <p:txBody>
          <a:bodyPr wrap="square" rtlCol="0">
            <a:spAutoFit/>
          </a:bodyPr>
          <a:lstStyle/>
          <a:p>
            <a:r>
              <a:rPr lang="en-US" dirty="0">
                <a:solidFill>
                  <a:schemeClr val="bg2"/>
                </a:solidFill>
              </a:rPr>
              <a:t>B = Beverage Area			     R = Refrigerator (blue walk in 	 </a:t>
            </a:r>
          </a:p>
          <a:p>
            <a:r>
              <a:rPr lang="en-US" dirty="0">
                <a:solidFill>
                  <a:schemeClr val="bg2"/>
                </a:solidFill>
              </a:rPr>
              <a:t>C = Counter 			     S = Sink; S1 Hand; S2 3 Pot; S3 Bar </a:t>
            </a:r>
          </a:p>
          <a:p>
            <a:r>
              <a:rPr lang="en-US" dirty="0">
                <a:solidFill>
                  <a:schemeClr val="bg2"/>
                </a:solidFill>
              </a:rPr>
              <a:t>CT = 4 burner plus flat top over ovens 	     SK= Steam Kettle</a:t>
            </a:r>
          </a:p>
          <a:p>
            <a:r>
              <a:rPr lang="en-US" dirty="0">
                <a:solidFill>
                  <a:schemeClr val="bg2"/>
                </a:solidFill>
              </a:rPr>
              <a:t>DW = Dishwasher 			      SP = Salad/cold Prep table</a:t>
            </a:r>
          </a:p>
          <a:p>
            <a:r>
              <a:rPr lang="en-US" dirty="0">
                <a:solidFill>
                  <a:schemeClr val="bg2"/>
                </a:solidFill>
              </a:rPr>
              <a:t>F = Freezer (blue walk in) 		      H1 = Hot Prep Table with Heat Lamp Shelf</a:t>
            </a:r>
          </a:p>
        </p:txBody>
      </p:sp>
      <p:sp>
        <p:nvSpPr>
          <p:cNvPr id="102" name="TextBox 101"/>
          <p:cNvSpPr txBox="1"/>
          <p:nvPr/>
        </p:nvSpPr>
        <p:spPr>
          <a:xfrm rot="5400000">
            <a:off x="1360037" y="1814267"/>
            <a:ext cx="714426" cy="338554"/>
          </a:xfrm>
          <a:prstGeom prst="rect">
            <a:avLst/>
          </a:prstGeom>
          <a:noFill/>
        </p:spPr>
        <p:txBody>
          <a:bodyPr wrap="none" rtlCol="0">
            <a:spAutoFit/>
          </a:bodyPr>
          <a:lstStyle/>
          <a:p>
            <a:r>
              <a:rPr lang="en-US" sz="1600" dirty="0" err="1">
                <a:solidFill>
                  <a:schemeClr val="bg1"/>
                </a:solidFill>
              </a:rPr>
              <a:t>Shelv</a:t>
            </a:r>
            <a:r>
              <a:rPr lang="en-US" sz="1600" dirty="0">
                <a:solidFill>
                  <a:schemeClr val="bg1"/>
                </a:solidFill>
              </a:rPr>
              <a:t>..</a:t>
            </a:r>
          </a:p>
        </p:txBody>
      </p:sp>
      <p:sp>
        <p:nvSpPr>
          <p:cNvPr id="107" name="TextBox 106"/>
          <p:cNvSpPr txBox="1"/>
          <p:nvPr/>
        </p:nvSpPr>
        <p:spPr>
          <a:xfrm>
            <a:off x="402715" y="2716232"/>
            <a:ext cx="1597873" cy="338554"/>
          </a:xfrm>
          <a:prstGeom prst="rect">
            <a:avLst/>
          </a:prstGeom>
          <a:noFill/>
        </p:spPr>
        <p:txBody>
          <a:bodyPr wrap="none" rtlCol="0">
            <a:spAutoFit/>
          </a:bodyPr>
          <a:lstStyle/>
          <a:p>
            <a:r>
              <a:rPr lang="en-US" sz="1600" dirty="0">
                <a:solidFill>
                  <a:schemeClr val="bg1"/>
                </a:solidFill>
              </a:rPr>
              <a:t>Shelving/Storage</a:t>
            </a: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82752" y="4560158"/>
            <a:ext cx="371528" cy="22737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27549" y="4506391"/>
            <a:ext cx="534121" cy="369332"/>
          </a:xfrm>
          <a:prstGeom prst="rect">
            <a:avLst/>
          </a:prstGeom>
          <a:noFill/>
        </p:spPr>
        <p:txBody>
          <a:bodyPr wrap="none" rtlCol="0">
            <a:spAutoFit/>
          </a:bodyPr>
          <a:lstStyle/>
          <a:p>
            <a:r>
              <a:rPr lang="en-US" dirty="0">
                <a:solidFill>
                  <a:schemeClr val="bg1"/>
                </a:solidFill>
              </a:rPr>
              <a:t>WH</a:t>
            </a:r>
          </a:p>
        </p:txBody>
      </p:sp>
      <p:sp>
        <p:nvSpPr>
          <p:cNvPr id="113" name="Rounded Rectangle 112"/>
          <p:cNvSpPr/>
          <p:nvPr/>
        </p:nvSpPr>
        <p:spPr>
          <a:xfrm>
            <a:off x="2165362" y="4625885"/>
            <a:ext cx="176099" cy="144549"/>
          </a:xfrm>
          <a:prstGeom prst="roundRect">
            <a:avLst/>
          </a:prstGeom>
          <a:solidFill>
            <a:schemeClr val="tx1">
              <a:lumMod val="6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p:cNvSpPr txBox="1"/>
          <p:nvPr/>
        </p:nvSpPr>
        <p:spPr>
          <a:xfrm>
            <a:off x="2085342" y="4456563"/>
            <a:ext cx="551192" cy="548640"/>
          </a:xfrm>
          <a:prstGeom prst="rect">
            <a:avLst/>
          </a:prstGeom>
          <a:noFill/>
        </p:spPr>
        <p:txBody>
          <a:bodyPr wrap="square" rtlCol="0">
            <a:spAutoFit/>
          </a:bodyPr>
          <a:lstStyle/>
          <a:p>
            <a:r>
              <a:rPr lang="en-US" dirty="0">
                <a:solidFill>
                  <a:schemeClr val="bg1"/>
                </a:solidFill>
              </a:rPr>
              <a:t>S1</a:t>
            </a:r>
          </a:p>
        </p:txBody>
      </p:sp>
      <p:sp>
        <p:nvSpPr>
          <p:cNvPr id="115" name="TextBox 114"/>
          <p:cNvSpPr txBox="1"/>
          <p:nvPr/>
        </p:nvSpPr>
        <p:spPr>
          <a:xfrm>
            <a:off x="4785509" y="2172839"/>
            <a:ext cx="475964" cy="369332"/>
          </a:xfrm>
          <a:prstGeom prst="rect">
            <a:avLst/>
          </a:prstGeom>
          <a:noFill/>
        </p:spPr>
        <p:txBody>
          <a:bodyPr wrap="square" rtlCol="0">
            <a:spAutoFit/>
          </a:bodyPr>
          <a:lstStyle/>
          <a:p>
            <a:r>
              <a:rPr lang="en-US" dirty="0">
                <a:solidFill>
                  <a:schemeClr val="bg1"/>
                </a:solidFill>
              </a:rPr>
              <a:t>B2</a:t>
            </a:r>
          </a:p>
        </p:txBody>
      </p:sp>
    </p:spTree>
    <p:custDataLst>
      <p:tags r:id="rId1"/>
    </p:custDataLst>
    <p:extLst>
      <p:ext uri="{BB962C8B-B14F-4D97-AF65-F5344CB8AC3E}">
        <p14:creationId xmlns:p14="http://schemas.microsoft.com/office/powerpoint/2010/main" val="3197538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a:t>
            </a:r>
          </a:p>
        </p:txBody>
      </p:sp>
      <p:pic>
        <p:nvPicPr>
          <p:cNvPr id="3" name="Picture 2"/>
          <p:cNvPicPr>
            <a:picLocks noChangeAspect="1"/>
          </p:cNvPicPr>
          <p:nvPr/>
        </p:nvPicPr>
        <p:blipFill>
          <a:blip r:embed="rId3"/>
          <a:stretch>
            <a:fillRect/>
          </a:stretch>
        </p:blipFill>
        <p:spPr>
          <a:xfrm>
            <a:off x="304799" y="1417638"/>
            <a:ext cx="5225177" cy="5287962"/>
          </a:xfrm>
          <a:prstGeom prst="rect">
            <a:avLst/>
          </a:prstGeom>
        </p:spPr>
      </p:pic>
      <p:pic>
        <p:nvPicPr>
          <p:cNvPr id="5" name="Picture 4"/>
          <p:cNvPicPr>
            <a:picLocks noChangeAspect="1"/>
          </p:cNvPicPr>
          <p:nvPr/>
        </p:nvPicPr>
        <p:blipFill>
          <a:blip r:embed="rId4"/>
          <a:stretch>
            <a:fillRect/>
          </a:stretch>
        </p:blipFill>
        <p:spPr>
          <a:xfrm>
            <a:off x="3711199" y="1892300"/>
            <a:ext cx="5420102" cy="4552886"/>
          </a:xfrm>
          <a:prstGeom prst="rect">
            <a:avLst/>
          </a:prstGeom>
        </p:spPr>
      </p:pic>
    </p:spTree>
    <p:custDataLst>
      <p:tags r:id="rId1"/>
    </p:custDataLst>
    <p:extLst>
      <p:ext uri="{BB962C8B-B14F-4D97-AF65-F5344CB8AC3E}">
        <p14:creationId xmlns:p14="http://schemas.microsoft.com/office/powerpoint/2010/main" val="2123024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N1 Glass </a:t>
            </a:r>
          </a:p>
        </p:txBody>
      </p:sp>
      <p:pic>
        <p:nvPicPr>
          <p:cNvPr id="4" name="Picture 3"/>
          <p:cNvPicPr>
            <a:picLocks noChangeAspect="1"/>
          </p:cNvPicPr>
          <p:nvPr/>
        </p:nvPicPr>
        <p:blipFill>
          <a:blip r:embed="rId3"/>
          <a:stretch>
            <a:fillRect/>
          </a:stretch>
        </p:blipFill>
        <p:spPr>
          <a:xfrm>
            <a:off x="100012" y="1417638"/>
            <a:ext cx="8943975" cy="3790950"/>
          </a:xfrm>
          <a:prstGeom prst="rect">
            <a:avLst/>
          </a:prstGeom>
        </p:spPr>
      </p:pic>
      <p:cxnSp>
        <p:nvCxnSpPr>
          <p:cNvPr id="6" name="Straight Connector 5"/>
          <p:cNvCxnSpPr/>
          <p:nvPr/>
        </p:nvCxnSpPr>
        <p:spPr>
          <a:xfrm>
            <a:off x="100012" y="2362200"/>
            <a:ext cx="8943975" cy="22098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19995" y="2362200"/>
            <a:ext cx="8923992" cy="22098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44404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N1 Doors </a:t>
            </a:r>
          </a:p>
        </p:txBody>
      </p:sp>
      <p:pic>
        <p:nvPicPr>
          <p:cNvPr id="4" name="Picture 3"/>
          <p:cNvPicPr>
            <a:picLocks noChangeAspect="1"/>
          </p:cNvPicPr>
          <p:nvPr/>
        </p:nvPicPr>
        <p:blipFill>
          <a:blip r:embed="rId3"/>
          <a:stretch>
            <a:fillRect/>
          </a:stretch>
        </p:blipFill>
        <p:spPr>
          <a:xfrm>
            <a:off x="100012" y="1417638"/>
            <a:ext cx="8943975" cy="3790950"/>
          </a:xfrm>
          <a:prstGeom prst="rect">
            <a:avLst/>
          </a:prstGeom>
        </p:spPr>
      </p:pic>
      <p:sp>
        <p:nvSpPr>
          <p:cNvPr id="3" name="Rectangle 2"/>
          <p:cNvSpPr/>
          <p:nvPr/>
        </p:nvSpPr>
        <p:spPr>
          <a:xfrm>
            <a:off x="125412" y="4572000"/>
            <a:ext cx="8408988" cy="63658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rotWithShape="1">
          <a:blip r:embed="rId3"/>
          <a:srcRect l="73855" t="24916" r="20181" b="10762"/>
          <a:stretch/>
        </p:blipFill>
        <p:spPr>
          <a:xfrm>
            <a:off x="1256506" y="274638"/>
            <a:ext cx="1371600" cy="6270160"/>
          </a:xfrm>
          <a:prstGeom prst="rect">
            <a:avLst/>
          </a:prstGeom>
        </p:spPr>
      </p:pic>
      <p:sp>
        <p:nvSpPr>
          <p:cNvPr id="10" name="Rectangle 9"/>
          <p:cNvSpPr/>
          <p:nvPr/>
        </p:nvSpPr>
        <p:spPr>
          <a:xfrm>
            <a:off x="6629399" y="2242344"/>
            <a:ext cx="609601" cy="255825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56506" y="274638"/>
            <a:ext cx="1371600" cy="627016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62442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N1 Walls, Ceilings &amp; Floors</a:t>
            </a:r>
          </a:p>
        </p:txBody>
      </p:sp>
      <p:pic>
        <p:nvPicPr>
          <p:cNvPr id="4" name="Picture 3"/>
          <p:cNvPicPr>
            <a:picLocks noChangeAspect="1"/>
          </p:cNvPicPr>
          <p:nvPr/>
        </p:nvPicPr>
        <p:blipFill>
          <a:blip r:embed="rId3"/>
          <a:stretch>
            <a:fillRect/>
          </a:stretch>
        </p:blipFill>
        <p:spPr>
          <a:xfrm>
            <a:off x="80962" y="1962150"/>
            <a:ext cx="8982075" cy="2933700"/>
          </a:xfrm>
          <a:prstGeom prst="rect">
            <a:avLst/>
          </a:prstGeom>
        </p:spPr>
      </p:pic>
      <p:sp>
        <p:nvSpPr>
          <p:cNvPr id="5" name="TextBox 4"/>
          <p:cNvSpPr txBox="1"/>
          <p:nvPr/>
        </p:nvSpPr>
        <p:spPr>
          <a:xfrm>
            <a:off x="1905000" y="2286000"/>
            <a:ext cx="3280642" cy="584775"/>
          </a:xfrm>
          <a:prstGeom prst="rect">
            <a:avLst/>
          </a:prstGeom>
          <a:solidFill>
            <a:schemeClr val="accent1">
              <a:lumMod val="75000"/>
            </a:schemeClr>
          </a:solidFill>
        </p:spPr>
        <p:txBody>
          <a:bodyPr wrap="none" rtlCol="0">
            <a:spAutoFit/>
          </a:bodyPr>
          <a:lstStyle/>
          <a:p>
            <a:r>
              <a:rPr lang="en-US" sz="3200" b="1" dirty="0">
                <a:solidFill>
                  <a:srgbClr val="FF0000"/>
                </a:solidFill>
              </a:rPr>
              <a:t>Net Areas Needed</a:t>
            </a:r>
          </a:p>
        </p:txBody>
      </p:sp>
    </p:spTree>
    <p:custDataLst>
      <p:tags r:id="rId1"/>
    </p:custDataLst>
    <p:extLst>
      <p:ext uri="{BB962C8B-B14F-4D97-AF65-F5344CB8AC3E}">
        <p14:creationId xmlns:p14="http://schemas.microsoft.com/office/powerpoint/2010/main" val="111220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N1 Heating and Cooling Total Loads</a:t>
            </a:r>
          </a:p>
        </p:txBody>
      </p:sp>
      <p:pic>
        <p:nvPicPr>
          <p:cNvPr id="4" name="Picture 3"/>
          <p:cNvPicPr>
            <a:picLocks noChangeAspect="1"/>
          </p:cNvPicPr>
          <p:nvPr/>
        </p:nvPicPr>
        <p:blipFill>
          <a:blip r:embed="rId4"/>
          <a:stretch>
            <a:fillRect/>
          </a:stretch>
        </p:blipFill>
        <p:spPr>
          <a:xfrm>
            <a:off x="119062" y="1905000"/>
            <a:ext cx="8905875" cy="904875"/>
          </a:xfrm>
          <a:prstGeom prst="rect">
            <a:avLst/>
          </a:prstGeom>
        </p:spPr>
      </p:pic>
      <p:sp>
        <p:nvSpPr>
          <p:cNvPr id="16" name="TextBox 15"/>
          <p:cNvSpPr txBox="1"/>
          <p:nvPr/>
        </p:nvSpPr>
        <p:spPr>
          <a:xfrm>
            <a:off x="425026" y="2517487"/>
            <a:ext cx="1900905" cy="584775"/>
          </a:xfrm>
          <a:prstGeom prst="rect">
            <a:avLst/>
          </a:prstGeom>
          <a:solidFill>
            <a:schemeClr val="accent1">
              <a:lumMod val="75000"/>
            </a:schemeClr>
          </a:solidFill>
        </p:spPr>
        <p:txBody>
          <a:bodyPr wrap="none" rtlCol="0">
            <a:spAutoFit/>
          </a:bodyPr>
          <a:lstStyle/>
          <a:p>
            <a:r>
              <a:rPr lang="en-US" sz="3200" b="1" dirty="0">
                <a:solidFill>
                  <a:srgbClr val="FF0000"/>
                </a:solidFill>
              </a:rPr>
              <a:t>Heat Load</a:t>
            </a:r>
          </a:p>
        </p:txBody>
      </p:sp>
      <p:cxnSp>
        <p:nvCxnSpPr>
          <p:cNvPr id="19" name="Straight Arrow Connector 18"/>
          <p:cNvCxnSpPr/>
          <p:nvPr/>
        </p:nvCxnSpPr>
        <p:spPr>
          <a:xfrm>
            <a:off x="2320069" y="3140847"/>
            <a:ext cx="1041587" cy="70676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5"/>
          <a:stretch>
            <a:fillRect/>
          </a:stretch>
        </p:blipFill>
        <p:spPr>
          <a:xfrm>
            <a:off x="129687" y="3886200"/>
            <a:ext cx="8562975" cy="769706"/>
          </a:xfrm>
          <a:prstGeom prst="rect">
            <a:avLst/>
          </a:prstGeom>
        </p:spPr>
      </p:pic>
      <p:sp>
        <p:nvSpPr>
          <p:cNvPr id="21" name="Rectangle 20"/>
          <p:cNvSpPr/>
          <p:nvPr/>
        </p:nvSpPr>
        <p:spPr>
          <a:xfrm>
            <a:off x="6496416" y="2570521"/>
            <a:ext cx="2505075" cy="3048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19062" y="3935570"/>
            <a:ext cx="8491538" cy="56022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473784" y="2493963"/>
            <a:ext cx="3874779" cy="584775"/>
          </a:xfrm>
          <a:prstGeom prst="rect">
            <a:avLst/>
          </a:prstGeom>
          <a:solidFill>
            <a:schemeClr val="accent1">
              <a:lumMod val="75000"/>
            </a:schemeClr>
          </a:solidFill>
        </p:spPr>
        <p:txBody>
          <a:bodyPr wrap="none" rtlCol="0">
            <a:spAutoFit/>
          </a:bodyPr>
          <a:lstStyle/>
          <a:p>
            <a:r>
              <a:rPr lang="en-US" sz="3200" b="1" dirty="0">
                <a:solidFill>
                  <a:srgbClr val="FF0000"/>
                </a:solidFill>
              </a:rPr>
              <a:t>Sensible Cooling Load</a:t>
            </a:r>
          </a:p>
        </p:txBody>
      </p:sp>
      <p:cxnSp>
        <p:nvCxnSpPr>
          <p:cNvPr id="24" name="Straight Arrow Connector 23"/>
          <p:cNvCxnSpPr/>
          <p:nvPr/>
        </p:nvCxnSpPr>
        <p:spPr>
          <a:xfrm>
            <a:off x="4651399" y="3078738"/>
            <a:ext cx="650081" cy="80011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6525724" y="4626598"/>
            <a:ext cx="916651" cy="873446"/>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00928" y="1404271"/>
            <a:ext cx="8984457" cy="584775"/>
          </a:xfrm>
          <a:prstGeom prst="rect">
            <a:avLst/>
          </a:prstGeom>
          <a:solidFill>
            <a:schemeClr val="accent1">
              <a:lumMod val="75000"/>
            </a:schemeClr>
          </a:solidFill>
        </p:spPr>
        <p:txBody>
          <a:bodyPr wrap="square" rtlCol="0">
            <a:spAutoFit/>
          </a:bodyPr>
          <a:lstStyle/>
          <a:p>
            <a:r>
              <a:rPr lang="en-US" sz="3200" b="1" dirty="0">
                <a:solidFill>
                  <a:srgbClr val="FF0000"/>
                </a:solidFill>
              </a:rPr>
              <a:t>Total Cooling Load = 93,635 + 18,631 = 112,266 Btuh</a:t>
            </a:r>
          </a:p>
        </p:txBody>
      </p:sp>
      <p:sp>
        <p:nvSpPr>
          <p:cNvPr id="14" name="TextBox 13"/>
          <p:cNvSpPr txBox="1"/>
          <p:nvPr/>
        </p:nvSpPr>
        <p:spPr>
          <a:xfrm>
            <a:off x="2959614" y="5207656"/>
            <a:ext cx="3536802" cy="584775"/>
          </a:xfrm>
          <a:prstGeom prst="rect">
            <a:avLst/>
          </a:prstGeom>
          <a:solidFill>
            <a:schemeClr val="accent1">
              <a:lumMod val="75000"/>
            </a:schemeClr>
          </a:solidFill>
        </p:spPr>
        <p:txBody>
          <a:bodyPr wrap="none" rtlCol="0">
            <a:spAutoFit/>
          </a:bodyPr>
          <a:lstStyle/>
          <a:p>
            <a:r>
              <a:rPr lang="en-US" sz="3200" b="1" dirty="0">
                <a:solidFill>
                  <a:srgbClr val="FF0000"/>
                </a:solidFill>
              </a:rPr>
              <a:t>Latent Cooling Load</a:t>
            </a:r>
          </a:p>
        </p:txBody>
      </p:sp>
    </p:spTree>
    <p:custDataLst>
      <p:tags r:id="rId1"/>
    </p:custDataLst>
    <p:extLst>
      <p:ext uri="{BB962C8B-B14F-4D97-AF65-F5344CB8AC3E}">
        <p14:creationId xmlns:p14="http://schemas.microsoft.com/office/powerpoint/2010/main" val="3987198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3" grpId="0" animBg="1"/>
      <p:bldP spid="27"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2 Manual N Summary</a:t>
            </a:r>
          </a:p>
        </p:txBody>
      </p:sp>
      <p:pic>
        <p:nvPicPr>
          <p:cNvPr id="3" name="Picture 2"/>
          <p:cNvPicPr>
            <a:picLocks noChangeAspect="1"/>
          </p:cNvPicPr>
          <p:nvPr/>
        </p:nvPicPr>
        <p:blipFill>
          <a:blip r:embed="rId3"/>
          <a:stretch>
            <a:fillRect/>
          </a:stretch>
        </p:blipFill>
        <p:spPr>
          <a:xfrm>
            <a:off x="1143000" y="1388330"/>
            <a:ext cx="6705600" cy="5392242"/>
          </a:xfrm>
          <a:prstGeom prst="rect">
            <a:avLst/>
          </a:prstGeom>
        </p:spPr>
      </p:pic>
      <p:cxnSp>
        <p:nvCxnSpPr>
          <p:cNvPr id="4" name="Straight Arrow Connector 3"/>
          <p:cNvCxnSpPr/>
          <p:nvPr/>
        </p:nvCxnSpPr>
        <p:spPr>
          <a:xfrm flipH="1">
            <a:off x="8038080" y="4953000"/>
            <a:ext cx="413520" cy="75465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4"/>
          <a:stretch>
            <a:fillRect/>
          </a:stretch>
        </p:blipFill>
        <p:spPr>
          <a:xfrm>
            <a:off x="1295400" y="1752600"/>
            <a:ext cx="685800" cy="435429"/>
          </a:xfrm>
          <a:prstGeom prst="rect">
            <a:avLst/>
          </a:prstGeom>
        </p:spPr>
      </p:pic>
    </p:spTree>
    <p:custDataLst>
      <p:tags r:id="rId1"/>
    </p:custDataLst>
    <p:extLst>
      <p:ext uri="{BB962C8B-B14F-4D97-AF65-F5344CB8AC3E}">
        <p14:creationId xmlns:p14="http://schemas.microsoft.com/office/powerpoint/2010/main" val="913359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Field Notes</a:t>
            </a:r>
          </a:p>
        </p:txBody>
      </p:sp>
      <p:sp>
        <p:nvSpPr>
          <p:cNvPr id="3" name="Content Placeholder 2"/>
          <p:cNvSpPr>
            <a:spLocks noGrp="1"/>
          </p:cNvSpPr>
          <p:nvPr>
            <p:ph idx="1"/>
          </p:nvPr>
        </p:nvSpPr>
        <p:spPr/>
        <p:txBody>
          <a:bodyPr/>
          <a:lstStyle/>
          <a:p>
            <a:pPr marL="0" indent="0">
              <a:buNone/>
            </a:pPr>
            <a:r>
              <a:rPr lang="en-US" dirty="0">
                <a:solidFill>
                  <a:srgbClr val="FFFF00"/>
                </a:solidFill>
              </a:rPr>
              <a:t>For many buildings the ducts are located in an unconditioned space.  Thus, the </a:t>
            </a:r>
            <a:r>
              <a:rPr lang="en-US" i="1" dirty="0">
                <a:solidFill>
                  <a:srgbClr val="FFFF00"/>
                </a:solidFill>
              </a:rPr>
              <a:t>Manual N </a:t>
            </a:r>
            <a:r>
              <a:rPr lang="en-US" dirty="0">
                <a:solidFill>
                  <a:srgbClr val="FFFF00"/>
                </a:solidFill>
              </a:rPr>
              <a:t>Speedsheet default setting of T, or the actual duct size can be entered to calculate the heat loss/gain. However, to use the Speedsheet for duct inside of the conditioned space, where the ducts have been previously filled in: to remove the #N/A simply change the T or square foot values to 0. </a:t>
            </a:r>
          </a:p>
        </p:txBody>
      </p:sp>
    </p:spTree>
    <p:custDataLst>
      <p:tags r:id="rId1"/>
    </p:custDataLst>
    <p:extLst>
      <p:ext uri="{BB962C8B-B14F-4D97-AF65-F5344CB8AC3E}">
        <p14:creationId xmlns:p14="http://schemas.microsoft.com/office/powerpoint/2010/main" val="539747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209519" y="-1169019"/>
            <a:ext cx="6786314" cy="9144000"/>
          </a:xfrm>
          <a:prstGeom prst="rect">
            <a:avLst/>
          </a:prstGeom>
          <a:ln>
            <a:solidFill>
              <a:srgbClr val="00B050"/>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600200"/>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30335" y="381000"/>
            <a:ext cx="6421241" cy="892552"/>
          </a:xfrm>
          <a:prstGeom prst="rect">
            <a:avLst/>
          </a:prstGeom>
          <a:noFill/>
        </p:spPr>
        <p:txBody>
          <a:bodyPr wrap="square" rtlCol="0">
            <a:spAutoFit/>
          </a:bodyPr>
          <a:lstStyle/>
          <a:p>
            <a:r>
              <a:rPr lang="en-US" sz="3600" b="1" dirty="0">
                <a:solidFill>
                  <a:schemeClr val="bg2"/>
                </a:solidFill>
              </a:rPr>
              <a:t>Maria’s Restaurant Design</a:t>
            </a:r>
          </a:p>
          <a:p>
            <a:r>
              <a:rPr lang="en-US" sz="1600" dirty="0">
                <a:solidFill>
                  <a:schemeClr val="bg2"/>
                </a:solidFill>
              </a:rPr>
              <a:t>(Staff: Maria &amp; 7 Employees each shift.  Glass Store Front and front door) </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a:solidFill>
                  <a:schemeClr val="bg1"/>
                </a:solidFill>
              </a:rPr>
              <a:t>66 ft</a:t>
            </a:r>
            <a:r>
              <a:rPr lang="en-US" dirty="0"/>
              <a:t>.</a:t>
            </a:r>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a:solidFill>
                  <a:schemeClr val="bg1"/>
                </a:solidFill>
              </a:rPr>
              <a:t>25 ft</a:t>
            </a:r>
            <a:r>
              <a:rPr lang="en-US" dirty="0"/>
              <a:t>.</a:t>
            </a:r>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051664" y="1632398"/>
            <a:ext cx="533400" cy="561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F1</a:t>
            </a:r>
          </a:p>
        </p:txBody>
      </p:sp>
      <p:sp>
        <p:nvSpPr>
          <p:cNvPr id="33" name="Rectangle 32"/>
          <p:cNvSpPr/>
          <p:nvPr/>
        </p:nvSpPr>
        <p:spPr>
          <a:xfrm>
            <a:off x="518264" y="1632398"/>
            <a:ext cx="533400" cy="561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R1</a:t>
            </a:r>
          </a:p>
        </p:txBody>
      </p:sp>
      <p:sp>
        <p:nvSpPr>
          <p:cNvPr id="21" name="Rounded Rectangle 20"/>
          <p:cNvSpPr/>
          <p:nvPr/>
        </p:nvSpPr>
        <p:spPr>
          <a:xfrm>
            <a:off x="3155796" y="3147164"/>
            <a:ext cx="176099" cy="144549"/>
          </a:xfrm>
          <a:prstGeom prst="roundRect">
            <a:avLst/>
          </a:prstGeom>
          <a:solidFill>
            <a:schemeClr val="tx1">
              <a:lumMod val="6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980590" y="3125075"/>
            <a:ext cx="551192" cy="548640"/>
          </a:xfrm>
          <a:prstGeom prst="rect">
            <a:avLst/>
          </a:prstGeom>
          <a:noFill/>
        </p:spPr>
        <p:txBody>
          <a:bodyPr wrap="square" rtlCol="0">
            <a:spAutoFit/>
          </a:bodyPr>
          <a:lstStyle/>
          <a:p>
            <a:r>
              <a:rPr lang="en-US" dirty="0">
                <a:solidFill>
                  <a:schemeClr val="bg1"/>
                </a:solidFill>
              </a:rPr>
              <a:t>S1</a:t>
            </a:r>
          </a:p>
        </p:txBody>
      </p:sp>
      <p:sp>
        <p:nvSpPr>
          <p:cNvPr id="25" name="Rectangle 24"/>
          <p:cNvSpPr/>
          <p:nvPr/>
        </p:nvSpPr>
        <p:spPr>
          <a:xfrm>
            <a:off x="2331745" y="1889905"/>
            <a:ext cx="274320" cy="274320"/>
          </a:xfrm>
          <a:prstGeom prst="rect">
            <a:avLst/>
          </a:prstGeom>
          <a:solidFill>
            <a:schemeClr val="tx1">
              <a:lumMod val="6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2157143" y="1861965"/>
            <a:ext cx="530915" cy="369332"/>
          </a:xfrm>
          <a:prstGeom prst="rect">
            <a:avLst/>
          </a:prstGeom>
          <a:noFill/>
        </p:spPr>
        <p:txBody>
          <a:bodyPr wrap="none" rtlCol="0">
            <a:spAutoFit/>
          </a:bodyPr>
          <a:lstStyle/>
          <a:p>
            <a:r>
              <a:rPr lang="en-US" dirty="0">
                <a:solidFill>
                  <a:schemeClr val="bg1"/>
                </a:solidFill>
              </a:rPr>
              <a:t>DW</a:t>
            </a:r>
          </a:p>
        </p:txBody>
      </p:sp>
      <p:sp>
        <p:nvSpPr>
          <p:cNvPr id="57" name="Rectangle 56"/>
          <p:cNvSpPr/>
          <p:nvPr/>
        </p:nvSpPr>
        <p:spPr>
          <a:xfrm rot="10800000">
            <a:off x="1843720" y="1627809"/>
            <a:ext cx="770547" cy="2314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2000588" y="1568294"/>
            <a:ext cx="824634" cy="369332"/>
          </a:xfrm>
          <a:prstGeom prst="rect">
            <a:avLst/>
          </a:prstGeom>
          <a:noFill/>
        </p:spPr>
        <p:txBody>
          <a:bodyPr wrap="square" rtlCol="0">
            <a:spAutoFit/>
          </a:bodyPr>
          <a:lstStyle/>
          <a:p>
            <a:r>
              <a:rPr lang="en-US" dirty="0">
                <a:solidFill>
                  <a:schemeClr val="bg1"/>
                </a:solidFill>
              </a:rPr>
              <a:t>C1</a:t>
            </a:r>
          </a:p>
        </p:txBody>
      </p: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rot="16200000" flipV="1">
            <a:off x="1400397" y="1784632"/>
            <a:ext cx="611196" cy="2618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rot="16200000">
            <a:off x="333505" y="3574899"/>
            <a:ext cx="700937"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87035" y="3314959"/>
            <a:ext cx="346743" cy="7752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461572" y="3222001"/>
            <a:ext cx="366073" cy="6847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rot="16200000">
            <a:off x="357106" y="3561780"/>
            <a:ext cx="651460" cy="369332"/>
          </a:xfrm>
          <a:prstGeom prst="rect">
            <a:avLst/>
          </a:prstGeom>
          <a:noFill/>
        </p:spPr>
        <p:txBody>
          <a:bodyPr wrap="none" rtlCol="0">
            <a:spAutoFit/>
          </a:bodyPr>
          <a:lstStyle/>
          <a:p>
            <a:r>
              <a:rPr lang="en-US" dirty="0">
                <a:solidFill>
                  <a:schemeClr val="bg1"/>
                </a:solidFill>
              </a:rPr>
              <a:t>CT/O</a:t>
            </a:r>
          </a:p>
        </p:txBody>
      </p:sp>
      <p:sp>
        <p:nvSpPr>
          <p:cNvPr id="69" name="Rectangle 68"/>
          <p:cNvSpPr/>
          <p:nvPr/>
        </p:nvSpPr>
        <p:spPr>
          <a:xfrm>
            <a:off x="1266889" y="3139901"/>
            <a:ext cx="676180" cy="26255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355168" y="3076871"/>
            <a:ext cx="425116" cy="369332"/>
          </a:xfrm>
          <a:prstGeom prst="rect">
            <a:avLst/>
          </a:prstGeom>
          <a:noFill/>
        </p:spPr>
        <p:txBody>
          <a:bodyPr wrap="none" rtlCol="0">
            <a:spAutoFit/>
          </a:bodyPr>
          <a:lstStyle/>
          <a:p>
            <a:r>
              <a:rPr lang="en-US" dirty="0">
                <a:solidFill>
                  <a:schemeClr val="bg1"/>
                </a:solidFill>
              </a:rPr>
              <a:t>C2</a:t>
            </a:r>
          </a:p>
        </p:txBody>
      </p:sp>
      <p:sp>
        <p:nvSpPr>
          <p:cNvPr id="72" name="Rectangle 71"/>
          <p:cNvSpPr/>
          <p:nvPr/>
        </p:nvSpPr>
        <p:spPr>
          <a:xfrm rot="10800000">
            <a:off x="1251258" y="3757037"/>
            <a:ext cx="700511" cy="2610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1366086" y="3708728"/>
            <a:ext cx="470857" cy="369332"/>
          </a:xfrm>
          <a:prstGeom prst="rect">
            <a:avLst/>
          </a:prstGeom>
          <a:noFill/>
        </p:spPr>
        <p:txBody>
          <a:bodyPr wrap="square" rtlCol="0">
            <a:spAutoFit/>
          </a:bodyPr>
          <a:lstStyle/>
          <a:p>
            <a:r>
              <a:rPr lang="en-US" dirty="0">
                <a:solidFill>
                  <a:schemeClr val="bg1"/>
                </a:solidFill>
              </a:rPr>
              <a:t>C3</a:t>
            </a:r>
          </a:p>
        </p:txBody>
      </p:sp>
      <p:sp>
        <p:nvSpPr>
          <p:cNvPr id="74" name="Rectangle 73"/>
          <p:cNvSpPr/>
          <p:nvPr/>
        </p:nvSpPr>
        <p:spPr>
          <a:xfrm rot="16200000">
            <a:off x="2482305" y="3733949"/>
            <a:ext cx="544773" cy="2863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544545" y="3704563"/>
            <a:ext cx="409086" cy="369332"/>
          </a:xfrm>
          <a:prstGeom prst="rect">
            <a:avLst/>
          </a:prstGeom>
          <a:noFill/>
        </p:spPr>
        <p:txBody>
          <a:bodyPr wrap="none" rtlCol="0">
            <a:spAutoFit/>
          </a:bodyPr>
          <a:lstStyle/>
          <a:p>
            <a:r>
              <a:rPr lang="en-US" dirty="0">
                <a:solidFill>
                  <a:schemeClr val="bg1"/>
                </a:solidFill>
              </a:rPr>
              <a:t>SP</a:t>
            </a:r>
          </a:p>
        </p:txBody>
      </p:sp>
      <p:sp>
        <p:nvSpPr>
          <p:cNvPr id="76" name="TextBox 75"/>
          <p:cNvSpPr txBox="1"/>
          <p:nvPr/>
        </p:nvSpPr>
        <p:spPr>
          <a:xfrm>
            <a:off x="809594" y="3147164"/>
            <a:ext cx="475964" cy="369332"/>
          </a:xfrm>
          <a:prstGeom prst="rect">
            <a:avLst/>
          </a:prstGeom>
          <a:noFill/>
        </p:spPr>
        <p:txBody>
          <a:bodyPr wrap="square" rtlCol="0">
            <a:spAutoFit/>
          </a:bodyPr>
          <a:lstStyle/>
          <a:p>
            <a:r>
              <a:rPr lang="en-US" dirty="0">
                <a:solidFill>
                  <a:schemeClr val="bg1"/>
                </a:solidFill>
              </a:rPr>
              <a:t>Fry</a:t>
            </a:r>
          </a:p>
        </p:txBody>
      </p:sp>
      <p:sp>
        <p:nvSpPr>
          <p:cNvPr id="79" name="Rectangle 78"/>
          <p:cNvSpPr/>
          <p:nvPr/>
        </p:nvSpPr>
        <p:spPr>
          <a:xfrm rot="10800000">
            <a:off x="1576295" y="4393547"/>
            <a:ext cx="556099" cy="38940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rot="10800000">
            <a:off x="1009183" y="4395271"/>
            <a:ext cx="541002" cy="3801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1037355" y="4418206"/>
            <a:ext cx="625342" cy="369332"/>
          </a:xfrm>
          <a:prstGeom prst="rect">
            <a:avLst/>
          </a:prstGeom>
          <a:noFill/>
        </p:spPr>
        <p:txBody>
          <a:bodyPr wrap="square" rtlCol="0">
            <a:spAutoFit/>
          </a:bodyPr>
          <a:lstStyle/>
          <a:p>
            <a:r>
              <a:rPr lang="en-US" dirty="0">
                <a:solidFill>
                  <a:schemeClr val="bg1"/>
                </a:solidFill>
              </a:rPr>
              <a:t>R2</a:t>
            </a:r>
          </a:p>
        </p:txBody>
      </p:sp>
      <p:sp>
        <p:nvSpPr>
          <p:cNvPr id="83" name="TextBox 82"/>
          <p:cNvSpPr txBox="1"/>
          <p:nvPr/>
        </p:nvSpPr>
        <p:spPr>
          <a:xfrm>
            <a:off x="1578879" y="4432117"/>
            <a:ext cx="527177" cy="369332"/>
          </a:xfrm>
          <a:prstGeom prst="rect">
            <a:avLst/>
          </a:prstGeom>
          <a:noFill/>
        </p:spPr>
        <p:txBody>
          <a:bodyPr wrap="square" rtlCol="0">
            <a:spAutoFit/>
          </a:bodyPr>
          <a:lstStyle/>
          <a:p>
            <a:r>
              <a:rPr lang="en-US" dirty="0">
                <a:solidFill>
                  <a:schemeClr val="bg1"/>
                </a:solidFill>
              </a:rPr>
              <a:t>F2</a:t>
            </a:r>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2568365" y="1753658"/>
            <a:ext cx="1105046" cy="1138773"/>
          </a:xfrm>
          <a:prstGeom prst="rect">
            <a:avLst/>
          </a:prstGeom>
          <a:noFill/>
        </p:spPr>
        <p:txBody>
          <a:bodyPr wrap="none" rtlCol="0">
            <a:spAutoFit/>
          </a:bodyPr>
          <a:lstStyle/>
          <a:p>
            <a:r>
              <a:rPr lang="en-US" dirty="0">
                <a:solidFill>
                  <a:schemeClr val="bg1"/>
                </a:solidFill>
              </a:rPr>
              <a:t>Woman’s </a:t>
            </a:r>
          </a:p>
          <a:p>
            <a:r>
              <a:rPr lang="en-US" dirty="0">
                <a:solidFill>
                  <a:schemeClr val="bg1"/>
                </a:solidFill>
              </a:rPr>
              <a:t>Restroom</a:t>
            </a:r>
          </a:p>
          <a:p>
            <a:r>
              <a:rPr lang="en-US" sz="1600" dirty="0">
                <a:solidFill>
                  <a:schemeClr val="bg1"/>
                </a:solidFill>
              </a:rPr>
              <a:t>1 handicap</a:t>
            </a:r>
          </a:p>
          <a:p>
            <a:r>
              <a:rPr lang="en-US" sz="1600" dirty="0">
                <a:solidFill>
                  <a:schemeClr val="bg1"/>
                </a:solidFill>
              </a:rPr>
              <a:t>1 standard</a:t>
            </a:r>
          </a:p>
        </p:txBody>
      </p: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3805401" y="1717718"/>
            <a:ext cx="1091837" cy="1138773"/>
          </a:xfrm>
          <a:prstGeom prst="rect">
            <a:avLst/>
          </a:prstGeom>
          <a:noFill/>
        </p:spPr>
        <p:txBody>
          <a:bodyPr wrap="none" rtlCol="0">
            <a:spAutoFit/>
          </a:bodyPr>
          <a:lstStyle/>
          <a:p>
            <a:r>
              <a:rPr lang="en-US" dirty="0">
                <a:solidFill>
                  <a:schemeClr val="bg1"/>
                </a:solidFill>
              </a:rPr>
              <a:t>Men’s </a:t>
            </a:r>
          </a:p>
          <a:p>
            <a:r>
              <a:rPr lang="en-US" dirty="0">
                <a:solidFill>
                  <a:schemeClr val="bg1"/>
                </a:solidFill>
              </a:rPr>
              <a:t>Restroom</a:t>
            </a:r>
          </a:p>
          <a:p>
            <a:r>
              <a:rPr lang="en-US" sz="1600" dirty="0">
                <a:solidFill>
                  <a:schemeClr val="bg1"/>
                </a:solidFill>
              </a:rPr>
              <a:t>1 handicap</a:t>
            </a:r>
          </a:p>
          <a:p>
            <a:r>
              <a:rPr lang="en-US" sz="1600" dirty="0">
                <a:solidFill>
                  <a:schemeClr val="bg1"/>
                </a:solidFill>
              </a:rPr>
              <a:t>1 urinal</a:t>
            </a:r>
          </a:p>
        </p:txBody>
      </p: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82" name="Rectangle 181"/>
          <p:cNvSpPr/>
          <p:nvPr/>
        </p:nvSpPr>
        <p:spPr>
          <a:xfrm rot="16200000">
            <a:off x="2447085" y="4313942"/>
            <a:ext cx="615212" cy="2863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xtBox 182"/>
          <p:cNvSpPr txBox="1"/>
          <p:nvPr/>
        </p:nvSpPr>
        <p:spPr>
          <a:xfrm>
            <a:off x="2544013" y="4270388"/>
            <a:ext cx="475964" cy="369332"/>
          </a:xfrm>
          <a:prstGeom prst="rect">
            <a:avLst/>
          </a:prstGeom>
          <a:noFill/>
        </p:spPr>
        <p:txBody>
          <a:bodyPr wrap="square" rtlCol="0">
            <a:spAutoFit/>
          </a:bodyPr>
          <a:lstStyle/>
          <a:p>
            <a:r>
              <a:rPr lang="en-US" dirty="0">
                <a:solidFill>
                  <a:schemeClr val="bg1"/>
                </a:solidFill>
              </a:rPr>
              <a:t>H1</a:t>
            </a:r>
          </a:p>
        </p:txBody>
      </p: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rot="16200000">
            <a:off x="4651524" y="1987591"/>
            <a:ext cx="835805" cy="2375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rot="16200000">
            <a:off x="4822326" y="2595152"/>
            <a:ext cx="377468" cy="2565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p:cNvSpPr/>
          <p:nvPr/>
        </p:nvSpPr>
        <p:spPr>
          <a:xfrm rot="5400000">
            <a:off x="5571498" y="1701673"/>
            <a:ext cx="377468" cy="2565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rot="16200000">
            <a:off x="5165873" y="2141338"/>
            <a:ext cx="1276600" cy="32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25" name="TextBox 224"/>
          <p:cNvSpPr txBox="1"/>
          <p:nvPr/>
        </p:nvSpPr>
        <p:spPr>
          <a:xfrm rot="16200000">
            <a:off x="5544187" y="2091696"/>
            <a:ext cx="669108" cy="369332"/>
          </a:xfrm>
          <a:prstGeom prst="rect">
            <a:avLst/>
          </a:prstGeom>
          <a:noFill/>
        </p:spPr>
        <p:txBody>
          <a:bodyPr wrap="square" rtlCol="0">
            <a:spAutoFit/>
          </a:bodyPr>
          <a:lstStyle/>
          <a:p>
            <a:r>
              <a:rPr lang="en-US" dirty="0">
                <a:solidFill>
                  <a:schemeClr val="bg1"/>
                </a:solidFill>
              </a:rPr>
              <a:t>Bar</a:t>
            </a:r>
          </a:p>
        </p:txBody>
      </p:sp>
      <p:sp>
        <p:nvSpPr>
          <p:cNvPr id="227" name="TextBox 226"/>
          <p:cNvSpPr txBox="1"/>
          <p:nvPr/>
        </p:nvSpPr>
        <p:spPr>
          <a:xfrm rot="16200000">
            <a:off x="4680247" y="2462153"/>
            <a:ext cx="625342" cy="369332"/>
          </a:xfrm>
          <a:prstGeom prst="rect">
            <a:avLst/>
          </a:prstGeom>
          <a:noFill/>
        </p:spPr>
        <p:txBody>
          <a:bodyPr wrap="square" rtlCol="0">
            <a:spAutoFit/>
          </a:bodyPr>
          <a:lstStyle/>
          <a:p>
            <a:r>
              <a:rPr lang="en-US" dirty="0">
                <a:solidFill>
                  <a:schemeClr val="bg1"/>
                </a:solidFill>
              </a:rPr>
              <a:t>Ice</a:t>
            </a:r>
          </a:p>
        </p:txBody>
      </p:sp>
      <p:sp>
        <p:nvSpPr>
          <p:cNvPr id="228" name="TextBox 227"/>
          <p:cNvSpPr txBox="1"/>
          <p:nvPr/>
        </p:nvSpPr>
        <p:spPr>
          <a:xfrm rot="16200000">
            <a:off x="4757987" y="2091696"/>
            <a:ext cx="475964" cy="369332"/>
          </a:xfrm>
          <a:prstGeom prst="rect">
            <a:avLst/>
          </a:prstGeom>
          <a:noFill/>
        </p:spPr>
        <p:txBody>
          <a:bodyPr wrap="square" rtlCol="0">
            <a:spAutoFit/>
          </a:bodyPr>
          <a:lstStyle/>
          <a:p>
            <a:r>
              <a:rPr lang="en-US" dirty="0">
                <a:solidFill>
                  <a:schemeClr val="bg1"/>
                </a:solidFill>
              </a:rPr>
              <a:t>C6</a:t>
            </a:r>
          </a:p>
        </p:txBody>
      </p:sp>
      <p:sp>
        <p:nvSpPr>
          <p:cNvPr id="229" name="Rectangle 228"/>
          <p:cNvSpPr/>
          <p:nvPr/>
        </p:nvSpPr>
        <p:spPr>
          <a:xfrm rot="5400000">
            <a:off x="7733551" y="1938379"/>
            <a:ext cx="832855" cy="2692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TextBox 229"/>
          <p:cNvSpPr txBox="1"/>
          <p:nvPr/>
        </p:nvSpPr>
        <p:spPr>
          <a:xfrm rot="5400000">
            <a:off x="7664727" y="1905048"/>
            <a:ext cx="943030" cy="369332"/>
          </a:xfrm>
          <a:prstGeom prst="rect">
            <a:avLst/>
          </a:prstGeom>
          <a:noFill/>
        </p:spPr>
        <p:txBody>
          <a:bodyPr wrap="square" rtlCol="0">
            <a:spAutoFit/>
          </a:bodyPr>
          <a:lstStyle/>
          <a:p>
            <a:r>
              <a:rPr lang="en-US" dirty="0">
                <a:solidFill>
                  <a:schemeClr val="bg1"/>
                </a:solidFill>
              </a:rPr>
              <a:t>Counter</a:t>
            </a:r>
          </a:p>
        </p:txBody>
      </p:sp>
      <p:sp>
        <p:nvSpPr>
          <p:cNvPr id="235" name="Rectangle 234"/>
          <p:cNvSpPr/>
          <p:nvPr/>
        </p:nvSpPr>
        <p:spPr>
          <a:xfrm>
            <a:off x="5650537" y="1716136"/>
            <a:ext cx="157090" cy="566750"/>
          </a:xfrm>
          <a:prstGeom prst="rect">
            <a:avLst/>
          </a:prstGeom>
          <a:solidFill>
            <a:schemeClr val="tx1">
              <a:lumMod val="7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Box 236"/>
          <p:cNvSpPr txBox="1"/>
          <p:nvPr/>
        </p:nvSpPr>
        <p:spPr>
          <a:xfrm rot="16200000">
            <a:off x="5459799" y="1750578"/>
            <a:ext cx="551192" cy="369332"/>
          </a:xfrm>
          <a:prstGeom prst="rect">
            <a:avLst/>
          </a:prstGeom>
          <a:noFill/>
        </p:spPr>
        <p:txBody>
          <a:bodyPr wrap="square" rtlCol="0">
            <a:spAutoFit/>
          </a:bodyPr>
          <a:lstStyle/>
          <a:p>
            <a:r>
              <a:rPr lang="en-US" dirty="0">
                <a:solidFill>
                  <a:schemeClr val="bg1"/>
                </a:solidFill>
              </a:rPr>
              <a:t>S3</a:t>
            </a:r>
          </a:p>
        </p:txBody>
      </p: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6" name="Rectangle 245"/>
          <p:cNvSpPr/>
          <p:nvPr/>
        </p:nvSpPr>
        <p:spPr>
          <a:xfrm rot="16200000">
            <a:off x="4815161" y="3018308"/>
            <a:ext cx="451752" cy="23705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TextBox 246"/>
          <p:cNvSpPr txBox="1"/>
          <p:nvPr/>
        </p:nvSpPr>
        <p:spPr>
          <a:xfrm rot="16200000">
            <a:off x="4797436" y="2927013"/>
            <a:ext cx="475964" cy="369332"/>
          </a:xfrm>
          <a:prstGeom prst="rect">
            <a:avLst/>
          </a:prstGeom>
          <a:noFill/>
        </p:spPr>
        <p:txBody>
          <a:bodyPr wrap="square" rtlCol="0">
            <a:spAutoFit/>
          </a:bodyPr>
          <a:lstStyle/>
          <a:p>
            <a:r>
              <a:rPr lang="en-US" dirty="0">
                <a:solidFill>
                  <a:schemeClr val="bg1"/>
                </a:solidFill>
              </a:rPr>
              <a:t>C7</a:t>
            </a:r>
          </a:p>
        </p:txBody>
      </p: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250"/>
          <p:cNvSpPr/>
          <p:nvPr/>
        </p:nvSpPr>
        <p:spPr>
          <a:xfrm rot="16200000">
            <a:off x="4566282" y="1980767"/>
            <a:ext cx="835805" cy="23755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86360" y="1923278"/>
            <a:ext cx="1247457" cy="646331"/>
          </a:xfrm>
          <a:prstGeom prst="rect">
            <a:avLst/>
          </a:prstGeom>
          <a:noFill/>
        </p:spPr>
        <p:txBody>
          <a:bodyPr wrap="none" rtlCol="0">
            <a:spAutoFit/>
          </a:bodyPr>
          <a:lstStyle/>
          <a:p>
            <a:r>
              <a:rPr lang="en-US" dirty="0">
                <a:solidFill>
                  <a:schemeClr val="bg1"/>
                </a:solidFill>
              </a:rPr>
              <a:t>Bar 12 X 10</a:t>
            </a:r>
          </a:p>
          <a:p>
            <a:r>
              <a:rPr lang="en-US" dirty="0">
                <a:solidFill>
                  <a:schemeClr val="bg1"/>
                </a:solidFill>
              </a:rPr>
              <a:t>Seating 12</a:t>
            </a:r>
          </a:p>
        </p:txBody>
      </p:sp>
      <p:sp>
        <p:nvSpPr>
          <p:cNvPr id="90" name="TextBox 89"/>
          <p:cNvSpPr txBox="1"/>
          <p:nvPr/>
        </p:nvSpPr>
        <p:spPr>
          <a:xfrm>
            <a:off x="5670092" y="3414711"/>
            <a:ext cx="1944507" cy="923330"/>
          </a:xfrm>
          <a:prstGeom prst="rect">
            <a:avLst/>
          </a:prstGeom>
          <a:noFill/>
        </p:spPr>
        <p:txBody>
          <a:bodyPr wrap="none" rtlCol="0">
            <a:spAutoFit/>
          </a:bodyPr>
          <a:lstStyle/>
          <a:p>
            <a:r>
              <a:rPr lang="en-US" dirty="0">
                <a:solidFill>
                  <a:schemeClr val="bg1"/>
                </a:solidFill>
              </a:rPr>
              <a:t>Restaurant 33 X 15</a:t>
            </a:r>
          </a:p>
          <a:p>
            <a:r>
              <a:rPr lang="en-US" dirty="0">
                <a:solidFill>
                  <a:schemeClr val="bg1"/>
                </a:solidFill>
              </a:rPr>
              <a:t> 11 X 4 &amp; 11 X 6     </a:t>
            </a:r>
          </a:p>
          <a:p>
            <a:r>
              <a:rPr lang="en-US" dirty="0">
                <a:solidFill>
                  <a:schemeClr val="bg1"/>
                </a:solidFill>
              </a:rPr>
              <a:t>       Seating 58</a:t>
            </a:r>
          </a:p>
        </p:txBody>
      </p:sp>
      <p:sp>
        <p:nvSpPr>
          <p:cNvPr id="97" name="TextBox 96"/>
          <p:cNvSpPr txBox="1"/>
          <p:nvPr/>
        </p:nvSpPr>
        <p:spPr>
          <a:xfrm rot="16200000">
            <a:off x="4669225" y="1784566"/>
            <a:ext cx="625342" cy="369332"/>
          </a:xfrm>
          <a:prstGeom prst="rect">
            <a:avLst/>
          </a:prstGeom>
          <a:noFill/>
        </p:spPr>
        <p:txBody>
          <a:bodyPr wrap="square" rtlCol="0">
            <a:spAutoFit/>
          </a:bodyPr>
          <a:lstStyle/>
          <a:p>
            <a:r>
              <a:rPr lang="en-US" dirty="0">
                <a:solidFill>
                  <a:schemeClr val="bg1"/>
                </a:solidFill>
              </a:rPr>
              <a:t>R3</a:t>
            </a:r>
          </a:p>
        </p:txBody>
      </p:sp>
      <p:sp>
        <p:nvSpPr>
          <p:cNvPr id="100" name="TextBox 99"/>
          <p:cNvSpPr txBox="1"/>
          <p:nvPr/>
        </p:nvSpPr>
        <p:spPr>
          <a:xfrm>
            <a:off x="5590142" y="2547637"/>
            <a:ext cx="433020" cy="369332"/>
          </a:xfrm>
          <a:prstGeom prst="rect">
            <a:avLst/>
          </a:prstGeom>
          <a:noFill/>
        </p:spPr>
        <p:txBody>
          <a:bodyPr wrap="square" rtlCol="0">
            <a:spAutoFit/>
          </a:bodyPr>
          <a:lstStyle/>
          <a:p>
            <a:r>
              <a:rPr lang="en-US" dirty="0">
                <a:solidFill>
                  <a:schemeClr val="bg1"/>
                </a:solidFill>
              </a:rPr>
              <a:t>R4</a:t>
            </a:r>
          </a:p>
        </p:txBody>
      </p:sp>
      <p:sp>
        <p:nvSpPr>
          <p:cNvPr id="101" name="TextBox 100"/>
          <p:cNvSpPr txBox="1"/>
          <p:nvPr/>
        </p:nvSpPr>
        <p:spPr>
          <a:xfrm>
            <a:off x="4393564" y="2946407"/>
            <a:ext cx="475964" cy="369332"/>
          </a:xfrm>
          <a:prstGeom prst="rect">
            <a:avLst/>
          </a:prstGeom>
          <a:noFill/>
        </p:spPr>
        <p:txBody>
          <a:bodyPr wrap="square" rtlCol="0">
            <a:spAutoFit/>
          </a:bodyPr>
          <a:lstStyle/>
          <a:p>
            <a:r>
              <a:rPr lang="en-US" dirty="0">
                <a:solidFill>
                  <a:schemeClr val="bg1"/>
                </a:solidFill>
              </a:rPr>
              <a:t>B1</a:t>
            </a: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27513" y="3439772"/>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 name="TextBox 93"/>
          <p:cNvSpPr txBox="1"/>
          <p:nvPr/>
        </p:nvSpPr>
        <p:spPr>
          <a:xfrm rot="19605934">
            <a:off x="624973" y="4209087"/>
            <a:ext cx="251563" cy="211264"/>
          </a:xfrm>
          <a:prstGeom prst="rect">
            <a:avLst/>
          </a:prstGeom>
          <a:solidFill>
            <a:schemeClr val="tx1">
              <a:lumMod val="75000"/>
            </a:schemeClr>
          </a:solidFill>
        </p:spPr>
        <p:txBody>
          <a:bodyPr wrap="square" rtlCol="0">
            <a:spAutoFit/>
          </a:bodyPr>
          <a:lstStyle/>
          <a:p>
            <a:endParaRPr lang="en-US" sz="1000" dirty="0">
              <a:solidFill>
                <a:schemeClr val="bg1"/>
              </a:solidFill>
            </a:endParaRPr>
          </a:p>
        </p:txBody>
      </p:sp>
      <p:sp>
        <p:nvSpPr>
          <p:cNvPr id="99" name="Rectangle 98"/>
          <p:cNvSpPr/>
          <p:nvPr/>
        </p:nvSpPr>
        <p:spPr>
          <a:xfrm rot="16200000" flipV="1">
            <a:off x="2241458" y="2283431"/>
            <a:ext cx="452606" cy="23845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rot="16200000" flipV="1">
            <a:off x="2884651" y="2795784"/>
            <a:ext cx="137961" cy="65162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2614267" y="2936698"/>
            <a:ext cx="673277" cy="338554"/>
          </a:xfrm>
          <a:prstGeom prst="rect">
            <a:avLst/>
          </a:prstGeom>
          <a:noFill/>
        </p:spPr>
        <p:txBody>
          <a:bodyPr wrap="square" rtlCol="0">
            <a:spAutoFit/>
          </a:bodyPr>
          <a:lstStyle/>
          <a:p>
            <a:r>
              <a:rPr lang="en-US" sz="1600" dirty="0" err="1">
                <a:solidFill>
                  <a:schemeClr val="bg1"/>
                </a:solidFill>
              </a:rPr>
              <a:t>Shelv</a:t>
            </a:r>
            <a:r>
              <a:rPr lang="en-US" sz="1600" dirty="0">
                <a:solidFill>
                  <a:schemeClr val="bg1"/>
                </a:solidFill>
              </a:rPr>
              <a:t>.</a:t>
            </a:r>
          </a:p>
        </p:txBody>
      </p:sp>
      <p:sp>
        <p:nvSpPr>
          <p:cNvPr id="108" name="TextBox 107"/>
          <p:cNvSpPr txBox="1"/>
          <p:nvPr/>
        </p:nvSpPr>
        <p:spPr>
          <a:xfrm>
            <a:off x="2272521" y="2221179"/>
            <a:ext cx="551192" cy="369332"/>
          </a:xfrm>
          <a:prstGeom prst="rect">
            <a:avLst/>
          </a:prstGeom>
          <a:noFill/>
        </p:spPr>
        <p:txBody>
          <a:bodyPr wrap="square" rtlCol="0">
            <a:spAutoFit/>
          </a:bodyPr>
          <a:lstStyle/>
          <a:p>
            <a:r>
              <a:rPr lang="en-US" dirty="0">
                <a:solidFill>
                  <a:schemeClr val="bg1"/>
                </a:solidFill>
              </a:rPr>
              <a:t>S2</a:t>
            </a:r>
          </a:p>
        </p:txBody>
      </p:sp>
      <p:sp>
        <p:nvSpPr>
          <p:cNvPr id="109" name="TextBox 108"/>
          <p:cNvSpPr txBox="1"/>
          <p:nvPr/>
        </p:nvSpPr>
        <p:spPr>
          <a:xfrm>
            <a:off x="560367" y="4137059"/>
            <a:ext cx="625342" cy="369332"/>
          </a:xfrm>
          <a:prstGeom prst="rect">
            <a:avLst/>
          </a:prstGeom>
          <a:noFill/>
        </p:spPr>
        <p:txBody>
          <a:bodyPr wrap="square" rtlCol="0">
            <a:spAutoFit/>
          </a:bodyPr>
          <a:lstStyle/>
          <a:p>
            <a:r>
              <a:rPr lang="en-US" dirty="0">
                <a:solidFill>
                  <a:schemeClr val="bg1"/>
                </a:solidFill>
              </a:rPr>
              <a:t>SK</a:t>
            </a:r>
          </a:p>
        </p:txBody>
      </p:sp>
      <p:sp>
        <p:nvSpPr>
          <p:cNvPr id="95" name="TextBox 94"/>
          <p:cNvSpPr txBox="1"/>
          <p:nvPr/>
        </p:nvSpPr>
        <p:spPr>
          <a:xfrm>
            <a:off x="542087" y="5218822"/>
            <a:ext cx="8115865" cy="1477328"/>
          </a:xfrm>
          <a:prstGeom prst="rect">
            <a:avLst/>
          </a:prstGeom>
          <a:solidFill>
            <a:schemeClr val="tx1"/>
          </a:solidFill>
        </p:spPr>
        <p:txBody>
          <a:bodyPr wrap="square" rtlCol="0">
            <a:spAutoFit/>
          </a:bodyPr>
          <a:lstStyle/>
          <a:p>
            <a:r>
              <a:rPr lang="en-US" dirty="0">
                <a:solidFill>
                  <a:schemeClr val="bg2"/>
                </a:solidFill>
              </a:rPr>
              <a:t>B = Beverage Area			     R = Refrigerator (blue walk in 	 </a:t>
            </a:r>
          </a:p>
          <a:p>
            <a:r>
              <a:rPr lang="en-US" dirty="0">
                <a:solidFill>
                  <a:schemeClr val="bg2"/>
                </a:solidFill>
              </a:rPr>
              <a:t>C = Counter 			     S = Sink; S1 Hand; S2 3 Pot; S3 Bar </a:t>
            </a:r>
          </a:p>
          <a:p>
            <a:r>
              <a:rPr lang="en-US" dirty="0">
                <a:solidFill>
                  <a:schemeClr val="bg2"/>
                </a:solidFill>
              </a:rPr>
              <a:t>CT = 4 burner plus flat top over ovens 	     SK= Steam Kettle</a:t>
            </a:r>
          </a:p>
          <a:p>
            <a:r>
              <a:rPr lang="en-US" dirty="0">
                <a:solidFill>
                  <a:schemeClr val="bg2"/>
                </a:solidFill>
              </a:rPr>
              <a:t>DW = Dishwasher 			      SP = Salad/cold Prep table</a:t>
            </a:r>
          </a:p>
          <a:p>
            <a:r>
              <a:rPr lang="en-US" dirty="0">
                <a:solidFill>
                  <a:schemeClr val="bg2"/>
                </a:solidFill>
              </a:rPr>
              <a:t>F = Freezer (blue walk in) 		      H1 = Hot Prep Table with Heat Lamp Shelf</a:t>
            </a:r>
          </a:p>
        </p:txBody>
      </p:sp>
      <p:sp>
        <p:nvSpPr>
          <p:cNvPr id="102" name="TextBox 101"/>
          <p:cNvSpPr txBox="1"/>
          <p:nvPr/>
        </p:nvSpPr>
        <p:spPr>
          <a:xfrm rot="5400000">
            <a:off x="1360037" y="1814267"/>
            <a:ext cx="714426" cy="338554"/>
          </a:xfrm>
          <a:prstGeom prst="rect">
            <a:avLst/>
          </a:prstGeom>
          <a:noFill/>
        </p:spPr>
        <p:txBody>
          <a:bodyPr wrap="none" rtlCol="0">
            <a:spAutoFit/>
          </a:bodyPr>
          <a:lstStyle/>
          <a:p>
            <a:r>
              <a:rPr lang="en-US" sz="1600" dirty="0" err="1">
                <a:solidFill>
                  <a:schemeClr val="bg1"/>
                </a:solidFill>
              </a:rPr>
              <a:t>Shelv</a:t>
            </a:r>
            <a:r>
              <a:rPr lang="en-US" sz="1600" dirty="0">
                <a:solidFill>
                  <a:schemeClr val="bg1"/>
                </a:solidFill>
              </a:rPr>
              <a:t>..</a:t>
            </a:r>
          </a:p>
        </p:txBody>
      </p:sp>
      <p:sp>
        <p:nvSpPr>
          <p:cNvPr id="107" name="TextBox 106"/>
          <p:cNvSpPr txBox="1"/>
          <p:nvPr/>
        </p:nvSpPr>
        <p:spPr>
          <a:xfrm>
            <a:off x="402715" y="2716232"/>
            <a:ext cx="1597873" cy="338554"/>
          </a:xfrm>
          <a:prstGeom prst="rect">
            <a:avLst/>
          </a:prstGeom>
          <a:noFill/>
        </p:spPr>
        <p:txBody>
          <a:bodyPr wrap="none" rtlCol="0">
            <a:spAutoFit/>
          </a:bodyPr>
          <a:lstStyle/>
          <a:p>
            <a:r>
              <a:rPr lang="en-US" sz="1600" dirty="0">
                <a:solidFill>
                  <a:schemeClr val="bg1"/>
                </a:solidFill>
              </a:rPr>
              <a:t>Shelving/Storage</a:t>
            </a: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82752" y="4560158"/>
            <a:ext cx="371528" cy="22737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27549" y="4506391"/>
            <a:ext cx="534121" cy="369332"/>
          </a:xfrm>
          <a:prstGeom prst="rect">
            <a:avLst/>
          </a:prstGeom>
          <a:noFill/>
        </p:spPr>
        <p:txBody>
          <a:bodyPr wrap="none" rtlCol="0">
            <a:spAutoFit/>
          </a:bodyPr>
          <a:lstStyle/>
          <a:p>
            <a:r>
              <a:rPr lang="en-US" dirty="0">
                <a:solidFill>
                  <a:schemeClr val="bg1"/>
                </a:solidFill>
              </a:rPr>
              <a:t>WH</a:t>
            </a:r>
          </a:p>
        </p:txBody>
      </p:sp>
      <p:sp>
        <p:nvSpPr>
          <p:cNvPr id="113" name="Rounded Rectangle 112"/>
          <p:cNvSpPr/>
          <p:nvPr/>
        </p:nvSpPr>
        <p:spPr>
          <a:xfrm>
            <a:off x="2165362" y="4625885"/>
            <a:ext cx="176099" cy="144549"/>
          </a:xfrm>
          <a:prstGeom prst="roundRect">
            <a:avLst/>
          </a:prstGeom>
          <a:solidFill>
            <a:schemeClr val="tx1">
              <a:lumMod val="6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p:cNvSpPr txBox="1"/>
          <p:nvPr/>
        </p:nvSpPr>
        <p:spPr>
          <a:xfrm>
            <a:off x="2085342" y="4456563"/>
            <a:ext cx="551192" cy="548640"/>
          </a:xfrm>
          <a:prstGeom prst="rect">
            <a:avLst/>
          </a:prstGeom>
          <a:noFill/>
        </p:spPr>
        <p:txBody>
          <a:bodyPr wrap="square" rtlCol="0">
            <a:spAutoFit/>
          </a:bodyPr>
          <a:lstStyle/>
          <a:p>
            <a:r>
              <a:rPr lang="en-US" dirty="0">
                <a:solidFill>
                  <a:schemeClr val="bg1"/>
                </a:solidFill>
              </a:rPr>
              <a:t>S1</a:t>
            </a:r>
          </a:p>
        </p:txBody>
      </p:sp>
      <p:sp>
        <p:nvSpPr>
          <p:cNvPr id="115" name="TextBox 114"/>
          <p:cNvSpPr txBox="1"/>
          <p:nvPr/>
        </p:nvSpPr>
        <p:spPr>
          <a:xfrm>
            <a:off x="4785509" y="2172839"/>
            <a:ext cx="475964" cy="369332"/>
          </a:xfrm>
          <a:prstGeom prst="rect">
            <a:avLst/>
          </a:prstGeom>
          <a:noFill/>
        </p:spPr>
        <p:txBody>
          <a:bodyPr wrap="square" rtlCol="0">
            <a:spAutoFit/>
          </a:bodyPr>
          <a:lstStyle/>
          <a:p>
            <a:r>
              <a:rPr lang="en-US" dirty="0">
                <a:solidFill>
                  <a:schemeClr val="bg1"/>
                </a:solidFill>
              </a:rPr>
              <a:t>B2</a:t>
            </a:r>
          </a:p>
        </p:txBody>
      </p:sp>
      <p:cxnSp>
        <p:nvCxnSpPr>
          <p:cNvPr id="8" name="Straight Connector 7"/>
          <p:cNvCxnSpPr/>
          <p:nvPr/>
        </p:nvCxnSpPr>
        <p:spPr>
          <a:xfrm>
            <a:off x="498155" y="1585025"/>
            <a:ext cx="2153782"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624363" y="1590772"/>
            <a:ext cx="970" cy="1450671"/>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466927" y="1555428"/>
            <a:ext cx="17992" cy="3255363"/>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3805401" y="3673715"/>
            <a:ext cx="11215" cy="109100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3346028" y="3015259"/>
            <a:ext cx="18199" cy="731187"/>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2638012" y="3024405"/>
            <a:ext cx="751387" cy="1445"/>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3346028" y="3693984"/>
            <a:ext cx="467474" cy="20849"/>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432964" y="4785201"/>
            <a:ext cx="3424714" cy="9101"/>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14973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Kitchen Area Equipment Cooling Load</a:t>
            </a:r>
            <a:br>
              <a:rPr lang="en-US" dirty="0"/>
            </a:br>
            <a:r>
              <a:rPr lang="en-US" sz="2800" dirty="0"/>
              <a:t>(Sensible + Latent where applicable)</a:t>
            </a:r>
            <a:endParaRPr lang="en-US" dirty="0"/>
          </a:p>
        </p:txBody>
      </p:sp>
      <p:sp>
        <p:nvSpPr>
          <p:cNvPr id="3" name="Content Placeholder 2"/>
          <p:cNvSpPr>
            <a:spLocks noGrp="1"/>
          </p:cNvSpPr>
          <p:nvPr>
            <p:ph idx="1"/>
          </p:nvPr>
        </p:nvSpPr>
        <p:spPr>
          <a:xfrm>
            <a:off x="457200" y="1600200"/>
            <a:ext cx="8458200" cy="4953000"/>
          </a:xfrm>
        </p:spPr>
        <p:txBody>
          <a:bodyPr>
            <a:normAutofit fontScale="85000" lnSpcReduction="20000"/>
          </a:bodyPr>
          <a:lstStyle/>
          <a:p>
            <a:pPr marL="0" indent="0">
              <a:buNone/>
            </a:pPr>
            <a:r>
              <a:rPr lang="en-US" dirty="0">
                <a:solidFill>
                  <a:srgbClr val="FFFF00"/>
                </a:solidFill>
              </a:rPr>
              <a:t>Refrigeration/Freezer: 3,690 + 3,778              7,468 Btuh </a:t>
            </a:r>
          </a:p>
          <a:p>
            <a:pPr marL="0" indent="0">
              <a:buNone/>
            </a:pPr>
            <a:r>
              <a:rPr lang="en-US" dirty="0">
                <a:solidFill>
                  <a:srgbClr val="FFFF00"/>
                </a:solidFill>
              </a:rPr>
              <a:t>Dish Washer: 4,600 + 6,000		      10,600 Btuh</a:t>
            </a:r>
          </a:p>
          <a:p>
            <a:pPr marL="0" indent="0">
              <a:buNone/>
            </a:pPr>
            <a:r>
              <a:rPr lang="en-US" dirty="0">
                <a:solidFill>
                  <a:srgbClr val="FFFF00"/>
                </a:solidFill>
              </a:rPr>
              <a:t>Steam Kettle: 1,280 + 1,280		         2,560 Btuh</a:t>
            </a:r>
          </a:p>
          <a:p>
            <a:pPr marL="0" indent="0">
              <a:buNone/>
            </a:pPr>
            <a:r>
              <a:rPr lang="en-US" dirty="0">
                <a:solidFill>
                  <a:srgbClr val="FFFF00"/>
                </a:solidFill>
              </a:rPr>
              <a:t>Two Cook Tops:   	                  		      16,100 Btuh</a:t>
            </a:r>
          </a:p>
          <a:p>
            <a:pPr marL="0" indent="0">
              <a:buNone/>
            </a:pPr>
            <a:r>
              <a:rPr lang="en-US" dirty="0">
                <a:solidFill>
                  <a:srgbClr val="FFFF00"/>
                </a:solidFill>
              </a:rPr>
              <a:t>Convection Ovens: 		                              11,400 Btuh</a:t>
            </a:r>
          </a:p>
          <a:p>
            <a:pPr marL="0" indent="0">
              <a:buNone/>
            </a:pPr>
            <a:r>
              <a:rPr lang="en-US" dirty="0">
                <a:solidFill>
                  <a:srgbClr val="FFFF00"/>
                </a:solidFill>
              </a:rPr>
              <a:t>Fryers:     					         3,800 Btuh</a:t>
            </a:r>
          </a:p>
          <a:p>
            <a:pPr marL="0" indent="0">
              <a:buNone/>
            </a:pPr>
            <a:r>
              <a:rPr lang="en-US" dirty="0">
                <a:solidFill>
                  <a:srgbClr val="FFFF00"/>
                </a:solidFill>
              </a:rPr>
              <a:t>Salad Prep Refrigeration: 814 +814                 1,628 Btuh</a:t>
            </a:r>
          </a:p>
          <a:p>
            <a:pPr marL="0" indent="0">
              <a:buNone/>
            </a:pPr>
            <a:r>
              <a:rPr lang="en-US" dirty="0">
                <a:solidFill>
                  <a:srgbClr val="FFFF00"/>
                </a:solidFill>
              </a:rPr>
              <a:t>Hot Serve Table: 9,704 + 2,306    	                  12,010 Btuh</a:t>
            </a:r>
          </a:p>
          <a:p>
            <a:pPr marL="0" indent="0">
              <a:buNone/>
            </a:pPr>
            <a:r>
              <a:rPr lang="en-US" dirty="0">
                <a:solidFill>
                  <a:srgbClr val="FFFF00"/>
                </a:solidFill>
              </a:rPr>
              <a:t>Small Appliances: 5,634 +2,120: 		        7,754 Btuh</a:t>
            </a:r>
          </a:p>
          <a:p>
            <a:pPr marL="0" indent="0">
              <a:buNone/>
            </a:pPr>
            <a:r>
              <a:rPr lang="en-US" dirty="0">
                <a:solidFill>
                  <a:srgbClr val="FFFF00"/>
                </a:solidFill>
              </a:rPr>
              <a:t>Kitchen Equipment Total:		                   73,320 Btuh</a:t>
            </a:r>
          </a:p>
          <a:p>
            <a:pPr marL="0" indent="0">
              <a:buNone/>
            </a:pPr>
            <a:r>
              <a:rPr lang="en-US" dirty="0">
                <a:solidFill>
                  <a:srgbClr val="FFFF00"/>
                </a:solidFill>
              </a:rPr>
              <a:t>Total Latent Load:				       16,298 Btuh</a:t>
            </a: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341490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Restaurant &amp; Bar Area Equipment</a:t>
            </a:r>
          </a:p>
        </p:txBody>
      </p:sp>
      <p:sp>
        <p:nvSpPr>
          <p:cNvPr id="3" name="Content Placeholder 2"/>
          <p:cNvSpPr>
            <a:spLocks noGrp="1"/>
          </p:cNvSpPr>
          <p:nvPr>
            <p:ph idx="1"/>
          </p:nvPr>
        </p:nvSpPr>
        <p:spPr>
          <a:xfrm>
            <a:off x="304800" y="1600200"/>
            <a:ext cx="8534400" cy="4525963"/>
          </a:xfrm>
        </p:spPr>
        <p:txBody>
          <a:bodyPr>
            <a:normAutofit/>
          </a:bodyPr>
          <a:lstStyle/>
          <a:p>
            <a:pPr marL="0" indent="0">
              <a:buNone/>
            </a:pPr>
            <a:r>
              <a:rPr lang="en-US" dirty="0">
                <a:solidFill>
                  <a:srgbClr val="FFFF00"/>
                </a:solidFill>
              </a:rPr>
              <a:t>For Maria’s Restaurant, the Restaurant and Bar area equipment’s total Btuh value is: 22,186 Btuh</a:t>
            </a:r>
          </a:p>
          <a:p>
            <a:pPr marL="0" indent="0">
              <a:buNone/>
            </a:pPr>
            <a:r>
              <a:rPr lang="en-US" dirty="0">
                <a:solidFill>
                  <a:srgbClr val="FFFF00"/>
                </a:solidFill>
              </a:rPr>
              <a:t>The following section shows how the total Btuh was calculated for each piece of equipment shown on the drawing, and then added to some small appliances and restaurant equipment not shown on the drawing Maria has specified electrical circuits for. </a:t>
            </a:r>
          </a:p>
        </p:txBody>
      </p:sp>
    </p:spTree>
    <p:custDataLst>
      <p:tags r:id="rId1"/>
    </p:custDataLst>
    <p:extLst>
      <p:ext uri="{BB962C8B-B14F-4D97-AF65-F5344CB8AC3E}">
        <p14:creationId xmlns:p14="http://schemas.microsoft.com/office/powerpoint/2010/main" val="4203392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2 </a:t>
            </a:r>
            <a:r>
              <a:rPr lang="en-US" dirty="0" err="1"/>
              <a:t>Speedsheet</a:t>
            </a:r>
            <a:endParaRPr lang="en-US" dirty="0"/>
          </a:p>
        </p:txBody>
      </p:sp>
      <p:pic>
        <p:nvPicPr>
          <p:cNvPr id="3" name="Picture 2"/>
          <p:cNvPicPr>
            <a:picLocks noChangeAspect="1"/>
          </p:cNvPicPr>
          <p:nvPr/>
        </p:nvPicPr>
        <p:blipFill>
          <a:blip r:embed="rId3"/>
          <a:stretch>
            <a:fillRect/>
          </a:stretch>
        </p:blipFill>
        <p:spPr>
          <a:xfrm>
            <a:off x="685800" y="1394192"/>
            <a:ext cx="7389979" cy="5305425"/>
          </a:xfrm>
          <a:prstGeom prst="rect">
            <a:avLst/>
          </a:prstGeom>
        </p:spPr>
      </p:pic>
    </p:spTree>
    <p:custDataLst>
      <p:tags r:id="rId1"/>
    </p:custDataLst>
    <p:extLst>
      <p:ext uri="{BB962C8B-B14F-4D97-AF65-F5344CB8AC3E}">
        <p14:creationId xmlns:p14="http://schemas.microsoft.com/office/powerpoint/2010/main" val="274992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Speedsheet Location Information</a:t>
            </a:r>
          </a:p>
        </p:txBody>
      </p:sp>
      <p:pic>
        <p:nvPicPr>
          <p:cNvPr id="8" name="Picture 7"/>
          <p:cNvPicPr>
            <a:picLocks noChangeAspect="1"/>
          </p:cNvPicPr>
          <p:nvPr/>
        </p:nvPicPr>
        <p:blipFill>
          <a:blip r:embed="rId3"/>
          <a:stretch>
            <a:fillRect/>
          </a:stretch>
        </p:blipFill>
        <p:spPr>
          <a:xfrm>
            <a:off x="685800" y="1394192"/>
            <a:ext cx="7389979" cy="5305425"/>
          </a:xfrm>
          <a:prstGeom prst="rect">
            <a:avLst/>
          </a:prstGeom>
        </p:spPr>
      </p:pic>
      <p:sp>
        <p:nvSpPr>
          <p:cNvPr id="9" name="Rectangle 8"/>
          <p:cNvSpPr/>
          <p:nvPr/>
        </p:nvSpPr>
        <p:spPr>
          <a:xfrm>
            <a:off x="685799" y="1417638"/>
            <a:ext cx="7389979" cy="71596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4"/>
          <a:stretch>
            <a:fillRect/>
          </a:stretch>
        </p:blipFill>
        <p:spPr>
          <a:xfrm>
            <a:off x="52967" y="3059173"/>
            <a:ext cx="8945212" cy="903227"/>
          </a:xfrm>
          <a:prstGeom prst="rect">
            <a:avLst/>
          </a:prstGeom>
        </p:spPr>
      </p:pic>
      <p:sp>
        <p:nvSpPr>
          <p:cNvPr id="13" name="Rectangle 12"/>
          <p:cNvSpPr/>
          <p:nvPr/>
        </p:nvSpPr>
        <p:spPr>
          <a:xfrm>
            <a:off x="82275" y="3059172"/>
            <a:ext cx="8833125" cy="90322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642222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2 Speedsheet TABS</a:t>
            </a:r>
          </a:p>
        </p:txBody>
      </p:sp>
      <p:pic>
        <p:nvPicPr>
          <p:cNvPr id="8" name="Picture 7"/>
          <p:cNvPicPr>
            <a:picLocks noChangeAspect="1"/>
          </p:cNvPicPr>
          <p:nvPr/>
        </p:nvPicPr>
        <p:blipFill>
          <a:blip r:embed="rId3"/>
          <a:stretch>
            <a:fillRect/>
          </a:stretch>
        </p:blipFill>
        <p:spPr>
          <a:xfrm>
            <a:off x="685800" y="1417638"/>
            <a:ext cx="7389979" cy="5305425"/>
          </a:xfrm>
          <a:prstGeom prst="rect">
            <a:avLst/>
          </a:prstGeom>
        </p:spPr>
      </p:pic>
      <p:pic>
        <p:nvPicPr>
          <p:cNvPr id="7" name="Picture 6"/>
          <p:cNvPicPr>
            <a:picLocks noChangeAspect="1"/>
          </p:cNvPicPr>
          <p:nvPr/>
        </p:nvPicPr>
        <p:blipFill rotWithShape="1">
          <a:blip r:embed="rId4"/>
          <a:srcRect l="9424" t="96042" r="48692" b="-452"/>
          <a:stretch/>
        </p:blipFill>
        <p:spPr>
          <a:xfrm>
            <a:off x="304800" y="2513746"/>
            <a:ext cx="8534400" cy="640080"/>
          </a:xfrm>
          <a:prstGeom prst="rect">
            <a:avLst/>
          </a:prstGeom>
        </p:spPr>
      </p:pic>
      <p:sp>
        <p:nvSpPr>
          <p:cNvPr id="10" name="Rectangle 9"/>
          <p:cNvSpPr/>
          <p:nvPr/>
        </p:nvSpPr>
        <p:spPr>
          <a:xfrm>
            <a:off x="304800" y="2560638"/>
            <a:ext cx="8534400" cy="49208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4"/>
          <a:srcRect l="51218" t="97015"/>
          <a:stretch/>
        </p:blipFill>
        <p:spPr>
          <a:xfrm>
            <a:off x="152400" y="4195718"/>
            <a:ext cx="8839200" cy="385339"/>
          </a:xfrm>
          <a:prstGeom prst="rect">
            <a:avLst/>
          </a:prstGeom>
        </p:spPr>
      </p:pic>
      <p:sp>
        <p:nvSpPr>
          <p:cNvPr id="14" name="Rectangle 13"/>
          <p:cNvSpPr/>
          <p:nvPr/>
        </p:nvSpPr>
        <p:spPr>
          <a:xfrm>
            <a:off x="152400" y="4178256"/>
            <a:ext cx="8839200" cy="40280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04327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Ventilation</a:t>
            </a:r>
          </a:p>
        </p:txBody>
      </p:sp>
      <p:pic>
        <p:nvPicPr>
          <p:cNvPr id="4" name="Picture 3"/>
          <p:cNvPicPr>
            <a:picLocks noChangeAspect="1"/>
          </p:cNvPicPr>
          <p:nvPr/>
        </p:nvPicPr>
        <p:blipFill>
          <a:blip r:embed="rId3"/>
          <a:stretch>
            <a:fillRect/>
          </a:stretch>
        </p:blipFill>
        <p:spPr>
          <a:xfrm>
            <a:off x="2117961" y="1379538"/>
            <a:ext cx="4908078" cy="3372850"/>
          </a:xfrm>
          <a:prstGeom prst="rect">
            <a:avLst/>
          </a:prstGeom>
        </p:spPr>
      </p:pic>
    </p:spTree>
    <p:custDataLst>
      <p:tags r:id="rId1"/>
    </p:custDataLst>
    <p:extLst>
      <p:ext uri="{BB962C8B-B14F-4D97-AF65-F5344CB8AC3E}">
        <p14:creationId xmlns:p14="http://schemas.microsoft.com/office/powerpoint/2010/main" val="19785740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Conduction, and leakage losses and pressure effects"/>
  <p:tag name="ARTICULATE_META_COURSE_ID" val="2_1_Why_Balance_a_House"/>
  <p:tag name="ARTICULATE_META_NAME_SET" val="True"/>
  <p:tag name="TAG_BACKING_FORM_KEY" val="2294628-c:\users\don\desktop\power points\1.1 energy losses.pptx"/>
  <p:tag name="ARTICULATE_PRESENTER_VERSION" val="7"/>
  <p:tag name="ARTICULATE_USED_PAGE_ORIENTATION" val="1"/>
  <p:tag name="ARTICULATE_USED_PAGE_SIZE" val="1"/>
  <p:tag name="ARTICULATE_PROJECT_OPEN" val="0"/>
  <p:tag name="ARTICULATE_SLIDE_COUNT" val="2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20.1"/>
  <p:tag name="ANNOTATION_COUNT" val="0"/>
  <p:tag name="ARTICULATE_NAV_LEVEL" val="1"/>
  <p:tag name="ARTICULATE_SLIDE_PRESENTER_GUID" val="98bb69f2-8d08-4a0f-b3bb-0c4b682557b7"/>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4140</TotalTime>
  <Words>500</Words>
  <Application>Microsoft Office PowerPoint</Application>
  <PresentationFormat>On-screen Show (4:3)</PresentationFormat>
  <Paragraphs>157</Paragraphs>
  <Slides>26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 Maria’s Restaurant Lesson 20  Appendix B Zone 2 Manual N Loads </vt:lpstr>
      <vt:lpstr>PowerPoint Presentation</vt:lpstr>
      <vt:lpstr>PowerPoint Presentation</vt:lpstr>
      <vt:lpstr>Kitchen Area Equipment Cooling Load (Sensible + Latent where applicable)</vt:lpstr>
      <vt:lpstr>Restaurant &amp; Bar Area Equipment</vt:lpstr>
      <vt:lpstr>Zone 2 Speedsheet</vt:lpstr>
      <vt:lpstr>Speedsheet Location Information</vt:lpstr>
      <vt:lpstr>Zone 2 Speedsheet TABS</vt:lpstr>
      <vt:lpstr>Ventilation</vt:lpstr>
      <vt:lpstr>NOTE: ON ERV EFFICIENCY</vt:lpstr>
      <vt:lpstr>Infiltration</vt:lpstr>
      <vt:lpstr>Ducts</vt:lpstr>
      <vt:lpstr>Internal Loads  Lighting &amp; Occupancy</vt:lpstr>
      <vt:lpstr>Internal Loads  Equipment</vt:lpstr>
      <vt:lpstr>Floors</vt:lpstr>
      <vt:lpstr>Ceiling</vt:lpstr>
      <vt:lpstr>Walls</vt:lpstr>
      <vt:lpstr>Doors</vt:lpstr>
      <vt:lpstr>Sky Light &amp; Glass</vt:lpstr>
      <vt:lpstr>Database</vt:lpstr>
      <vt:lpstr>N1 Glass </vt:lpstr>
      <vt:lpstr>N1 Doors </vt:lpstr>
      <vt:lpstr>N1 Walls, Ceilings &amp; Floors</vt:lpstr>
      <vt:lpstr>N1 Heating and Cooling Total Loads</vt:lpstr>
      <vt:lpstr>Zone 2 Manual N Summary</vt:lpstr>
      <vt:lpstr>Field Notes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494</cp:revision>
  <dcterms:created xsi:type="dcterms:W3CDTF">2013-05-23T13:04:32Z</dcterms:created>
  <dcterms:modified xsi:type="dcterms:W3CDTF">2019-06-07T16:34:32Z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0411A5C9-80A6-4D63-A0A5-C2D2BA7E3416</vt:lpwstr>
  </property>
  <property fmtid="{D5CDD505-2E9C-101B-9397-08002B2CF9AE}" pid="6" name="ArticulateProjectFull">
    <vt:lpwstr>T:\1.0-ACTIVITIES &amp; PROJECTS\ACCA Guides\Maria's Restaurant\QTechEDU Power Points\Zone 2 Manual N.ppta</vt:lpwstr>
  </property>
</Properties>
</file>