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notesMasterIdLst>
    <p:notesMasterId r:id="rId26"/>
  </p:notesMasterIdLst>
  <p:sldIdLst>
    <p:sldId id="316" r:id="rId2"/>
    <p:sldId id="475" r:id="rId3"/>
    <p:sldId id="480" r:id="rId4"/>
    <p:sldId id="483" r:id="rId5"/>
    <p:sldId id="484" r:id="rId6"/>
    <p:sldId id="481" r:id="rId7"/>
    <p:sldId id="485" r:id="rId8"/>
    <p:sldId id="493" r:id="rId9"/>
    <p:sldId id="486" r:id="rId10"/>
    <p:sldId id="494" r:id="rId11"/>
    <p:sldId id="490" r:id="rId12"/>
    <p:sldId id="495" r:id="rId13"/>
    <p:sldId id="491" r:id="rId14"/>
    <p:sldId id="496" r:id="rId15"/>
    <p:sldId id="492" r:id="rId16"/>
    <p:sldId id="498" r:id="rId17"/>
    <p:sldId id="499" r:id="rId18"/>
    <p:sldId id="500" r:id="rId19"/>
    <p:sldId id="502" r:id="rId20"/>
    <p:sldId id="503" r:id="rId21"/>
    <p:sldId id="506" r:id="rId22"/>
    <p:sldId id="504" r:id="rId23"/>
    <p:sldId id="505" r:id="rId24"/>
    <p:sldId id="474" r:id="rId25"/>
  </p:sldIdLst>
  <p:sldSz cx="9144000" cy="6858000" type="screen4x3"/>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B33E"/>
    <a:srgbClr val="3F3F3F"/>
    <a:srgbClr val="CC9900"/>
    <a:srgbClr val="D6367B"/>
    <a:srgbClr val="4545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37" autoAdjust="0"/>
    <p:restoredTop sz="94660"/>
  </p:normalViewPr>
  <p:slideViewPr>
    <p:cSldViewPr>
      <p:cViewPr varScale="1">
        <p:scale>
          <a:sx n="94" d="100"/>
          <a:sy n="94" d="100"/>
        </p:scale>
        <p:origin x="96" y="456"/>
      </p:cViewPr>
      <p:guideLst>
        <p:guide orient="horz" pos="2160"/>
        <p:guide pos="2880"/>
      </p:guideLst>
    </p:cSldViewPr>
  </p:slideViewPr>
  <p:notesTextViewPr>
    <p:cViewPr>
      <p:scale>
        <a:sx n="1" d="1"/>
        <a:sy n="1" d="1"/>
      </p:scale>
      <p:origin x="0" y="0"/>
    </p:cViewPr>
  </p:notesTextViewPr>
  <p:sorterViewPr>
    <p:cViewPr>
      <p:scale>
        <a:sx n="100" d="100"/>
        <a:sy n="100" d="100"/>
      </p:scale>
      <p:origin x="0" y="5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83A6E7-60DE-4005-B552-9C8674E4BA66}" type="datetimeFigureOut">
              <a:rPr lang="en-US" smtClean="0"/>
              <a:t>6/7/2019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C46B63-F3D0-4FCB-B9C7-2DF26E8BCAD2}" type="slidenum">
              <a:rPr lang="en-US" smtClean="0"/>
              <a:t>‹#›</a:t>
            </a:fld>
            <a:endParaRPr lang="en-US"/>
          </a:p>
        </p:txBody>
      </p:sp>
    </p:spTree>
    <p:extLst>
      <p:ext uri="{BB962C8B-B14F-4D97-AF65-F5344CB8AC3E}">
        <p14:creationId xmlns:p14="http://schemas.microsoft.com/office/powerpoint/2010/main" val="4148039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1</a:t>
            </a:fld>
            <a:endParaRPr lang="en-US"/>
          </a:p>
        </p:txBody>
      </p:sp>
    </p:spTree>
    <p:extLst>
      <p:ext uri="{BB962C8B-B14F-4D97-AF65-F5344CB8AC3E}">
        <p14:creationId xmlns:p14="http://schemas.microsoft.com/office/powerpoint/2010/main" val="2156922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358460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471722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973345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658323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58752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AA4F02-61AA-4C81-BD1C-511DDA14D550}"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528733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AA4F02-61AA-4C81-BD1C-511DDA14D550}" type="datetimeFigureOut">
              <a:rPr lang="en-US" smtClean="0"/>
              <a:t>6/7/2019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060392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AA4F02-61AA-4C81-BD1C-511DDA14D550}" type="datetimeFigureOut">
              <a:rPr lang="en-US" smtClean="0"/>
              <a:t>6/7/2019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4066351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A4F02-61AA-4C81-BD1C-511DDA14D550}" type="datetimeFigureOut">
              <a:rPr lang="en-US" smtClean="0"/>
              <a:t>6/7/2019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24941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AA4F02-61AA-4C81-BD1C-511DDA14D550}"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879093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AA4F02-61AA-4C81-BD1C-511DDA14D550}"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527501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A4F02-61AA-4C81-BD1C-511DDA14D550}" type="datetimeFigureOut">
              <a:rPr lang="en-US" smtClean="0"/>
              <a:t>6/7/2019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8CEC8-CAE7-4B68-B1B1-EDF19F9D4EC2}" type="slidenum">
              <a:rPr lang="en-US" smtClean="0"/>
              <a:t>‹#›</a:t>
            </a:fld>
            <a:endParaRPr lang="en-US"/>
          </a:p>
        </p:txBody>
      </p:sp>
    </p:spTree>
    <p:extLst>
      <p:ext uri="{BB962C8B-B14F-4D97-AF65-F5344CB8AC3E}">
        <p14:creationId xmlns:p14="http://schemas.microsoft.com/office/powerpoint/2010/main" val="375582938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1.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image" Target="../media/image4.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tags" Target="../tags/tag15.xml"/><Relationship Id="rId5" Type="http://schemas.openxmlformats.org/officeDocument/2006/relationships/image" Target="../media/image4.png"/><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4.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4.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11.xml"/><Relationship Id="rId5" Type="http://schemas.openxmlformats.org/officeDocument/2006/relationships/image" Target="../media/image4.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105400"/>
            <a:ext cx="9144000" cy="609600"/>
          </a:xfrm>
        </p:spPr>
        <p:txBody>
          <a:bodyPr>
            <a:normAutofit fontScale="90000"/>
          </a:bodyPr>
          <a:lstStyle/>
          <a:p>
            <a:br>
              <a:rPr lang="en-US" dirty="0">
                <a:solidFill>
                  <a:srgbClr val="FF00FF"/>
                </a:solidFill>
              </a:rPr>
            </a:br>
            <a:r>
              <a:rPr lang="en-US" dirty="0">
                <a:solidFill>
                  <a:srgbClr val="FFFF00"/>
                </a:solidFill>
              </a:rPr>
              <a:t>Maria’s Restaurant</a:t>
            </a:r>
            <a:br>
              <a:rPr lang="en-US" dirty="0">
                <a:solidFill>
                  <a:srgbClr val="FFFF00"/>
                </a:solidFill>
              </a:rPr>
            </a:br>
            <a:r>
              <a:rPr lang="en-US" dirty="0">
                <a:solidFill>
                  <a:srgbClr val="FFFF00"/>
                </a:solidFill>
              </a:rPr>
              <a:t>Chapter </a:t>
            </a:r>
            <a:r>
              <a:rPr lang="en-US">
                <a:solidFill>
                  <a:srgbClr val="FFFF00"/>
                </a:solidFill>
              </a:rPr>
              <a:t>1 Section </a:t>
            </a:r>
            <a:r>
              <a:rPr lang="en-US" dirty="0">
                <a:solidFill>
                  <a:srgbClr val="FFFF00"/>
                </a:solidFill>
              </a:rPr>
              <a:t>5 </a:t>
            </a:r>
            <a:br>
              <a:rPr lang="en-US" dirty="0">
                <a:solidFill>
                  <a:srgbClr val="FFFF00"/>
                </a:solidFill>
              </a:rPr>
            </a:br>
            <a:br>
              <a:rPr lang="en-US" dirty="0">
                <a:solidFill>
                  <a:srgbClr val="FF00FF"/>
                </a:solidFill>
              </a:rPr>
            </a:br>
            <a:endParaRPr lang="en-US" dirty="0">
              <a:solidFill>
                <a:srgbClr val="FF00FF"/>
              </a:solidFill>
            </a:endParaRPr>
          </a:p>
        </p:txBody>
      </p:sp>
      <p:sp>
        <p:nvSpPr>
          <p:cNvPr id="56" name="TextBox 55"/>
          <p:cNvSpPr txBox="1"/>
          <p:nvPr/>
        </p:nvSpPr>
        <p:spPr>
          <a:xfrm>
            <a:off x="1676400" y="2743200"/>
            <a:ext cx="5181600" cy="523220"/>
          </a:xfrm>
          <a:prstGeom prst="rect">
            <a:avLst/>
          </a:prstGeom>
          <a:noFill/>
        </p:spPr>
        <p:txBody>
          <a:bodyPr wrap="square" rtlCol="0">
            <a:spAutoFit/>
          </a:bodyPr>
          <a:lstStyle/>
          <a:p>
            <a:endParaRPr lang="en-US" sz="2800" dirty="0"/>
          </a:p>
        </p:txBody>
      </p:sp>
      <p:pic>
        <p:nvPicPr>
          <p:cNvPr id="1029" name="Picture 5" descr="H:\IMAGES\ACCALogoSolidBlack.png"/>
          <p:cNvPicPr>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1447800" y="152400"/>
            <a:ext cx="6682154" cy="43434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721402771"/>
      </p:ext>
    </p:extLst>
  </p:cSld>
  <p:clrMapOvr>
    <a:masterClrMapping/>
  </p:clrMapOvr>
  <mc:AlternateContent xmlns:mc="http://schemas.openxmlformats.org/markup-compatibility/2006" xmlns:p14="http://schemas.microsoft.com/office/powerpoint/2010/main">
    <mc:Choice Requires="p14">
      <p:transition spd="slow" p14:dur="2000" advTm="21453"/>
    </mc:Choice>
    <mc:Fallback xmlns="">
      <p:transition spd="slow" advTm="2145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Zone 2 In San Antonio TX</a:t>
            </a:r>
          </a:p>
        </p:txBody>
      </p:sp>
      <p:sp>
        <p:nvSpPr>
          <p:cNvPr id="3" name="Content Placeholder 2"/>
          <p:cNvSpPr>
            <a:spLocks noGrp="1"/>
          </p:cNvSpPr>
          <p:nvPr>
            <p:ph idx="1"/>
          </p:nvPr>
        </p:nvSpPr>
        <p:spPr/>
        <p:txBody>
          <a:bodyPr/>
          <a:lstStyle/>
          <a:p>
            <a:pPr marL="0" indent="0">
              <a:buNone/>
            </a:pPr>
            <a:r>
              <a:rPr lang="en-US" dirty="0">
                <a:solidFill>
                  <a:srgbClr val="FFFF00"/>
                </a:solidFill>
              </a:rPr>
              <a:t>Load totals for San Antonio TX are very different from the load totals in Long Beach CA, the heating load requirement rose from 111,764 Btuh to 168,577 Btuh for Zone 2, and the cooling load requirement has actually more than doubled too, going from 115,534 Btuh to 258,492 Btuh. </a:t>
            </a:r>
          </a:p>
        </p:txBody>
      </p:sp>
    </p:spTree>
    <p:custDataLst>
      <p:tags r:id="rId1"/>
    </p:custDataLst>
    <p:extLst>
      <p:ext uri="{BB962C8B-B14F-4D97-AF65-F5344CB8AC3E}">
        <p14:creationId xmlns:p14="http://schemas.microsoft.com/office/powerpoint/2010/main" val="232214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Zone 1 In Denver CO</a:t>
            </a:r>
          </a:p>
        </p:txBody>
      </p:sp>
      <p:pic>
        <p:nvPicPr>
          <p:cNvPr id="3" name="Picture 2"/>
          <p:cNvPicPr>
            <a:picLocks noChangeAspect="1"/>
          </p:cNvPicPr>
          <p:nvPr/>
        </p:nvPicPr>
        <p:blipFill>
          <a:blip r:embed="rId3"/>
          <a:stretch>
            <a:fillRect/>
          </a:stretch>
        </p:blipFill>
        <p:spPr>
          <a:xfrm>
            <a:off x="1284026" y="1143001"/>
            <a:ext cx="7128238" cy="5550926"/>
          </a:xfrm>
          <a:prstGeom prst="rect">
            <a:avLst/>
          </a:prstGeom>
        </p:spPr>
      </p:pic>
      <p:sp>
        <p:nvSpPr>
          <p:cNvPr id="4" name="Rectangle 3"/>
          <p:cNvSpPr/>
          <p:nvPr/>
        </p:nvSpPr>
        <p:spPr>
          <a:xfrm>
            <a:off x="5486400" y="6439694"/>
            <a:ext cx="2947987" cy="249316"/>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4"/>
          <a:stretch>
            <a:fillRect/>
          </a:stretch>
        </p:blipFill>
        <p:spPr>
          <a:xfrm>
            <a:off x="1011184" y="3221269"/>
            <a:ext cx="6800850" cy="533400"/>
          </a:xfrm>
          <a:prstGeom prst="rect">
            <a:avLst/>
          </a:prstGeom>
        </p:spPr>
      </p:pic>
      <p:sp>
        <p:nvSpPr>
          <p:cNvPr id="6" name="Rectangle 5"/>
          <p:cNvSpPr/>
          <p:nvPr/>
        </p:nvSpPr>
        <p:spPr>
          <a:xfrm>
            <a:off x="962022" y="3216353"/>
            <a:ext cx="6850012" cy="512271"/>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5"/>
          <a:stretch>
            <a:fillRect/>
          </a:stretch>
        </p:blipFill>
        <p:spPr>
          <a:xfrm>
            <a:off x="1371600" y="1524000"/>
            <a:ext cx="762000" cy="459619"/>
          </a:xfrm>
          <a:prstGeom prst="rect">
            <a:avLst/>
          </a:prstGeom>
        </p:spPr>
      </p:pic>
    </p:spTree>
    <p:custDataLst>
      <p:tags r:id="rId1"/>
    </p:custDataLst>
    <p:extLst>
      <p:ext uri="{BB962C8B-B14F-4D97-AF65-F5344CB8AC3E}">
        <p14:creationId xmlns:p14="http://schemas.microsoft.com/office/powerpoint/2010/main" val="1319163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Zone 1 In Denver CO</a:t>
            </a:r>
          </a:p>
        </p:txBody>
      </p:sp>
      <p:sp>
        <p:nvSpPr>
          <p:cNvPr id="3" name="Content Placeholder 2"/>
          <p:cNvSpPr>
            <a:spLocks noGrp="1"/>
          </p:cNvSpPr>
          <p:nvPr>
            <p:ph idx="1"/>
          </p:nvPr>
        </p:nvSpPr>
        <p:spPr/>
        <p:txBody>
          <a:bodyPr/>
          <a:lstStyle/>
          <a:p>
            <a:pPr marL="0" indent="0">
              <a:buNone/>
            </a:pPr>
            <a:r>
              <a:rPr lang="en-US" dirty="0">
                <a:solidFill>
                  <a:srgbClr val="FFFF00"/>
                </a:solidFill>
              </a:rPr>
              <a:t>The load for Denver CO is again very different from the load in Long Beach CA, the heating load requirement more than doubled again, going from our 34,384 Btuh to 83,208 Btuh for Zone 1, and the cooling load requirement went down slightly from 71,666 Btuh to 69,376 Btuh.</a:t>
            </a:r>
          </a:p>
        </p:txBody>
      </p:sp>
    </p:spTree>
    <p:custDataLst>
      <p:tags r:id="rId1"/>
    </p:custDataLst>
    <p:extLst>
      <p:ext uri="{BB962C8B-B14F-4D97-AF65-F5344CB8AC3E}">
        <p14:creationId xmlns:p14="http://schemas.microsoft.com/office/powerpoint/2010/main" val="3639209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Zone 2 In Denver CO</a:t>
            </a:r>
          </a:p>
        </p:txBody>
      </p:sp>
      <p:pic>
        <p:nvPicPr>
          <p:cNvPr id="3" name="Picture 2"/>
          <p:cNvPicPr>
            <a:picLocks noChangeAspect="1"/>
          </p:cNvPicPr>
          <p:nvPr/>
        </p:nvPicPr>
        <p:blipFill>
          <a:blip r:embed="rId3"/>
          <a:stretch>
            <a:fillRect/>
          </a:stretch>
        </p:blipFill>
        <p:spPr>
          <a:xfrm>
            <a:off x="990600" y="1300354"/>
            <a:ext cx="7518612" cy="5440362"/>
          </a:xfrm>
          <a:prstGeom prst="rect">
            <a:avLst/>
          </a:prstGeom>
        </p:spPr>
      </p:pic>
      <p:sp>
        <p:nvSpPr>
          <p:cNvPr id="4" name="Rectangle 3"/>
          <p:cNvSpPr/>
          <p:nvPr/>
        </p:nvSpPr>
        <p:spPr>
          <a:xfrm>
            <a:off x="5561225" y="6522303"/>
            <a:ext cx="2947987" cy="249316"/>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4"/>
          <a:stretch>
            <a:fillRect/>
          </a:stretch>
        </p:blipFill>
        <p:spPr>
          <a:xfrm>
            <a:off x="457200" y="3200400"/>
            <a:ext cx="8186330" cy="776481"/>
          </a:xfrm>
          <a:prstGeom prst="rect">
            <a:avLst/>
          </a:prstGeom>
        </p:spPr>
      </p:pic>
      <p:sp>
        <p:nvSpPr>
          <p:cNvPr id="6" name="Rectangle 5"/>
          <p:cNvSpPr/>
          <p:nvPr/>
        </p:nvSpPr>
        <p:spPr>
          <a:xfrm>
            <a:off x="457200" y="3183194"/>
            <a:ext cx="8186330" cy="793687"/>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5"/>
          <a:stretch>
            <a:fillRect/>
          </a:stretch>
        </p:blipFill>
        <p:spPr>
          <a:xfrm>
            <a:off x="1066800" y="1619590"/>
            <a:ext cx="762000" cy="459619"/>
          </a:xfrm>
          <a:prstGeom prst="rect">
            <a:avLst/>
          </a:prstGeom>
        </p:spPr>
      </p:pic>
    </p:spTree>
    <p:custDataLst>
      <p:tags r:id="rId1"/>
    </p:custDataLst>
    <p:extLst>
      <p:ext uri="{BB962C8B-B14F-4D97-AF65-F5344CB8AC3E}">
        <p14:creationId xmlns:p14="http://schemas.microsoft.com/office/powerpoint/2010/main" val="463025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Zone 2 In Denver CO</a:t>
            </a:r>
          </a:p>
        </p:txBody>
      </p:sp>
      <p:sp>
        <p:nvSpPr>
          <p:cNvPr id="3" name="Content Placeholder 2"/>
          <p:cNvSpPr>
            <a:spLocks noGrp="1"/>
          </p:cNvSpPr>
          <p:nvPr>
            <p:ph idx="1"/>
          </p:nvPr>
        </p:nvSpPr>
        <p:spPr/>
        <p:txBody>
          <a:bodyPr/>
          <a:lstStyle/>
          <a:p>
            <a:pPr marL="0" indent="0">
              <a:buNone/>
            </a:pPr>
            <a:r>
              <a:rPr lang="en-US" dirty="0">
                <a:solidFill>
                  <a:srgbClr val="FFFF00"/>
                </a:solidFill>
              </a:rPr>
              <a:t>Denver CO has a very different load than the one we had in Long Beach CA, the heating load requirement more than doubled from 111,764 Btuh to 261,557 Btuh for Zone 2, and the cooling load requirement has decreased, going from 115,534 Btuh to 106,589 Btuh. </a:t>
            </a:r>
          </a:p>
        </p:txBody>
      </p:sp>
    </p:spTree>
    <p:custDataLst>
      <p:tags r:id="rId1"/>
    </p:custDataLst>
    <p:extLst>
      <p:ext uri="{BB962C8B-B14F-4D97-AF65-F5344CB8AC3E}">
        <p14:creationId xmlns:p14="http://schemas.microsoft.com/office/powerpoint/2010/main" val="1739559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Graph</a:t>
            </a:r>
          </a:p>
        </p:txBody>
      </p:sp>
      <p:pic>
        <p:nvPicPr>
          <p:cNvPr id="3" name="Picture 2"/>
          <p:cNvPicPr>
            <a:picLocks noChangeAspect="1"/>
          </p:cNvPicPr>
          <p:nvPr/>
        </p:nvPicPr>
        <p:blipFill>
          <a:blip r:embed="rId3"/>
          <a:stretch>
            <a:fillRect/>
          </a:stretch>
        </p:blipFill>
        <p:spPr>
          <a:xfrm>
            <a:off x="85725" y="1417638"/>
            <a:ext cx="8972550" cy="5314950"/>
          </a:xfrm>
          <a:prstGeom prst="rect">
            <a:avLst/>
          </a:prstGeom>
        </p:spPr>
      </p:pic>
    </p:spTree>
    <p:custDataLst>
      <p:tags r:id="rId1"/>
    </p:custDataLst>
    <p:extLst>
      <p:ext uri="{BB962C8B-B14F-4D97-AF65-F5344CB8AC3E}">
        <p14:creationId xmlns:p14="http://schemas.microsoft.com/office/powerpoint/2010/main" val="1006607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Graph Calculations</a:t>
            </a:r>
          </a:p>
        </p:txBody>
      </p:sp>
      <p:sp>
        <p:nvSpPr>
          <p:cNvPr id="3" name="Content Placeholder 2"/>
          <p:cNvSpPr>
            <a:spLocks noGrp="1"/>
          </p:cNvSpPr>
          <p:nvPr>
            <p:ph idx="1"/>
          </p:nvPr>
        </p:nvSpPr>
        <p:spPr/>
        <p:txBody>
          <a:bodyPr>
            <a:normAutofit/>
          </a:bodyPr>
          <a:lstStyle/>
          <a:p>
            <a:pPr marL="0" indent="0">
              <a:buNone/>
            </a:pPr>
            <a:r>
              <a:rPr lang="en-US" dirty="0">
                <a:solidFill>
                  <a:srgbClr val="FFFF00"/>
                </a:solidFill>
              </a:rPr>
              <a:t>Based on an estimate using the graph, what would the total heating in Btuh be for the location that requires the most heat?</a:t>
            </a:r>
          </a:p>
        </p:txBody>
      </p:sp>
      <p:pic>
        <p:nvPicPr>
          <p:cNvPr id="4" name="Picture 3"/>
          <p:cNvPicPr>
            <a:picLocks noChangeAspect="1"/>
          </p:cNvPicPr>
          <p:nvPr/>
        </p:nvPicPr>
        <p:blipFill>
          <a:blip r:embed="rId3"/>
          <a:stretch>
            <a:fillRect/>
          </a:stretch>
        </p:blipFill>
        <p:spPr>
          <a:xfrm>
            <a:off x="1604962" y="3342911"/>
            <a:ext cx="5934075" cy="3515089"/>
          </a:xfrm>
          <a:prstGeom prst="rect">
            <a:avLst/>
          </a:prstGeom>
        </p:spPr>
      </p:pic>
    </p:spTree>
    <p:custDataLst>
      <p:tags r:id="rId1"/>
    </p:custDataLst>
    <p:extLst>
      <p:ext uri="{BB962C8B-B14F-4D97-AF65-F5344CB8AC3E}">
        <p14:creationId xmlns:p14="http://schemas.microsoft.com/office/powerpoint/2010/main" val="1765144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Graph Calculations</a:t>
            </a:r>
          </a:p>
        </p:txBody>
      </p:sp>
      <p:sp>
        <p:nvSpPr>
          <p:cNvPr id="3" name="Content Placeholder 2"/>
          <p:cNvSpPr>
            <a:spLocks noGrp="1"/>
          </p:cNvSpPr>
          <p:nvPr>
            <p:ph idx="1"/>
          </p:nvPr>
        </p:nvSpPr>
        <p:spPr>
          <a:xfrm>
            <a:off x="228600" y="1600200"/>
            <a:ext cx="8686800" cy="4525963"/>
          </a:xfrm>
        </p:spPr>
        <p:txBody>
          <a:bodyPr>
            <a:normAutofit/>
          </a:bodyPr>
          <a:lstStyle/>
          <a:p>
            <a:pPr marL="0" indent="0">
              <a:buNone/>
            </a:pPr>
            <a:r>
              <a:rPr lang="en-US" dirty="0">
                <a:solidFill>
                  <a:srgbClr val="FFFF00"/>
                </a:solidFill>
              </a:rPr>
              <a:t>Detroit MI beat out Denver with approximately  360,000 Btuh shown on the graph.</a:t>
            </a:r>
          </a:p>
          <a:p>
            <a:pPr marL="0" indent="0">
              <a:buNone/>
            </a:pPr>
            <a:endParaRPr lang="en-US" dirty="0">
              <a:solidFill>
                <a:srgbClr val="FFFF00"/>
              </a:solidFill>
            </a:endParaRPr>
          </a:p>
          <a:p>
            <a:pPr marL="0" indent="0">
              <a:buNone/>
            </a:pPr>
            <a:r>
              <a:rPr lang="en-US" dirty="0">
                <a:solidFill>
                  <a:srgbClr val="FFFF00"/>
                </a:solidFill>
              </a:rPr>
              <a:t>Note: We know the exact total is Zone 1 + Zone 2 from our table values, or </a:t>
            </a:r>
          </a:p>
          <a:p>
            <a:pPr marL="0" indent="0">
              <a:buNone/>
            </a:pPr>
            <a:r>
              <a:rPr lang="en-US" dirty="0">
                <a:solidFill>
                  <a:srgbClr val="FFFF00"/>
                </a:solidFill>
              </a:rPr>
              <a:t>277,828 + 85,261 = 363,089 Btuh</a:t>
            </a:r>
          </a:p>
          <a:p>
            <a:pPr marL="0" indent="0">
              <a:buNone/>
            </a:pPr>
            <a:endParaRPr lang="en-US" dirty="0">
              <a:solidFill>
                <a:srgbClr val="FFFF00"/>
              </a:solidFill>
            </a:endParaRPr>
          </a:p>
          <a:p>
            <a:pPr marL="0" indent="0">
              <a:buNone/>
            </a:pPr>
            <a:endParaRPr lang="en-US" dirty="0">
              <a:solidFill>
                <a:srgbClr val="FFFF00"/>
              </a:solidFill>
            </a:endParaRPr>
          </a:p>
        </p:txBody>
      </p:sp>
    </p:spTree>
    <p:custDataLst>
      <p:tags r:id="rId1"/>
    </p:custDataLst>
    <p:extLst>
      <p:ext uri="{BB962C8B-B14F-4D97-AF65-F5344CB8AC3E}">
        <p14:creationId xmlns:p14="http://schemas.microsoft.com/office/powerpoint/2010/main" val="29372887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Graph Calculations</a:t>
            </a:r>
          </a:p>
        </p:txBody>
      </p:sp>
      <p:sp>
        <p:nvSpPr>
          <p:cNvPr id="3" name="Content Placeholder 2"/>
          <p:cNvSpPr>
            <a:spLocks noGrp="1"/>
          </p:cNvSpPr>
          <p:nvPr>
            <p:ph idx="1"/>
          </p:nvPr>
        </p:nvSpPr>
        <p:spPr>
          <a:xfrm>
            <a:off x="228600" y="1600200"/>
            <a:ext cx="8610600" cy="4525963"/>
          </a:xfrm>
        </p:spPr>
        <p:txBody>
          <a:bodyPr>
            <a:normAutofit/>
          </a:bodyPr>
          <a:lstStyle/>
          <a:p>
            <a:pPr marL="0" indent="0">
              <a:buNone/>
            </a:pPr>
            <a:r>
              <a:rPr lang="en-US" dirty="0">
                <a:solidFill>
                  <a:srgbClr val="FFFF00"/>
                </a:solidFill>
              </a:rPr>
              <a:t>Based on an estimate using the graph, what would the Sensible Cooling load be for Long Beach CA? </a:t>
            </a:r>
          </a:p>
        </p:txBody>
      </p:sp>
      <p:pic>
        <p:nvPicPr>
          <p:cNvPr id="4" name="Picture 3"/>
          <p:cNvPicPr>
            <a:picLocks noChangeAspect="1"/>
          </p:cNvPicPr>
          <p:nvPr/>
        </p:nvPicPr>
        <p:blipFill>
          <a:blip r:embed="rId3"/>
          <a:stretch>
            <a:fillRect/>
          </a:stretch>
        </p:blipFill>
        <p:spPr>
          <a:xfrm>
            <a:off x="1066800" y="2743200"/>
            <a:ext cx="6732707" cy="3988164"/>
          </a:xfrm>
          <a:prstGeom prst="rect">
            <a:avLst/>
          </a:prstGeom>
        </p:spPr>
      </p:pic>
    </p:spTree>
    <p:custDataLst>
      <p:tags r:id="rId1"/>
    </p:custDataLst>
    <p:extLst>
      <p:ext uri="{BB962C8B-B14F-4D97-AF65-F5344CB8AC3E}">
        <p14:creationId xmlns:p14="http://schemas.microsoft.com/office/powerpoint/2010/main" val="3106027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Graph Calculations Sensible Cooling</a:t>
            </a:r>
          </a:p>
        </p:txBody>
      </p:sp>
      <p:sp>
        <p:nvSpPr>
          <p:cNvPr id="3" name="Content Placeholder 2"/>
          <p:cNvSpPr>
            <a:spLocks noGrp="1"/>
          </p:cNvSpPr>
          <p:nvPr>
            <p:ph idx="1"/>
          </p:nvPr>
        </p:nvSpPr>
        <p:spPr>
          <a:xfrm>
            <a:off x="152400" y="1600200"/>
            <a:ext cx="8839200" cy="4953000"/>
          </a:xfrm>
        </p:spPr>
        <p:txBody>
          <a:bodyPr>
            <a:normAutofit lnSpcReduction="10000"/>
          </a:bodyPr>
          <a:lstStyle/>
          <a:p>
            <a:pPr marL="0" indent="0">
              <a:buNone/>
            </a:pPr>
            <a:r>
              <a:rPr lang="en-US" dirty="0">
                <a:solidFill>
                  <a:srgbClr val="FFFF00"/>
                </a:solidFill>
              </a:rPr>
              <a:t>Based on an estimate using the graph, Long Beach CA has a Total Cooling Load of 190,000 Btuh and a Latent Cooling Load of about 40,000 Btuh.</a:t>
            </a:r>
          </a:p>
          <a:p>
            <a:pPr marL="0" indent="0">
              <a:buNone/>
            </a:pPr>
            <a:endParaRPr lang="en-US" dirty="0">
              <a:solidFill>
                <a:srgbClr val="FFFF00"/>
              </a:solidFill>
            </a:endParaRPr>
          </a:p>
          <a:p>
            <a:pPr marL="0" indent="0">
              <a:buNone/>
            </a:pPr>
            <a:r>
              <a:rPr lang="en-US" dirty="0">
                <a:solidFill>
                  <a:srgbClr val="FFFF00"/>
                </a:solidFill>
              </a:rPr>
              <a:t>Total Cooling = Sensible Cooling  + Latent Cooling</a:t>
            </a:r>
          </a:p>
          <a:p>
            <a:pPr marL="0" indent="0">
              <a:buNone/>
            </a:pPr>
            <a:r>
              <a:rPr lang="en-US" dirty="0">
                <a:solidFill>
                  <a:srgbClr val="FFFF00"/>
                </a:solidFill>
              </a:rPr>
              <a:t>Thus:</a:t>
            </a:r>
          </a:p>
          <a:p>
            <a:pPr marL="0" indent="0">
              <a:buNone/>
            </a:pPr>
            <a:r>
              <a:rPr lang="en-US" dirty="0">
                <a:solidFill>
                  <a:srgbClr val="FFFF00"/>
                </a:solidFill>
              </a:rPr>
              <a:t>190,000 Btuh = Sensible Cooling + 40,000 Btuh</a:t>
            </a:r>
          </a:p>
          <a:p>
            <a:pPr marL="0" indent="0">
              <a:buNone/>
            </a:pPr>
            <a:endParaRPr lang="en-US" dirty="0">
              <a:solidFill>
                <a:srgbClr val="FFFF00"/>
              </a:solidFill>
            </a:endParaRPr>
          </a:p>
          <a:p>
            <a:pPr marL="0" indent="0">
              <a:buNone/>
            </a:pPr>
            <a:r>
              <a:rPr lang="en-US" dirty="0">
                <a:solidFill>
                  <a:srgbClr val="FFFF00"/>
                </a:solidFill>
              </a:rPr>
              <a:t>Sensible Cooling =150,000 Btuh</a:t>
            </a:r>
          </a:p>
        </p:txBody>
      </p:sp>
    </p:spTree>
    <p:custDataLst>
      <p:tags r:id="rId1"/>
    </p:custDataLst>
    <p:extLst>
      <p:ext uri="{BB962C8B-B14F-4D97-AF65-F5344CB8AC3E}">
        <p14:creationId xmlns:p14="http://schemas.microsoft.com/office/powerpoint/2010/main" val="798060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Maria’s Restaurant Location</a:t>
            </a:r>
          </a:p>
        </p:txBody>
      </p:sp>
      <p:sp>
        <p:nvSpPr>
          <p:cNvPr id="3" name="Content Placeholder 2"/>
          <p:cNvSpPr>
            <a:spLocks noGrp="1"/>
          </p:cNvSpPr>
          <p:nvPr>
            <p:ph idx="1"/>
          </p:nvPr>
        </p:nvSpPr>
        <p:spPr>
          <a:xfrm>
            <a:off x="457200" y="2057400"/>
            <a:ext cx="8229600" cy="1066800"/>
          </a:xfrm>
        </p:spPr>
        <p:txBody>
          <a:bodyPr>
            <a:normAutofit fontScale="85000" lnSpcReduction="10000"/>
          </a:bodyPr>
          <a:lstStyle/>
          <a:p>
            <a:pPr marL="0" indent="0">
              <a:buNone/>
            </a:pPr>
            <a:r>
              <a:rPr lang="en-US" dirty="0">
                <a:solidFill>
                  <a:srgbClr val="FFFF00"/>
                </a:solidFill>
              </a:rPr>
              <a:t>What If Maria’s Restaurant was picked up and dropped in Detroit MI, San Antonio TX, or Denver CO?</a:t>
            </a:r>
          </a:p>
        </p:txBody>
      </p:sp>
    </p:spTree>
    <p:custDataLst>
      <p:tags r:id="rId1"/>
    </p:custDataLst>
    <p:extLst>
      <p:ext uri="{BB962C8B-B14F-4D97-AF65-F5344CB8AC3E}">
        <p14:creationId xmlns:p14="http://schemas.microsoft.com/office/powerpoint/2010/main" val="1921453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Super Heat Ratio</a:t>
            </a:r>
          </a:p>
        </p:txBody>
      </p:sp>
      <p:sp>
        <p:nvSpPr>
          <p:cNvPr id="3" name="Content Placeholder 2"/>
          <p:cNvSpPr>
            <a:spLocks noGrp="1"/>
          </p:cNvSpPr>
          <p:nvPr>
            <p:ph idx="1"/>
          </p:nvPr>
        </p:nvSpPr>
        <p:spPr/>
        <p:txBody>
          <a:bodyPr/>
          <a:lstStyle/>
          <a:p>
            <a:pPr marL="0" indent="0">
              <a:buNone/>
            </a:pPr>
            <a:r>
              <a:rPr lang="en-US" dirty="0">
                <a:solidFill>
                  <a:srgbClr val="FFFF00"/>
                </a:solidFill>
              </a:rPr>
              <a:t>A comparison number for evaluating how much humidity removal is required for cooling called Super Heat Ratio (SHR) is used in the equipment selection process. </a:t>
            </a:r>
          </a:p>
          <a:p>
            <a:pPr marL="0" indent="0">
              <a:buNone/>
            </a:pPr>
            <a:r>
              <a:rPr lang="en-US" dirty="0">
                <a:solidFill>
                  <a:srgbClr val="FFFF00"/>
                </a:solidFill>
              </a:rPr>
              <a:t>SHR = Sensible Cooling  ÷ Total Cooling Load</a:t>
            </a:r>
          </a:p>
          <a:p>
            <a:pPr marL="0" indent="0">
              <a:buNone/>
            </a:pPr>
            <a:endParaRPr lang="en-US" dirty="0">
              <a:solidFill>
                <a:srgbClr val="FFFF00"/>
              </a:solidFill>
            </a:endParaRPr>
          </a:p>
          <a:p>
            <a:pPr marL="0" indent="0">
              <a:buNone/>
            </a:pPr>
            <a:r>
              <a:rPr lang="en-US" dirty="0">
                <a:solidFill>
                  <a:srgbClr val="FFFF00"/>
                </a:solidFill>
              </a:rPr>
              <a:t>Using the table values find the SHR for San Antonio TX.</a:t>
            </a:r>
          </a:p>
        </p:txBody>
      </p:sp>
    </p:spTree>
    <p:custDataLst>
      <p:tags r:id="rId1"/>
    </p:custDataLst>
    <p:extLst>
      <p:ext uri="{BB962C8B-B14F-4D97-AF65-F5344CB8AC3E}">
        <p14:creationId xmlns:p14="http://schemas.microsoft.com/office/powerpoint/2010/main" val="1772269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Graph Calculations</a:t>
            </a:r>
          </a:p>
        </p:txBody>
      </p:sp>
      <p:sp>
        <p:nvSpPr>
          <p:cNvPr id="3" name="Content Placeholder 2"/>
          <p:cNvSpPr>
            <a:spLocks noGrp="1"/>
          </p:cNvSpPr>
          <p:nvPr>
            <p:ph idx="1"/>
          </p:nvPr>
        </p:nvSpPr>
        <p:spPr>
          <a:xfrm>
            <a:off x="228600" y="1600200"/>
            <a:ext cx="8610600" cy="4525963"/>
          </a:xfrm>
        </p:spPr>
        <p:txBody>
          <a:bodyPr>
            <a:normAutofit/>
          </a:bodyPr>
          <a:lstStyle/>
          <a:p>
            <a:pPr marL="0" indent="0">
              <a:buNone/>
            </a:pPr>
            <a:r>
              <a:rPr lang="en-US" dirty="0">
                <a:solidFill>
                  <a:srgbClr val="FFFF00"/>
                </a:solidFill>
              </a:rPr>
              <a:t>Based on an estimate using the graph, what would the Super Heat Ration be for San Antonio TX? </a:t>
            </a:r>
          </a:p>
        </p:txBody>
      </p:sp>
      <p:pic>
        <p:nvPicPr>
          <p:cNvPr id="4" name="Picture 3"/>
          <p:cNvPicPr>
            <a:picLocks noChangeAspect="1"/>
          </p:cNvPicPr>
          <p:nvPr/>
        </p:nvPicPr>
        <p:blipFill>
          <a:blip r:embed="rId3"/>
          <a:stretch>
            <a:fillRect/>
          </a:stretch>
        </p:blipFill>
        <p:spPr>
          <a:xfrm>
            <a:off x="1066800" y="2743200"/>
            <a:ext cx="6732707" cy="3988164"/>
          </a:xfrm>
          <a:prstGeom prst="rect">
            <a:avLst/>
          </a:prstGeom>
        </p:spPr>
      </p:pic>
    </p:spTree>
    <p:custDataLst>
      <p:tags r:id="rId1"/>
    </p:custDataLst>
    <p:extLst>
      <p:ext uri="{BB962C8B-B14F-4D97-AF65-F5344CB8AC3E}">
        <p14:creationId xmlns:p14="http://schemas.microsoft.com/office/powerpoint/2010/main" val="18154886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SHR</a:t>
            </a:r>
          </a:p>
        </p:txBody>
      </p:sp>
      <p:sp>
        <p:nvSpPr>
          <p:cNvPr id="3" name="Content Placeholder 2"/>
          <p:cNvSpPr>
            <a:spLocks noGrp="1"/>
          </p:cNvSpPr>
          <p:nvPr>
            <p:ph idx="1"/>
          </p:nvPr>
        </p:nvSpPr>
        <p:spPr/>
        <p:txBody>
          <a:bodyPr/>
          <a:lstStyle/>
          <a:p>
            <a:pPr marL="0" indent="0">
              <a:buNone/>
            </a:pPr>
            <a:r>
              <a:rPr lang="en-US" dirty="0">
                <a:solidFill>
                  <a:srgbClr val="FFFF00"/>
                </a:solidFill>
              </a:rPr>
              <a:t>First find the Sensible Cooling Total</a:t>
            </a:r>
          </a:p>
          <a:p>
            <a:pPr marL="0" indent="0">
              <a:buNone/>
            </a:pPr>
            <a:endParaRPr lang="en-US" dirty="0">
              <a:solidFill>
                <a:srgbClr val="FFFF00"/>
              </a:solidFill>
            </a:endParaRPr>
          </a:p>
          <a:p>
            <a:pPr marL="0" indent="0">
              <a:buNone/>
            </a:pPr>
            <a:r>
              <a:rPr lang="en-US" dirty="0">
                <a:solidFill>
                  <a:srgbClr val="FFFF00"/>
                </a:solidFill>
              </a:rPr>
              <a:t>350,000 Btuh = Total Cooling</a:t>
            </a:r>
          </a:p>
          <a:p>
            <a:pPr marL="0" indent="0">
              <a:buNone/>
            </a:pPr>
            <a:r>
              <a:rPr lang="en-US" dirty="0">
                <a:solidFill>
                  <a:srgbClr val="FFFF00"/>
                </a:solidFill>
              </a:rPr>
              <a:t>100,000 Btuh = Latent Cooling</a:t>
            </a:r>
          </a:p>
          <a:p>
            <a:pPr marL="0" indent="0">
              <a:buNone/>
            </a:pPr>
            <a:r>
              <a:rPr lang="en-US" dirty="0">
                <a:solidFill>
                  <a:srgbClr val="FFFF00"/>
                </a:solidFill>
              </a:rPr>
              <a:t>Thus,</a:t>
            </a:r>
          </a:p>
          <a:p>
            <a:pPr marL="0" indent="0">
              <a:buNone/>
            </a:pPr>
            <a:r>
              <a:rPr lang="en-US" dirty="0">
                <a:solidFill>
                  <a:srgbClr val="FFFF00"/>
                </a:solidFill>
              </a:rPr>
              <a:t>350,000 – 100,000 = Sensible Cooling = 250,000</a:t>
            </a:r>
          </a:p>
          <a:p>
            <a:pPr marL="0" indent="0">
              <a:buNone/>
            </a:pPr>
            <a:endParaRPr lang="en-US" dirty="0">
              <a:solidFill>
                <a:srgbClr val="FFFF00"/>
              </a:solidFill>
            </a:endParaRPr>
          </a:p>
        </p:txBody>
      </p:sp>
    </p:spTree>
    <p:custDataLst>
      <p:tags r:id="rId1"/>
    </p:custDataLst>
    <p:extLst>
      <p:ext uri="{BB962C8B-B14F-4D97-AF65-F5344CB8AC3E}">
        <p14:creationId xmlns:p14="http://schemas.microsoft.com/office/powerpoint/2010/main" val="629584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SHR</a:t>
            </a:r>
          </a:p>
        </p:txBody>
      </p:sp>
      <p:sp>
        <p:nvSpPr>
          <p:cNvPr id="3" name="Content Placeholder 2"/>
          <p:cNvSpPr>
            <a:spLocks noGrp="1"/>
          </p:cNvSpPr>
          <p:nvPr>
            <p:ph idx="1"/>
          </p:nvPr>
        </p:nvSpPr>
        <p:spPr>
          <a:xfrm>
            <a:off x="457200" y="1600200"/>
            <a:ext cx="8229600" cy="5257800"/>
          </a:xfrm>
        </p:spPr>
        <p:txBody>
          <a:bodyPr/>
          <a:lstStyle/>
          <a:p>
            <a:pPr marL="0" indent="0">
              <a:buNone/>
            </a:pPr>
            <a:r>
              <a:rPr lang="en-US" dirty="0">
                <a:solidFill>
                  <a:srgbClr val="FFFF00"/>
                </a:solidFill>
              </a:rPr>
              <a:t>Second find the SHR</a:t>
            </a:r>
          </a:p>
          <a:p>
            <a:pPr marL="0" indent="0">
              <a:buNone/>
            </a:pPr>
            <a:r>
              <a:rPr lang="en-US" dirty="0">
                <a:solidFill>
                  <a:srgbClr val="FFFF00"/>
                </a:solidFill>
              </a:rPr>
              <a:t>SHR = Sensible Cooling ÷ Total Cooling Load</a:t>
            </a:r>
          </a:p>
          <a:p>
            <a:pPr marL="0" indent="0">
              <a:buNone/>
            </a:pPr>
            <a:r>
              <a:rPr lang="en-US" dirty="0">
                <a:solidFill>
                  <a:srgbClr val="FFFF00"/>
                </a:solidFill>
              </a:rPr>
              <a:t>350,000 Btuh = Total Cooling</a:t>
            </a:r>
          </a:p>
          <a:p>
            <a:pPr marL="0" indent="0">
              <a:buNone/>
            </a:pPr>
            <a:r>
              <a:rPr lang="en-US" dirty="0">
                <a:solidFill>
                  <a:srgbClr val="FFFF00"/>
                </a:solidFill>
              </a:rPr>
              <a:t>100,000 Btuh = Latent Cooling</a:t>
            </a:r>
          </a:p>
          <a:p>
            <a:pPr marL="0" indent="0">
              <a:buNone/>
            </a:pPr>
            <a:r>
              <a:rPr lang="en-US" dirty="0">
                <a:solidFill>
                  <a:srgbClr val="FFFF00"/>
                </a:solidFill>
              </a:rPr>
              <a:t>250,000 Btuh = Sensible Cooling  </a:t>
            </a:r>
          </a:p>
          <a:p>
            <a:pPr marL="0" indent="0">
              <a:buNone/>
            </a:pPr>
            <a:r>
              <a:rPr lang="en-US" dirty="0">
                <a:solidFill>
                  <a:srgbClr val="FFFF00"/>
                </a:solidFill>
              </a:rPr>
              <a:t>Thus, </a:t>
            </a:r>
          </a:p>
          <a:p>
            <a:pPr marL="0" indent="0">
              <a:buNone/>
            </a:pPr>
            <a:r>
              <a:rPr lang="en-US" dirty="0">
                <a:solidFill>
                  <a:srgbClr val="FFFF00"/>
                </a:solidFill>
              </a:rPr>
              <a:t>SHR = 250,000 ÷ 350,000 = 0.714</a:t>
            </a:r>
          </a:p>
          <a:p>
            <a:pPr marL="0" indent="0" algn="ctr">
              <a:buNone/>
            </a:pPr>
            <a:r>
              <a:rPr lang="en-US" i="1" dirty="0">
                <a:solidFill>
                  <a:srgbClr val="FFFF00"/>
                </a:solidFill>
              </a:rPr>
              <a:t>(Note: More on SHR in Chapter 2)</a:t>
            </a:r>
          </a:p>
        </p:txBody>
      </p:sp>
    </p:spTree>
    <p:custDataLst>
      <p:tags r:id="rId1"/>
    </p:custDataLst>
    <p:extLst>
      <p:ext uri="{BB962C8B-B14F-4D97-AF65-F5344CB8AC3E}">
        <p14:creationId xmlns:p14="http://schemas.microsoft.com/office/powerpoint/2010/main" val="25699917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Field Notes</a:t>
            </a:r>
          </a:p>
        </p:txBody>
      </p:sp>
      <p:sp>
        <p:nvSpPr>
          <p:cNvPr id="3" name="Content Placeholder 2"/>
          <p:cNvSpPr>
            <a:spLocks noGrp="1"/>
          </p:cNvSpPr>
          <p:nvPr>
            <p:ph idx="1"/>
          </p:nvPr>
        </p:nvSpPr>
        <p:spPr>
          <a:xfrm>
            <a:off x="152400" y="1295400"/>
            <a:ext cx="8839200" cy="5410200"/>
          </a:xfrm>
        </p:spPr>
        <p:txBody>
          <a:bodyPr>
            <a:normAutofit lnSpcReduction="10000"/>
          </a:bodyPr>
          <a:lstStyle/>
          <a:p>
            <a:pPr marL="0" indent="0" algn="just">
              <a:buNone/>
            </a:pPr>
            <a:r>
              <a:rPr lang="en-US" dirty="0">
                <a:solidFill>
                  <a:srgbClr val="FFFF00"/>
                </a:solidFill>
              </a:rPr>
              <a:t>Numerous attempts to tune an HVAC system were made for a building in North Carolina with a new maintenance contract. The HVAC contractor wanted to know what the solution was for this building. A top diagnostic technician was sent to a location where the building was not cooling properly.  While there, the technician found a </a:t>
            </a:r>
            <a:r>
              <a:rPr lang="en-US" i="1" dirty="0">
                <a:solidFill>
                  <a:srgbClr val="FFFF00"/>
                </a:solidFill>
              </a:rPr>
              <a:t>Manual N </a:t>
            </a:r>
            <a:r>
              <a:rPr lang="en-US" dirty="0">
                <a:solidFill>
                  <a:srgbClr val="FFFF00"/>
                </a:solidFill>
              </a:rPr>
              <a:t>load calculation was done for the equipment sizing.  After studying the Load calculation the problem was clear:  Undersized equipment, the wrong weather data was used. The load calculation had Dayton Ohio selected as the building’s location! </a:t>
            </a:r>
          </a:p>
        </p:txBody>
      </p:sp>
    </p:spTree>
    <p:custDataLst>
      <p:tags r:id="rId1"/>
    </p:custDataLst>
    <p:extLst>
      <p:ext uri="{BB962C8B-B14F-4D97-AF65-F5344CB8AC3E}">
        <p14:creationId xmlns:p14="http://schemas.microsoft.com/office/powerpoint/2010/main" val="3905366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Zone 1 In Detroit MI</a:t>
            </a:r>
          </a:p>
        </p:txBody>
      </p:sp>
      <p:pic>
        <p:nvPicPr>
          <p:cNvPr id="5" name="Picture 4"/>
          <p:cNvPicPr>
            <a:picLocks noChangeAspect="1"/>
          </p:cNvPicPr>
          <p:nvPr/>
        </p:nvPicPr>
        <p:blipFill>
          <a:blip r:embed="rId3"/>
          <a:stretch>
            <a:fillRect/>
          </a:stretch>
        </p:blipFill>
        <p:spPr>
          <a:xfrm>
            <a:off x="938981" y="1182626"/>
            <a:ext cx="7266038" cy="5658168"/>
          </a:xfrm>
          <a:prstGeom prst="rect">
            <a:avLst/>
          </a:prstGeom>
        </p:spPr>
      </p:pic>
      <p:sp>
        <p:nvSpPr>
          <p:cNvPr id="6" name="Rectangle 5"/>
          <p:cNvSpPr/>
          <p:nvPr/>
        </p:nvSpPr>
        <p:spPr>
          <a:xfrm>
            <a:off x="5181600" y="6553200"/>
            <a:ext cx="3023419" cy="270375"/>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4"/>
          <a:stretch>
            <a:fillRect/>
          </a:stretch>
        </p:blipFill>
        <p:spPr>
          <a:xfrm>
            <a:off x="134068" y="3313297"/>
            <a:ext cx="8875863" cy="766763"/>
          </a:xfrm>
          <a:prstGeom prst="rect">
            <a:avLst/>
          </a:prstGeom>
        </p:spPr>
      </p:pic>
      <p:sp>
        <p:nvSpPr>
          <p:cNvPr id="8" name="Rectangle 7"/>
          <p:cNvSpPr/>
          <p:nvPr/>
        </p:nvSpPr>
        <p:spPr>
          <a:xfrm>
            <a:off x="134068" y="3296078"/>
            <a:ext cx="8884571" cy="725066"/>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5"/>
          <a:stretch>
            <a:fillRect/>
          </a:stretch>
        </p:blipFill>
        <p:spPr>
          <a:xfrm>
            <a:off x="1066800" y="1600200"/>
            <a:ext cx="762000" cy="459619"/>
          </a:xfrm>
          <a:prstGeom prst="rect">
            <a:avLst/>
          </a:prstGeom>
        </p:spPr>
      </p:pic>
    </p:spTree>
    <p:custDataLst>
      <p:tags r:id="rId1"/>
    </p:custDataLst>
    <p:extLst>
      <p:ext uri="{BB962C8B-B14F-4D97-AF65-F5344CB8AC3E}">
        <p14:creationId xmlns:p14="http://schemas.microsoft.com/office/powerpoint/2010/main" val="4260442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Zone 1 In Detroit MI</a:t>
            </a:r>
          </a:p>
        </p:txBody>
      </p:sp>
      <p:sp>
        <p:nvSpPr>
          <p:cNvPr id="3" name="Content Placeholder 2"/>
          <p:cNvSpPr>
            <a:spLocks noGrp="1"/>
          </p:cNvSpPr>
          <p:nvPr>
            <p:ph idx="1"/>
          </p:nvPr>
        </p:nvSpPr>
        <p:spPr/>
        <p:txBody>
          <a:bodyPr/>
          <a:lstStyle/>
          <a:p>
            <a:pPr marL="0" indent="0">
              <a:buNone/>
            </a:pPr>
            <a:r>
              <a:rPr lang="en-US" dirty="0">
                <a:solidFill>
                  <a:srgbClr val="FFFF00"/>
                </a:solidFill>
              </a:rPr>
              <a:t>The heating load requirement has more than doubled from 34,384 Btuh to 85,261 Btuh for Zone 1, and the cooling load requirement has actually gone up slightly from 71,666 Btuh to 86,050 Btuh. </a:t>
            </a:r>
          </a:p>
          <a:p>
            <a:endParaRPr lang="en-US" dirty="0"/>
          </a:p>
        </p:txBody>
      </p:sp>
    </p:spTree>
    <p:custDataLst>
      <p:tags r:id="rId1"/>
    </p:custDataLst>
    <p:extLst>
      <p:ext uri="{BB962C8B-B14F-4D97-AF65-F5344CB8AC3E}">
        <p14:creationId xmlns:p14="http://schemas.microsoft.com/office/powerpoint/2010/main" val="714275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Zone 2 In Detroit MI</a:t>
            </a:r>
          </a:p>
        </p:txBody>
      </p:sp>
      <p:pic>
        <p:nvPicPr>
          <p:cNvPr id="5" name="Picture 4"/>
          <p:cNvPicPr>
            <a:picLocks noChangeAspect="1"/>
          </p:cNvPicPr>
          <p:nvPr/>
        </p:nvPicPr>
        <p:blipFill>
          <a:blip r:embed="rId3"/>
          <a:stretch>
            <a:fillRect/>
          </a:stretch>
        </p:blipFill>
        <p:spPr>
          <a:xfrm>
            <a:off x="685800" y="1219200"/>
            <a:ext cx="7500937" cy="5519406"/>
          </a:xfrm>
          <a:prstGeom prst="rect">
            <a:avLst/>
          </a:prstGeom>
        </p:spPr>
      </p:pic>
      <p:sp>
        <p:nvSpPr>
          <p:cNvPr id="4" name="Rectangle 3"/>
          <p:cNvSpPr/>
          <p:nvPr/>
        </p:nvSpPr>
        <p:spPr>
          <a:xfrm>
            <a:off x="5257800" y="6458399"/>
            <a:ext cx="2928937" cy="270375"/>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4"/>
          <a:stretch>
            <a:fillRect/>
          </a:stretch>
        </p:blipFill>
        <p:spPr>
          <a:xfrm>
            <a:off x="460770" y="3588524"/>
            <a:ext cx="7950995" cy="698989"/>
          </a:xfrm>
          <a:prstGeom prst="rect">
            <a:avLst/>
          </a:prstGeom>
        </p:spPr>
      </p:pic>
      <p:sp>
        <p:nvSpPr>
          <p:cNvPr id="6" name="Rectangle 5"/>
          <p:cNvSpPr/>
          <p:nvPr/>
        </p:nvSpPr>
        <p:spPr>
          <a:xfrm>
            <a:off x="452284" y="3650592"/>
            <a:ext cx="7959481" cy="636921"/>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5"/>
          <a:stretch>
            <a:fillRect/>
          </a:stretch>
        </p:blipFill>
        <p:spPr>
          <a:xfrm>
            <a:off x="762000" y="1600200"/>
            <a:ext cx="762000" cy="459619"/>
          </a:xfrm>
          <a:prstGeom prst="rect">
            <a:avLst/>
          </a:prstGeom>
        </p:spPr>
      </p:pic>
    </p:spTree>
    <p:custDataLst>
      <p:tags r:id="rId1"/>
    </p:custDataLst>
    <p:extLst>
      <p:ext uri="{BB962C8B-B14F-4D97-AF65-F5344CB8AC3E}">
        <p14:creationId xmlns:p14="http://schemas.microsoft.com/office/powerpoint/2010/main" val="3906956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Zone 2 In Detroit MI</a:t>
            </a:r>
          </a:p>
        </p:txBody>
      </p:sp>
      <p:sp>
        <p:nvSpPr>
          <p:cNvPr id="3" name="Content Placeholder 2"/>
          <p:cNvSpPr>
            <a:spLocks noGrp="1"/>
          </p:cNvSpPr>
          <p:nvPr>
            <p:ph idx="1"/>
          </p:nvPr>
        </p:nvSpPr>
        <p:spPr/>
        <p:txBody>
          <a:bodyPr>
            <a:normAutofit/>
          </a:bodyPr>
          <a:lstStyle/>
          <a:p>
            <a:pPr marL="0" indent="0">
              <a:buNone/>
            </a:pPr>
            <a:r>
              <a:rPr lang="en-US" dirty="0">
                <a:solidFill>
                  <a:srgbClr val="FFFF00"/>
                </a:solidFill>
              </a:rPr>
              <a:t>Detroit MI is very different from the load in Long Beach CA, the heating load requirement has more than doubled from 111,764 Btuh to 277,828 Btuh for Zone 2, and the cooling load requirement has actually more than doubled too, going from 115,534 Btuh to 241,221 Btuh. </a:t>
            </a:r>
          </a:p>
          <a:p>
            <a:endParaRPr lang="en-US" dirty="0"/>
          </a:p>
        </p:txBody>
      </p:sp>
    </p:spTree>
    <p:custDataLst>
      <p:tags r:id="rId1"/>
    </p:custDataLst>
    <p:extLst>
      <p:ext uri="{BB962C8B-B14F-4D97-AF65-F5344CB8AC3E}">
        <p14:creationId xmlns:p14="http://schemas.microsoft.com/office/powerpoint/2010/main" val="2185807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Zone 1 In San Antonio TX</a:t>
            </a:r>
          </a:p>
        </p:txBody>
      </p:sp>
      <p:pic>
        <p:nvPicPr>
          <p:cNvPr id="5" name="Picture 4"/>
          <p:cNvPicPr>
            <a:picLocks noChangeAspect="1"/>
          </p:cNvPicPr>
          <p:nvPr/>
        </p:nvPicPr>
        <p:blipFill>
          <a:blip r:embed="rId3"/>
          <a:stretch>
            <a:fillRect/>
          </a:stretch>
        </p:blipFill>
        <p:spPr>
          <a:xfrm>
            <a:off x="1171729" y="1288412"/>
            <a:ext cx="7015008" cy="5440362"/>
          </a:xfrm>
          <a:prstGeom prst="rect">
            <a:avLst/>
          </a:prstGeom>
        </p:spPr>
      </p:pic>
      <p:sp>
        <p:nvSpPr>
          <p:cNvPr id="6" name="Rectangle 5"/>
          <p:cNvSpPr/>
          <p:nvPr/>
        </p:nvSpPr>
        <p:spPr>
          <a:xfrm>
            <a:off x="5334000" y="6477000"/>
            <a:ext cx="2852737" cy="251774"/>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4"/>
          <a:stretch>
            <a:fillRect/>
          </a:stretch>
        </p:blipFill>
        <p:spPr>
          <a:xfrm>
            <a:off x="787293" y="3322793"/>
            <a:ext cx="7419109" cy="685800"/>
          </a:xfrm>
          <a:prstGeom prst="rect">
            <a:avLst/>
          </a:prstGeom>
        </p:spPr>
      </p:pic>
      <p:sp>
        <p:nvSpPr>
          <p:cNvPr id="8" name="Rectangle 7"/>
          <p:cNvSpPr/>
          <p:nvPr/>
        </p:nvSpPr>
        <p:spPr>
          <a:xfrm>
            <a:off x="787293" y="3363362"/>
            <a:ext cx="7399444" cy="604661"/>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5"/>
          <a:stretch>
            <a:fillRect/>
          </a:stretch>
        </p:blipFill>
        <p:spPr>
          <a:xfrm>
            <a:off x="1219200" y="1665902"/>
            <a:ext cx="762000" cy="459619"/>
          </a:xfrm>
          <a:prstGeom prst="rect">
            <a:avLst/>
          </a:prstGeom>
        </p:spPr>
      </p:pic>
    </p:spTree>
    <p:custDataLst>
      <p:tags r:id="rId1"/>
    </p:custDataLst>
    <p:extLst>
      <p:ext uri="{BB962C8B-B14F-4D97-AF65-F5344CB8AC3E}">
        <p14:creationId xmlns:p14="http://schemas.microsoft.com/office/powerpoint/2010/main" val="1547973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Zone 1 In San Antonio TX</a:t>
            </a:r>
          </a:p>
        </p:txBody>
      </p:sp>
      <p:sp>
        <p:nvSpPr>
          <p:cNvPr id="3" name="Content Placeholder 2"/>
          <p:cNvSpPr>
            <a:spLocks noGrp="1"/>
          </p:cNvSpPr>
          <p:nvPr>
            <p:ph idx="1"/>
          </p:nvPr>
        </p:nvSpPr>
        <p:spPr/>
        <p:txBody>
          <a:bodyPr/>
          <a:lstStyle/>
          <a:p>
            <a:pPr marL="0" indent="0">
              <a:buNone/>
            </a:pPr>
            <a:r>
              <a:rPr lang="en-US" dirty="0">
                <a:solidFill>
                  <a:srgbClr val="FFFF00"/>
                </a:solidFill>
              </a:rPr>
              <a:t>The load for San Antonio TX is again very different from the load in Long Beach CA. Our heating load requirement went up from our 34,384 Btuh to 52,038 Btuh for Zone 1, and our cooling load requirement went up from 71,666 Btuh to 91,464 Btuh.</a:t>
            </a:r>
          </a:p>
        </p:txBody>
      </p:sp>
    </p:spTree>
    <p:custDataLst>
      <p:tags r:id="rId1"/>
    </p:custDataLst>
    <p:extLst>
      <p:ext uri="{BB962C8B-B14F-4D97-AF65-F5344CB8AC3E}">
        <p14:creationId xmlns:p14="http://schemas.microsoft.com/office/powerpoint/2010/main" val="3947829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Zone 2 In San Antonio TX</a:t>
            </a:r>
          </a:p>
        </p:txBody>
      </p:sp>
      <p:pic>
        <p:nvPicPr>
          <p:cNvPr id="3" name="Picture 2"/>
          <p:cNvPicPr>
            <a:picLocks noChangeAspect="1"/>
          </p:cNvPicPr>
          <p:nvPr/>
        </p:nvPicPr>
        <p:blipFill>
          <a:blip r:embed="rId3"/>
          <a:stretch>
            <a:fillRect/>
          </a:stretch>
        </p:blipFill>
        <p:spPr>
          <a:xfrm>
            <a:off x="914400" y="1219200"/>
            <a:ext cx="7519987" cy="5469810"/>
          </a:xfrm>
          <a:prstGeom prst="rect">
            <a:avLst/>
          </a:prstGeom>
        </p:spPr>
      </p:pic>
      <p:sp>
        <p:nvSpPr>
          <p:cNvPr id="4" name="Rectangle 3"/>
          <p:cNvSpPr/>
          <p:nvPr/>
        </p:nvSpPr>
        <p:spPr>
          <a:xfrm>
            <a:off x="5486400" y="6439694"/>
            <a:ext cx="2947987" cy="249316"/>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4"/>
          <a:stretch>
            <a:fillRect/>
          </a:stretch>
        </p:blipFill>
        <p:spPr>
          <a:xfrm>
            <a:off x="661987" y="3276600"/>
            <a:ext cx="6819900" cy="609600"/>
          </a:xfrm>
          <a:prstGeom prst="rect">
            <a:avLst/>
          </a:prstGeom>
        </p:spPr>
      </p:pic>
      <p:sp>
        <p:nvSpPr>
          <p:cNvPr id="6" name="Rectangle 5"/>
          <p:cNvSpPr/>
          <p:nvPr/>
        </p:nvSpPr>
        <p:spPr>
          <a:xfrm>
            <a:off x="661988" y="3276600"/>
            <a:ext cx="6819899" cy="53340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5"/>
          <a:stretch>
            <a:fillRect/>
          </a:stretch>
        </p:blipFill>
        <p:spPr>
          <a:xfrm>
            <a:off x="990600" y="1600200"/>
            <a:ext cx="762000" cy="459619"/>
          </a:xfrm>
          <a:prstGeom prst="rect">
            <a:avLst/>
          </a:prstGeom>
        </p:spPr>
      </p:pic>
    </p:spTree>
    <p:custDataLst>
      <p:tags r:id="rId1"/>
    </p:custDataLst>
    <p:extLst>
      <p:ext uri="{BB962C8B-B14F-4D97-AF65-F5344CB8AC3E}">
        <p14:creationId xmlns:p14="http://schemas.microsoft.com/office/powerpoint/2010/main" val="782722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LOGO" val="ComfortU_Logo.jpg"/>
  <p:tag name="ARTICULATE_PRESENTER" val="Donald Prather"/>
  <p:tag name="ARTICULATE_PRESENTER_GUID" val="0067420A16B5"/>
  <p:tag name="ARTICULATE_LMS" val="0"/>
  <p:tag name="ARTICULATE_TEMPLATE" val="Corporate Communications"/>
  <p:tag name="ARTICULATE_TEMPLATE_GUID" val="1a000000-6000-0000-b000-000000000001"/>
  <p:tag name="PRESENTER_PREVIEW_MODE" val="0"/>
  <p:tag name="PRESENTER_PREVIEW_START" val="1"/>
  <p:tag name="PLAYERLOGOHEIGHT" val="162"/>
  <p:tag name="PLAYERLOGOWIDTH" val="351"/>
  <p:tag name="LAUNCHINNEWWINDOW" val="0"/>
  <p:tag name="LASTPUBLISHED" val="C:\Users\Craig\Documents\My Articulate Projects\2.1 Why Balance a House\player.html"/>
  <p:tag name="ARTICULATE_META_COURSE_VERSION" val="1.0"/>
  <p:tag name="ARTICULATE_META_COURSE_VERSION_SET" val="True"/>
  <p:tag name="ARTICULATE_REFERENCE_ID" val="0b2ae246-c608-48c8-b00f-180ba22f995d"/>
  <p:tag name="ARTICULATE_REFERENCE_COUNT" val="0"/>
  <p:tag name="ARTICULATE_PLAYER_GLOSSARY_XML" val="&lt;?xml version=&quot;1.0&quot; encoding=&quot;utf-16&quot;?&gt;&lt;glossary xmlns:xsi=&quot;http://www.w3.org/2001/XMLSchema-instance&quot; xmlns:xsd=&quot;http://www.w3.org/2001/XMLSchema&quot;&gt;&lt;terms /&gt;&lt;/glossary&gt;"/>
  <p:tag name="ARTICULATE_META_DESCRIPTION" val="Conduction, and leakage losses and pressure effects"/>
  <p:tag name="ARTICULATE_META_COURSE_ID" val="2_1_Why_Balance_a_House"/>
  <p:tag name="ARTICULATE_META_NAME_SET" val="True"/>
  <p:tag name="TAG_BACKING_FORM_KEY" val="2294628-c:\users\don\desktop\power points\1.1 energy losses.pptx"/>
  <p:tag name="ARTICULATE_PRESENTER_VERSION" val="7"/>
  <p:tag name="ARTICULATE_USED_PAGE_ORIENTATION" val="1"/>
  <p:tag name="ARTICULATE_USED_PAGE_SIZE" val="1"/>
  <p:tag name="ARTICULATE_PROJECT_OPEN" val="0"/>
  <p:tag name="ARTICULATE_SLIDE_COUNT" val="24"/>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NAV" val="1"/>
  <p:tag name="ARTICULATE_SLIDE_GUID" val="6aac7893-bf6d-4d34-9e8a-5d85bbcdb0ad"/>
  <p:tag name="AUDIO_ID" val="316"/>
  <p:tag name="ARTICULATE_AUDIO_RECORDED" val="1"/>
  <p:tag name="ELAPSEDTIME" val="20.1"/>
  <p:tag name="ANNOTATION_COUNT" val="0"/>
  <p:tag name="ARTICULATE_NAV_LEVEL" val="1"/>
  <p:tag name="ARTICULATE_SLIDE_PRESENTER_GUID" val="98bb69f2-8d08-4a0f-b3bb-0c4b682557b7"/>
  <p:tag name="ARTICULATE_SLIDE_PAUSE" val="0"/>
  <p:tag name="ARTICULATE_LOCK_SLIDE" val="0"/>
  <p:tag name="ARTICULATE_HIDE_SLIDE" val="0"/>
  <p:tag name="ARTICULATE_PLAYER_CONTROL_PREVIOUS" val="True"/>
  <p:tag name="ARTICULATE_PLAYER_CONTROL_NEXT" val="True"/>
  <p:tag name="ARTICULATE_USED_LAYOUT" val="1"/>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raig\AppData\Local\Temp\articulate\presenter\imgtemp\tODGD1uj_files\slide0001_image001.png"/>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4510</TotalTime>
  <Words>781</Words>
  <Application>Microsoft Office PowerPoint</Application>
  <PresentationFormat>On-screen Show (4:3)</PresentationFormat>
  <Paragraphs>65</Paragraphs>
  <Slides>24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 Maria’s Restaurant Chapter 1 Section 5   </vt:lpstr>
      <vt:lpstr>Maria’s Restaurant Location</vt:lpstr>
      <vt:lpstr>Zone 1 In Detroit MI</vt:lpstr>
      <vt:lpstr>Zone 1 In Detroit MI</vt:lpstr>
      <vt:lpstr>Zone 2 In Detroit MI</vt:lpstr>
      <vt:lpstr>Zone 2 In Detroit MI</vt:lpstr>
      <vt:lpstr>Zone 1 In San Antonio TX</vt:lpstr>
      <vt:lpstr>Zone 1 In San Antonio TX</vt:lpstr>
      <vt:lpstr>Zone 2 In San Antonio TX</vt:lpstr>
      <vt:lpstr>Zone 2 In San Antonio TX</vt:lpstr>
      <vt:lpstr>Zone 1 In Denver CO</vt:lpstr>
      <vt:lpstr>Zone 1 In Denver CO</vt:lpstr>
      <vt:lpstr>Zone 2 In Denver CO</vt:lpstr>
      <vt:lpstr>Zone 2 In Denver CO</vt:lpstr>
      <vt:lpstr>Comparison Graph</vt:lpstr>
      <vt:lpstr>Comparison Graph Calculations</vt:lpstr>
      <vt:lpstr>Comparison Graph Calculations</vt:lpstr>
      <vt:lpstr>Graph Calculations</vt:lpstr>
      <vt:lpstr>Graph Calculations Sensible Cooling</vt:lpstr>
      <vt:lpstr>Super Heat Ratio</vt:lpstr>
      <vt:lpstr>Graph Calculations</vt:lpstr>
      <vt:lpstr>SHR</vt:lpstr>
      <vt:lpstr>SHR</vt:lpstr>
      <vt:lpstr>Field Notes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dc:creator>
  <cp:lastModifiedBy>Donald Prather</cp:lastModifiedBy>
  <cp:revision>550</cp:revision>
  <dcterms:created xsi:type="dcterms:W3CDTF">2013-05-23T13:04:32Z</dcterms:created>
  <dcterms:modified xsi:type="dcterms:W3CDTF">2019-06-07T13:31:25Z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2.1 Why Balance a House  </vt:lpwstr>
  </property>
  <property fmtid="{D5CDD505-2E9C-101B-9397-08002B2CF9AE}" pid="4" name="ArticulateProjectVersion">
    <vt:lpwstr>7</vt:lpwstr>
  </property>
  <property fmtid="{D5CDD505-2E9C-101B-9397-08002B2CF9AE}" pid="5" name="ArticulateGUID">
    <vt:lpwstr>506FD8DB-DC88-4E7D-9D2F-A8124A4236CC</vt:lpwstr>
  </property>
  <property fmtid="{D5CDD505-2E9C-101B-9397-08002B2CF9AE}" pid="6" name="ArticulateProjectFull">
    <vt:lpwstr>C:\Users\Don\Desktop\QTechEDU Power Points\Chapter 1 Class 5 Maria's Resturant .ppta</vt:lpwstr>
  </property>
</Properties>
</file>