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4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3F3F3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3A6E7-60DE-4005-B552-9C8674E4BA66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C46B63-F3D0-4FCB-B9C7-2DF26E8B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56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06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6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8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2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72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18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2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1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46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9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31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81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09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27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3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8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7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7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5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9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4F02-61AA-4C81-BD1C-511DDA14D55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wav"/><Relationship Id="rId7" Type="http://schemas.openxmlformats.org/officeDocument/2006/relationships/image" Target="../media/image2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00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25 </a:t>
            </a:r>
            <a:r>
              <a:rPr lang="en-US" dirty="0" smtClean="0"/>
              <a:t>Math </a:t>
            </a:r>
            <a:r>
              <a:rPr lang="en-US" dirty="0" smtClean="0"/>
              <a:t>Review Part 1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/>
              <a:t>a</a:t>
            </a:r>
            <a:r>
              <a:rPr lang="en-US" dirty="0" smtClean="0"/>
              <a:t> Calculator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6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57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Squaring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Square Roots</a:t>
            </a:r>
            <a:endParaRPr lang="en-US" dirty="0"/>
          </a:p>
        </p:txBody>
      </p:sp>
      <p:pic>
        <p:nvPicPr>
          <p:cNvPr id="1026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3581400" y="0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810000" y="3810000"/>
            <a:ext cx="1143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72200" y="3803176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563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= 2 x 2 = </a:t>
            </a:r>
            <a:r>
              <a:rPr lang="en-US" b="1" dirty="0" smtClean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36113"/>
            <a:ext cx="24929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4</a:t>
            </a:r>
            <a:r>
              <a:rPr lang="en-US" sz="3200" b="1" baseline="30000" dirty="0">
                <a:solidFill>
                  <a:srgbClr val="FFFF00"/>
                </a:solidFill>
              </a:rPr>
              <a:t>2 </a:t>
            </a:r>
            <a:r>
              <a:rPr lang="en-US" sz="3200" b="1" dirty="0">
                <a:solidFill>
                  <a:srgbClr val="FFFF00"/>
                </a:solidFill>
              </a:rPr>
              <a:t>= 4 x 4 = 16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895600"/>
            <a:ext cx="48045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1.75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2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1.75 </a:t>
            </a:r>
            <a:r>
              <a:rPr lang="en-US" sz="3200" b="1" dirty="0">
                <a:solidFill>
                  <a:srgbClr val="FFFF00"/>
                </a:solidFill>
              </a:rPr>
              <a:t>x </a:t>
            </a:r>
            <a:r>
              <a:rPr lang="en-US" sz="3200" b="1" dirty="0" smtClean="0">
                <a:solidFill>
                  <a:srgbClr val="FFFF00"/>
                </a:solidFill>
              </a:rPr>
              <a:t>1.75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3.0625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680430"/>
            <a:ext cx="4804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0.12</a:t>
            </a:r>
            <a:r>
              <a:rPr lang="en-US" sz="3200" b="1" baseline="30000" dirty="0">
                <a:solidFill>
                  <a:srgbClr val="FFFF00"/>
                </a:solidFill>
              </a:rPr>
              <a:t>2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0.12 x 0.12 = 0.0144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522" y="4937760"/>
            <a:ext cx="7707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Any Number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</a:rPr>
              <a:t> = Any Number x Any Number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5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4 </a:t>
            </a:r>
            <a:r>
              <a:rPr lang="en-US" b="1" baseline="30000" dirty="0" smtClean="0">
                <a:solidFill>
                  <a:srgbClr val="FFFF00"/>
                </a:solidFill>
              </a:rPr>
              <a:t>1/2</a:t>
            </a:r>
            <a:r>
              <a:rPr lang="en-US" b="1" dirty="0" smtClean="0">
                <a:solidFill>
                  <a:srgbClr val="FFFF00"/>
                </a:solidFill>
              </a:rPr>
              <a:t> =       4     =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36113"/>
            <a:ext cx="33153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4 </a:t>
            </a:r>
            <a:r>
              <a:rPr lang="en-US" sz="3200" b="1" baseline="30000" dirty="0">
                <a:solidFill>
                  <a:srgbClr val="FFFF00"/>
                </a:solidFill>
              </a:rPr>
              <a:t>1/2</a:t>
            </a:r>
            <a:r>
              <a:rPr lang="en-US" sz="3200" b="1" dirty="0">
                <a:solidFill>
                  <a:srgbClr val="FFFF00"/>
                </a:solidFill>
              </a:rPr>
              <a:t> = </a:t>
            </a:r>
            <a:r>
              <a:rPr lang="en-US" sz="3200" b="1" dirty="0" smtClean="0">
                <a:solidFill>
                  <a:srgbClr val="FFFF00"/>
                </a:solidFill>
              </a:rPr>
              <a:t>      2 x 2  = </a:t>
            </a:r>
            <a:r>
              <a:rPr lang="en-US" sz="3200" b="1" dirty="0">
                <a:solidFill>
                  <a:srgbClr val="FFFF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895600"/>
            <a:ext cx="3857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1.75</a:t>
            </a:r>
            <a:r>
              <a:rPr lang="en-US" sz="3200" b="1" baseline="30000" dirty="0">
                <a:solidFill>
                  <a:srgbClr val="FFFF00"/>
                </a:solidFill>
              </a:rPr>
              <a:t> 1/2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      ? X ?   = ?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680430"/>
            <a:ext cx="273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1.1 x 1.1 = 1.21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8087" y="4379948"/>
            <a:ext cx="273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1.4 x 1.4 = 1.96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07364" y="1629003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6227" y="1642908"/>
            <a:ext cx="685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13867" y="2286000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87282" y="2286000"/>
            <a:ext cx="9179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10371" y="2541889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25305" y="1902313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352800" y="2887260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31501" y="3150002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57600" y="2897942"/>
            <a:ext cx="9179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42027" y="5257800"/>
            <a:ext cx="273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 x 1.3 = 1.69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8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1.75</a:t>
            </a:r>
            <a:r>
              <a:rPr lang="en-US" b="1" baseline="30000" dirty="0">
                <a:solidFill>
                  <a:srgbClr val="FFFF00"/>
                </a:solidFill>
              </a:rPr>
              <a:t> 1/2 </a:t>
            </a:r>
            <a:r>
              <a:rPr lang="en-US" b="1" dirty="0">
                <a:solidFill>
                  <a:srgbClr val="FFFF00"/>
                </a:solidFill>
              </a:rPr>
              <a:t>=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? X ?   = </a:t>
            </a:r>
            <a:r>
              <a:rPr lang="en-US" b="1" dirty="0" smtClean="0">
                <a:solidFill>
                  <a:srgbClr val="FFFF00"/>
                </a:solidFill>
              </a:rPr>
              <a:t>? ……. 1.3 </a:t>
            </a:r>
            <a:r>
              <a:rPr lang="en-US" b="1" dirty="0">
                <a:solidFill>
                  <a:srgbClr val="FFFF00"/>
                </a:solidFill>
              </a:rPr>
              <a:t>x 1.3 = 1.69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12469"/>
            <a:ext cx="35702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1.33 x 1.33 = 1.7689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895600"/>
            <a:ext cx="3841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1.325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x 1.325 = 1.755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680430"/>
            <a:ext cx="4403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1.324 x 1.324 = 1.752976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8087" y="4379948"/>
            <a:ext cx="4195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1.3235 x 1.3235 = 1.751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2027" y="5257800"/>
            <a:ext cx="237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1.322875656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1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1.75</a:t>
            </a:r>
            <a:r>
              <a:rPr lang="en-US" b="1" baseline="30000" dirty="0">
                <a:solidFill>
                  <a:srgbClr val="FFFF00"/>
                </a:solidFill>
              </a:rPr>
              <a:t> 1/2 </a:t>
            </a:r>
            <a:r>
              <a:rPr lang="en-US" b="1" dirty="0">
                <a:solidFill>
                  <a:srgbClr val="FFFF00"/>
                </a:solidFill>
              </a:rPr>
              <a:t>=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? X ?   = </a:t>
            </a:r>
            <a:r>
              <a:rPr lang="en-US" b="1" dirty="0" smtClean="0">
                <a:solidFill>
                  <a:srgbClr val="FFFF00"/>
                </a:solidFill>
              </a:rPr>
              <a:t>? ……. 1.3 </a:t>
            </a:r>
            <a:r>
              <a:rPr lang="en-US" b="1" dirty="0">
                <a:solidFill>
                  <a:srgbClr val="FFFF00"/>
                </a:solidFill>
              </a:rPr>
              <a:t>x 1.3 = 1.69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12469"/>
            <a:ext cx="23775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1.322875656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1.322875656  x 1.322875656 = 1.75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6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657600" cy="2697162"/>
          </a:xfrm>
        </p:spPr>
        <p:txBody>
          <a:bodyPr>
            <a:normAutofit/>
          </a:bodyPr>
          <a:lstStyle/>
          <a:p>
            <a:r>
              <a:rPr lang="en-US" dirty="0" smtClean="0"/>
              <a:t>Cubing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Cube Roots</a:t>
            </a:r>
            <a:endParaRPr lang="en-US" dirty="0"/>
          </a:p>
        </p:txBody>
      </p:sp>
      <p:pic>
        <p:nvPicPr>
          <p:cNvPr id="1026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3581400" y="0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6629400" y="327660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474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b="1" baseline="30000" dirty="0" smtClean="0">
                <a:solidFill>
                  <a:srgbClr val="FFFF00"/>
                </a:solidFill>
              </a:rPr>
              <a:t>3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= 2 x </a:t>
            </a:r>
            <a:r>
              <a:rPr lang="en-US" b="1" dirty="0" smtClean="0">
                <a:solidFill>
                  <a:srgbClr val="FFFF00"/>
                </a:solidFill>
              </a:rPr>
              <a:t>2 x 2 </a:t>
            </a:r>
            <a:r>
              <a:rPr lang="en-US" b="1" dirty="0">
                <a:solidFill>
                  <a:srgbClr val="FFFF00"/>
                </a:solidFill>
              </a:rPr>
              <a:t>= </a:t>
            </a:r>
            <a:r>
              <a:rPr lang="en-US" b="1" dirty="0" smtClean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36113"/>
            <a:ext cx="3076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4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3 </a:t>
            </a:r>
            <a:r>
              <a:rPr lang="en-US" sz="3200" b="1" dirty="0">
                <a:solidFill>
                  <a:srgbClr val="FFFF00"/>
                </a:solidFill>
              </a:rPr>
              <a:t>= 4 x </a:t>
            </a:r>
            <a:r>
              <a:rPr lang="en-US" sz="3200" b="1" dirty="0" smtClean="0">
                <a:solidFill>
                  <a:srgbClr val="FFFF00"/>
                </a:solidFill>
              </a:rPr>
              <a:t>4 x 4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64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895600"/>
            <a:ext cx="6330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1.75</a:t>
            </a:r>
            <a:r>
              <a:rPr lang="en-US" sz="3200" b="1" baseline="30000" dirty="0">
                <a:solidFill>
                  <a:srgbClr val="FFFF00"/>
                </a:solidFill>
              </a:rPr>
              <a:t>3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1.75 </a:t>
            </a:r>
            <a:r>
              <a:rPr lang="en-US" sz="3200" b="1" dirty="0">
                <a:solidFill>
                  <a:srgbClr val="FFFF00"/>
                </a:solidFill>
              </a:rPr>
              <a:t>x </a:t>
            </a:r>
            <a:r>
              <a:rPr lang="en-US" sz="3200" b="1" dirty="0" smtClean="0">
                <a:solidFill>
                  <a:srgbClr val="FFFF00"/>
                </a:solidFill>
              </a:rPr>
              <a:t>1.75 x 1.75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5.359375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680430"/>
            <a:ext cx="6330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0.12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3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0.12 x 0.12 x 0.12 = 0.001728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85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b="1" baseline="30000" dirty="0" smtClean="0">
                <a:solidFill>
                  <a:srgbClr val="FFFF00"/>
                </a:solidFill>
              </a:rPr>
              <a:t>3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= 2 x </a:t>
            </a:r>
            <a:r>
              <a:rPr lang="en-US" b="1" dirty="0" smtClean="0">
                <a:solidFill>
                  <a:srgbClr val="FFFF00"/>
                </a:solidFill>
              </a:rPr>
              <a:t>2 x 2 </a:t>
            </a:r>
            <a:r>
              <a:rPr lang="en-US" b="1" dirty="0">
                <a:solidFill>
                  <a:srgbClr val="FFFF00"/>
                </a:solidFill>
              </a:rPr>
              <a:t>= </a:t>
            </a:r>
            <a:r>
              <a:rPr lang="en-US" b="1" dirty="0" smtClean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36113"/>
            <a:ext cx="3076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4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3 </a:t>
            </a:r>
            <a:r>
              <a:rPr lang="en-US" sz="3200" b="1" dirty="0">
                <a:solidFill>
                  <a:srgbClr val="FFFF00"/>
                </a:solidFill>
              </a:rPr>
              <a:t>= 4 x </a:t>
            </a:r>
            <a:r>
              <a:rPr lang="en-US" sz="3200" b="1" dirty="0" smtClean="0">
                <a:solidFill>
                  <a:srgbClr val="FFFF00"/>
                </a:solidFill>
              </a:rPr>
              <a:t>4 x 4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64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895600"/>
            <a:ext cx="6330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1.75</a:t>
            </a:r>
            <a:r>
              <a:rPr lang="en-US" sz="3200" b="1" baseline="30000" dirty="0">
                <a:solidFill>
                  <a:srgbClr val="FFFF00"/>
                </a:solidFill>
              </a:rPr>
              <a:t>3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1.75 </a:t>
            </a:r>
            <a:r>
              <a:rPr lang="en-US" sz="3200" b="1" dirty="0">
                <a:solidFill>
                  <a:srgbClr val="FFFF00"/>
                </a:solidFill>
              </a:rPr>
              <a:t>x </a:t>
            </a:r>
            <a:r>
              <a:rPr lang="en-US" sz="3200" b="1" dirty="0" smtClean="0">
                <a:solidFill>
                  <a:srgbClr val="FFFF00"/>
                </a:solidFill>
              </a:rPr>
              <a:t>1.75 x 1.75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5.359375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680430"/>
            <a:ext cx="6330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0.12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3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0.12 x 0.12 x 0.12 = 0.001728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9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Cubed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 rot="1584466">
            <a:off x="-412240" y="3576212"/>
            <a:ext cx="1039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Any Number </a:t>
            </a:r>
            <a:r>
              <a:rPr lang="en-US" b="1" baseline="30000" dirty="0" smtClean="0">
                <a:solidFill>
                  <a:srgbClr val="FFFF00"/>
                </a:solidFill>
              </a:rPr>
              <a:t>3</a:t>
            </a:r>
            <a:r>
              <a:rPr lang="en-US" b="1" dirty="0" smtClean="0">
                <a:solidFill>
                  <a:srgbClr val="FFFF00"/>
                </a:solidFill>
              </a:rPr>
              <a:t> = Any Number x Any Number x Any Number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2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Cubes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752600"/>
            <a:ext cx="6330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0.12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3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0.12 x 0.12 x 0.12 = 0.001728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047999"/>
            <a:ext cx="4512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0.001728 ÷ 0.12 = 0.0144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702" y="4343400"/>
            <a:ext cx="3679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0.0144 </a:t>
            </a:r>
            <a:r>
              <a:rPr lang="en-US" sz="3200" b="1" dirty="0" smtClean="0">
                <a:solidFill>
                  <a:srgbClr val="FFFF00"/>
                </a:solidFill>
              </a:rPr>
              <a:t>÷ 0.12 = 0.12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737217" y="4308713"/>
            <a:ext cx="357562" cy="5960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45583" y="4673427"/>
            <a:ext cx="218661" cy="20413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090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5634788" y="12895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191000" y="14478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72200" y="22098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24600" y="28194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3625334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1145477"/>
            <a:ext cx="25146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3.141592654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6015" y="3625334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17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87"/>
    </mc:Choice>
    <mc:Fallback xmlns="">
      <p:transition spd="slow" advTm="49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59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8 </a:t>
            </a:r>
            <a:r>
              <a:rPr lang="en-US" b="1" baseline="30000" dirty="0" smtClean="0">
                <a:solidFill>
                  <a:srgbClr val="FFFF00"/>
                </a:solidFill>
              </a:rPr>
              <a:t>1/3</a:t>
            </a:r>
            <a:r>
              <a:rPr lang="en-US" b="1" dirty="0" smtClean="0">
                <a:solidFill>
                  <a:srgbClr val="FFFF00"/>
                </a:solidFill>
              </a:rPr>
              <a:t> =       8     =  8</a:t>
            </a:r>
            <a:r>
              <a:rPr lang="en-US" b="1" baseline="30000" dirty="0" smtClean="0">
                <a:solidFill>
                  <a:srgbClr val="FFFF00"/>
                </a:solidFill>
              </a:rPr>
              <a:t>0.33333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36113"/>
            <a:ext cx="38988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8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1/3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      2 x 2 x 2  = </a:t>
            </a:r>
            <a:r>
              <a:rPr lang="en-US" sz="3200" b="1" dirty="0">
                <a:solidFill>
                  <a:srgbClr val="FFFF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895600"/>
            <a:ext cx="3857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1.75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1/3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 smtClean="0">
                <a:solidFill>
                  <a:srgbClr val="FFFF00"/>
                </a:solidFill>
              </a:rPr>
              <a:t>      ? X ?   = ?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680430"/>
            <a:ext cx="3845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1.1 x 1.1 x 1.1 = 1.331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8087" y="4379948"/>
            <a:ext cx="3845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1.2 x 1.2 x 1.2 = 1.728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07364" y="1629003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6227" y="1642908"/>
            <a:ext cx="685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13867" y="2286000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87282" y="2286000"/>
            <a:ext cx="152306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10371" y="2541889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25305" y="1902313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352800" y="2887260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31501" y="3150002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57600" y="2897942"/>
            <a:ext cx="9179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10350" y="6008077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OR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6448" y="5257800"/>
            <a:ext cx="5096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1.21 x 1.21 x 1.21 = 1.771561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2356" y="14300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3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2164" y="211748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3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1292" y="269341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3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9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2" grpId="0"/>
      <p:bldP spid="21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r>
              <a:rPr lang="en-US" dirty="0" smtClean="0"/>
              <a:t>Cube Root</a:t>
            </a:r>
            <a:endParaRPr lang="en-US" dirty="0"/>
          </a:p>
        </p:txBody>
      </p:sp>
      <p:pic>
        <p:nvPicPr>
          <p:cNvPr id="1026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4851083" y="0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902569" y="220980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867400" cy="635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1.75 </a:t>
            </a:r>
            <a:r>
              <a:rPr lang="en-US" b="1" baseline="30000" dirty="0" smtClean="0">
                <a:solidFill>
                  <a:srgbClr val="FFFF00"/>
                </a:solidFill>
              </a:rPr>
              <a:t>1/3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= 	 1.75 = 1.75</a:t>
            </a:r>
            <a:r>
              <a:rPr lang="en-US" b="1" baseline="30000" dirty="0" smtClean="0">
                <a:solidFill>
                  <a:srgbClr val="FFFF00"/>
                </a:solidFill>
              </a:rPr>
              <a:t>0.33333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07364" y="1629003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25305" y="1902313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6227" y="1642908"/>
            <a:ext cx="685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58721" y="15061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1443" y="2798505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1.75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29200" y="472440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3655" y="3326041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03565" y="3590018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.333333333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9370" y="4761914"/>
            <a:ext cx="237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1.205071132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08895" y="609600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66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r>
              <a:rPr lang="en-US" dirty="0" smtClean="0"/>
              <a:t>Cube Root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867400" cy="635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1.75 </a:t>
            </a:r>
            <a:r>
              <a:rPr lang="en-US" b="1" baseline="30000" dirty="0" smtClean="0">
                <a:solidFill>
                  <a:srgbClr val="FFFF00"/>
                </a:solidFill>
              </a:rPr>
              <a:t>1/3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= 	 1.75 = 1.75</a:t>
            </a:r>
            <a:r>
              <a:rPr lang="en-US" b="1" baseline="30000" dirty="0" smtClean="0">
                <a:solidFill>
                  <a:srgbClr val="FFFF00"/>
                </a:solidFill>
              </a:rPr>
              <a:t>0.33333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07364" y="1629003"/>
            <a:ext cx="304800" cy="381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25305" y="1902313"/>
            <a:ext cx="103495" cy="101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6227" y="1642908"/>
            <a:ext cx="685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58721" y="15061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453" y="2844225"/>
            <a:ext cx="769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1.205071132 </a:t>
            </a:r>
            <a:r>
              <a:rPr lang="en-US" sz="3200" b="1" dirty="0">
                <a:solidFill>
                  <a:srgbClr val="FFFF00"/>
                </a:solidFill>
              </a:rPr>
              <a:t>x </a:t>
            </a:r>
            <a:r>
              <a:rPr lang="en-US" sz="3200" b="1" dirty="0" smtClean="0">
                <a:solidFill>
                  <a:srgbClr val="FFFF00"/>
                </a:solidFill>
              </a:rPr>
              <a:t>1.205071132 x 1.205071132 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9290" y="367001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=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601" y="4755530"/>
            <a:ext cx="771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1.452196433  x 1.205071132 = 1.749999999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7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2171" r="6342" b="4329"/>
          <a:stretch/>
        </p:blipFill>
        <p:spPr bwMode="auto">
          <a:xfrm>
            <a:off x="2209800" y="1492069"/>
            <a:ext cx="5779446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552042" y="3707821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399" y="4876800"/>
            <a:ext cx="165644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4343400"/>
            <a:ext cx="83820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3352800"/>
            <a:ext cx="83820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70348" y="28956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02437" y="2438400"/>
            <a:ext cx="83820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516857" y="19812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74270" y="1492069"/>
            <a:ext cx="83820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724399" y="57150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55159" y="5257800"/>
            <a:ext cx="83820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1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 animBg="1"/>
      <p:bldP spid="21" grpId="0" animBg="1"/>
      <p:bldP spid="32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2171" r="6342" b="4329"/>
          <a:stretch/>
        </p:blipFill>
        <p:spPr bwMode="auto">
          <a:xfrm>
            <a:off x="2209800" y="1492069"/>
            <a:ext cx="5779446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819400" y="5909416"/>
            <a:ext cx="165644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80423" y="5410200"/>
            <a:ext cx="838200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2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2171" r="6342" b="4329"/>
          <a:stretch/>
        </p:blipFill>
        <p:spPr bwMode="auto">
          <a:xfrm>
            <a:off x="2209800" y="1492069"/>
            <a:ext cx="5779446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09600" y="1921329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1676400"/>
            <a:ext cx="838200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67957" y="2209800"/>
            <a:ext cx="1429657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1654629"/>
            <a:ext cx="838200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1654629"/>
            <a:ext cx="838200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84694" y="2362200"/>
            <a:ext cx="1429657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939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5634788" y="12895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400800" y="3276600"/>
            <a:ext cx="1828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23422" y="3091934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41705" y="1120788"/>
            <a:ext cx="93079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256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4505" y="5471160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1818" y="1623853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8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369646"/>
            <a:ext cx="5558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 x 2 x 2 x 2 x 2 x 2 x 2 x 2 = 256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84505" y="4551664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8077" y="4038600"/>
            <a:ext cx="287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.67</a:t>
            </a:r>
            <a:r>
              <a:rPr lang="en-US" sz="3200" b="1" dirty="0" smtClean="0">
                <a:solidFill>
                  <a:srgbClr val="FFFF00"/>
                </a:solidFill>
              </a:rPr>
              <a:t> or 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1.5</a:t>
            </a:r>
            <a:r>
              <a:rPr lang="en-US" sz="3200" b="1" dirty="0" smtClean="0">
                <a:solidFill>
                  <a:srgbClr val="FFFF00"/>
                </a:solidFill>
              </a:rPr>
              <a:t> 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4345" y="5911334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0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5" grpId="0"/>
      <p:bldP spid="13" grpId="0"/>
      <p:bldP spid="17" grpId="0" animBg="1"/>
      <p:bldP spid="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5634788" y="12895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43899" y="3078369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1120788"/>
            <a:ext cx="247649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1.591072968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4505" y="5486400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98573" y="5970508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2057399"/>
            <a:ext cx="173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.67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8173" y="5029200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4495800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0" y="5855732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4" name="Picture 2" descr="C:\Users\Don\Desktop\IMG_20131008_123750_923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5815" r="6342" b="4329"/>
          <a:stretch/>
        </p:blipFill>
        <p:spPr bwMode="auto">
          <a:xfrm>
            <a:off x="5634788" y="12895"/>
            <a:ext cx="3556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43899" y="3078369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1120788"/>
            <a:ext cx="247649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2.828427125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4505" y="5486400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5518108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2057400"/>
            <a:ext cx="150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2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1.5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1646" y="5971680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04541" y="5036234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0" y="5855732"/>
            <a:ext cx="4572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9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00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Math Review</a:t>
            </a:r>
            <a:br>
              <a:rPr lang="en-US" dirty="0" smtClean="0"/>
            </a:br>
            <a:r>
              <a:rPr lang="en-US" dirty="0" smtClean="0"/>
              <a:t>Squaring &amp; Square &amp; Cube Roots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LMS_COMPLETION_TITLE" val="1.1 Static Pressure Measurement"/>
  <p:tag name="LMS_COMPLETION_ID" val="1.1_Static_Pressure_Measurement"/>
  <p:tag name="LMS_COMPLETION_VERSION" val="1.0"/>
  <p:tag name="LMS_COMPLETION_DURATION" val="1:00:00"/>
  <p:tag name="LMS_COMPLETION_SCO_TITLE" val="1.1 Static Pressure Measurement"/>
  <p:tag name="LMS_COMPLETION_SCO_ID" val="1.1_Static_Pressure_Measurement"/>
  <p:tag name="LMS_COMPLETION_EDITION" val="0"/>
  <p:tag name="LMS_COMPLETION_THRESHOLD" val="14"/>
  <p:tag name="LMS_COMPLETION_METHOD" val="VIEW"/>
  <p:tag name="PUBLISH_TITLE" val="1.1 Static Pressure Measurement"/>
  <p:tag name="ARTICULATE_PUBLISH_PATH" val="C:\Users\Craig\Documents\My Articulate Projects"/>
  <p:tag name="ARTICULATE_LOGO" val="ComfortU_Logo.jpg"/>
  <p:tag name="ARTICULATE_PRESENTER" val="Donald Prather"/>
  <p:tag name="ARTICULATE_PRESENTER_GUID" val="0067420A16B5"/>
  <p:tag name="ARTICULATE_LMS" val="0"/>
  <p:tag name="ARTICULATE_TEMPLATE" val="Corporate Communications"/>
  <p:tag name="ARTICULATE_TEMPLATE_GUID" val="1a000000-6000-0000-b000-000000000001"/>
  <p:tag name="LMS_PUBLISH" val="Yes"/>
  <p:tag name="PRESENTER_PREVIEW_MODE" val="0"/>
  <p:tag name="PRESENTER_PREVIEW_START" val="1"/>
  <p:tag name="LMS_PROTOCOL_METHOD" val="SCORM"/>
  <p:tag name="LMS_PROTOCOL_VERSION" val="1.2"/>
  <p:tag name="PLAYERLOGOHEIGHT" val="162"/>
  <p:tag name="PLAYERLOGOWIDTH" val="351"/>
  <p:tag name="LAUNCHINNEWWINDOW" val="0"/>
  <p:tag name="LASTPUBLISHED" val="C:\Users\Craig\Documents\My Articulate Projects\1.1 Static Pressure Measurement\player.html"/>
  <p:tag name="ARTICULATE_SLIDE_COUNT" val="2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1.5"/>
  <p:tag name="ARTICULATE_SLIDE_GUID" val="2b56e6f3-9f8f-4ff8-9054-c24a206d436d"/>
  <p:tag name="ARTICULATE_SLIDE_NAV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9|3|8.3|2.6|3.2|1.9|17.5"/>
  <p:tag name="ARTICULATE_SLIDE_GUID" val="8cfb439f-58bc-44aa-9052-cfa3ce8d3e50"/>
  <p:tag name="ARTICULATE_SLIDE_NAV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3|1.9|1.4|1.7|1.7"/>
  <p:tag name="ARTICULATE_SLIDE_GUID" val="fc840df6-25d1-45cf-8275-a39a256a4ccb"/>
  <p:tag name="ARTICULATE_SLIDE_NAV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|2|1.5|1.5|1.3"/>
  <p:tag name="ARTICULATE_SLIDE_GUID" val="db2abd06-450e-4b97-83e5-ab3d538a5f9f"/>
  <p:tag name="ARTICULATE_SLIDE_NAV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8"/>
  <p:tag name="ARTICULATE_SLIDE_NAV" val="2"/>
  <p:tag name="ARTICULATE_SLIDE_GUID" val="87d62e59-427f-4026-bd25-cc2ba9fc2ab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9|11.2|7.9"/>
  <p:tag name="ARTICULATE_SLIDE_NAV" val="3"/>
  <p:tag name="ARTICULATE_SLIDE_GUID" val="52bd4ad4-85e7-416f-b62e-0f42fc5901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18.8|15.2|6.9|5.4"/>
  <p:tag name="ARTICULATE_SLIDE_NAV" val="4"/>
  <p:tag name="ARTICULATE_SLIDE_GUID" val="cf1fd33e-1dc4-4cf3-8186-312134f5f4c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6|4.8|4.9|14.5"/>
  <p:tag name="ARTICULATE_SLIDE_NAV" val="5"/>
  <p:tag name="ARTICULATE_SLIDE_GUID" val="2cce10e5-4658-4fa5-985e-aa06ae95c1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2"/>
  <p:tag name="ARTICULATE_SLIDE_NAV" val="6"/>
  <p:tag name="ARTICULATE_SLIDE_GUID" val="c31d1901-484c-4baa-820f-e50acf331e5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  <p:tag name="ARTICULATE_SLIDE_NAV" val="2"/>
  <p:tag name="ARTICULATE_SLIDE_GUID" val="a0409c8c-0ea0-4129-9b5d-5c1ea06d797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4|13.6"/>
  <p:tag name="ARTICULATE_SLIDE_NAV" val="3"/>
  <p:tag name="ARTICULATE_SLIDE_GUID" val="8305fe26-556d-45b6-bc08-2069fce3265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4|13.6"/>
  <p:tag name="ARTICULATE_SLIDE_NAV" val="3"/>
  <p:tag name="ARTICULATE_SLIDE_GUID" val="8305fe26-556d-45b6-bc08-2069fce326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"/>
  <p:tag name="ARTICULATE_SLIDE_GUID" val="3c5edbd4-850e-41d8-a842-7ed8b91dc51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1.6|5.2|10.6"/>
  <p:tag name="ARTICULATE_SLIDE_NAV" val="5"/>
  <p:tag name="ARTICULATE_SLIDE_GUID" val="d13d8476-e7ee-4941-b514-aa20c6718e0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6|9.6|4.9|4.6|8.5"/>
  <p:tag name="ARTICULATE_SLIDE_NAV" val="6"/>
  <p:tag name="ARTICULATE_SLIDE_GUID" val="53963832-2c48-42f3-bad1-e8a3fffc1b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2.6|5.3|3.5|6.6"/>
  <p:tag name="ARTICULATE_SLIDE_NAV" val="7"/>
  <p:tag name="ARTICULATE_SLIDE_GUID" val="25e89abe-0511-4d29-982f-0d87c5d3629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5|1.1"/>
  <p:tag name="ARTICULATE_SLIDE_NAV" val="8"/>
  <p:tag name="ARTICULATE_SLIDE_GUID" val="07f58e45-9067-4ebc-8572-8a85713203d8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2.3|1.4|12.6|1.8"/>
  <p:tag name="ARTICULATE_SLIDE_GUID" val="9aa816d0-e4d4-4323-9feb-e170fd1a6724"/>
  <p:tag name="ARTICULATE_SLIDE_NAV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3|1.4|1.3|7.5"/>
  <p:tag name="ARTICULATE_SLIDE_GUID" val="fbdb423c-a40f-4cf1-aa0c-aff85f33dcf1"/>
  <p:tag name="ARTICULATE_SLIDE_NAV" val="3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  <p:tag name="ARTICULATE_SLIDE_GUID" val="be995f0d-0bd3-4bb4-8c6b-7722b2ec468e"/>
  <p:tag name="ARTICULATE_SLIDE_NAV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</TotalTime>
  <Words>383</Words>
  <Application>Microsoft Office PowerPoint</Application>
  <PresentationFormat>On-screen Show (4:3)</PresentationFormat>
  <Paragraphs>105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 25 Math Review Part 1 Using a Calculator   </vt:lpstr>
      <vt:lpstr>Calculator</vt:lpstr>
      <vt:lpstr>Calculator</vt:lpstr>
      <vt:lpstr>Calculator</vt:lpstr>
      <vt:lpstr>Calculator</vt:lpstr>
      <vt:lpstr>Calculator</vt:lpstr>
      <vt:lpstr>Calculator</vt:lpstr>
      <vt:lpstr>Calculator</vt:lpstr>
      <vt:lpstr> Math Review Squaring &amp; Square &amp; Cube Roots  </vt:lpstr>
      <vt:lpstr>Squaring &amp; Square Roots</vt:lpstr>
      <vt:lpstr>Square</vt:lpstr>
      <vt:lpstr>Square Root</vt:lpstr>
      <vt:lpstr>Square Root</vt:lpstr>
      <vt:lpstr>Square Root</vt:lpstr>
      <vt:lpstr>Cubing &amp;  Cube Roots</vt:lpstr>
      <vt:lpstr>Cubed</vt:lpstr>
      <vt:lpstr>Cubed</vt:lpstr>
      <vt:lpstr>Cubed</vt:lpstr>
      <vt:lpstr>Checking Cubes</vt:lpstr>
      <vt:lpstr>Cube Root</vt:lpstr>
      <vt:lpstr>Cube Root</vt:lpstr>
      <vt:lpstr>Cube Root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Donald Prather</cp:lastModifiedBy>
  <cp:revision>229</cp:revision>
  <cp:lastPrinted>2013-06-17T20:42:26Z</cp:lastPrinted>
  <dcterms:created xsi:type="dcterms:W3CDTF">2013-05-23T13:04:32Z</dcterms:created>
  <dcterms:modified xsi:type="dcterms:W3CDTF">2017-07-31T12:44:42Z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27EE461C-6EAF-465D-8150-A466D9A99956</vt:lpwstr>
  </property>
  <property fmtid="{D5CDD505-2E9C-101B-9397-08002B2CF9AE}" pid="4" name="ArticulatePath">
    <vt:lpwstr>1.1 Static Pressure Measurement</vt:lpwstr>
  </property>
  <property fmtid="{D5CDD505-2E9C-101B-9397-08002B2CF9AE}" pid="5" name="ArticulateProjectFull">
    <vt:lpwstr>T:\1.0-ACTIVITIES &amp; PROJECTS\ACCA Guides\Tech Guide 5 QI\QI Training\QI Training\1 Airflow Basics\1.1 Static Pressure Measurement.ppta</vt:lpwstr>
  </property>
</Properties>
</file>