
<file path=[Content_Types].xml><?xml version="1.0" encoding="utf-8"?>
<Types xmlns="http://schemas.openxmlformats.org/package/2006/content-types">
  <Default Extension="png" ContentType="image/png"/>
  <Default Extension="m4a" ContentType="audio/mp4"/>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61"/>
  </p:notesMasterIdLst>
  <p:sldIdLst>
    <p:sldId id="426" r:id="rId2"/>
    <p:sldId id="402" r:id="rId3"/>
    <p:sldId id="403" r:id="rId4"/>
    <p:sldId id="404" r:id="rId5"/>
    <p:sldId id="405" r:id="rId6"/>
    <p:sldId id="406" r:id="rId7"/>
    <p:sldId id="407" r:id="rId8"/>
    <p:sldId id="408" r:id="rId9"/>
    <p:sldId id="409" r:id="rId10"/>
    <p:sldId id="410" r:id="rId11"/>
    <p:sldId id="411" r:id="rId12"/>
    <p:sldId id="412" r:id="rId13"/>
    <p:sldId id="413" r:id="rId14"/>
    <p:sldId id="414" r:id="rId15"/>
    <p:sldId id="415" r:id="rId16"/>
    <p:sldId id="416" r:id="rId17"/>
    <p:sldId id="417" r:id="rId18"/>
    <p:sldId id="418" r:id="rId19"/>
    <p:sldId id="419" r:id="rId20"/>
    <p:sldId id="420" r:id="rId21"/>
    <p:sldId id="421" r:id="rId22"/>
    <p:sldId id="422" r:id="rId23"/>
    <p:sldId id="423" r:id="rId24"/>
    <p:sldId id="424" r:id="rId25"/>
    <p:sldId id="425" r:id="rId26"/>
    <p:sldId id="427" r:id="rId27"/>
    <p:sldId id="428" r:id="rId28"/>
    <p:sldId id="431" r:id="rId29"/>
    <p:sldId id="430" r:id="rId30"/>
    <p:sldId id="432" r:id="rId31"/>
    <p:sldId id="433" r:id="rId32"/>
    <p:sldId id="434" r:id="rId33"/>
    <p:sldId id="435" r:id="rId34"/>
    <p:sldId id="436" r:id="rId35"/>
    <p:sldId id="437" r:id="rId36"/>
    <p:sldId id="438" r:id="rId37"/>
    <p:sldId id="439" r:id="rId38"/>
    <p:sldId id="440" r:id="rId39"/>
    <p:sldId id="441" r:id="rId40"/>
    <p:sldId id="442" r:id="rId41"/>
    <p:sldId id="443" r:id="rId42"/>
    <p:sldId id="444" r:id="rId43"/>
    <p:sldId id="445" r:id="rId44"/>
    <p:sldId id="446" r:id="rId45"/>
    <p:sldId id="447" r:id="rId46"/>
    <p:sldId id="448" r:id="rId47"/>
    <p:sldId id="449" r:id="rId48"/>
    <p:sldId id="450" r:id="rId49"/>
    <p:sldId id="451" r:id="rId50"/>
    <p:sldId id="452" r:id="rId51"/>
    <p:sldId id="453" r:id="rId52"/>
    <p:sldId id="454" r:id="rId53"/>
    <p:sldId id="455" r:id="rId54"/>
    <p:sldId id="456" r:id="rId55"/>
    <p:sldId id="457" r:id="rId56"/>
    <p:sldId id="458" r:id="rId57"/>
    <p:sldId id="459" r:id="rId58"/>
    <p:sldId id="460" r:id="rId59"/>
    <p:sldId id="461" r:id="rId6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54545"/>
    <a:srgbClr val="3F3F3F"/>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65" autoAdjust="0"/>
    <p:restoredTop sz="94660"/>
  </p:normalViewPr>
  <p:slideViewPr>
    <p:cSldViewPr>
      <p:cViewPr varScale="1">
        <p:scale>
          <a:sx n="73" d="100"/>
          <a:sy n="73" d="100"/>
        </p:scale>
        <p:origin x="60" y="348"/>
      </p:cViewPr>
      <p:guideLst>
        <p:guide orient="horz" pos="2160"/>
        <p:guide pos="2880"/>
      </p:guideLst>
    </p:cSldViewPr>
  </p:slideViewPr>
  <p:notesTextViewPr>
    <p:cViewPr>
      <p:scale>
        <a:sx n="1" d="1"/>
        <a:sy n="1" d="1"/>
      </p:scale>
      <p:origin x="0" y="0"/>
    </p:cViewPr>
  </p:notesTextViewPr>
  <p:sorterViewPr>
    <p:cViewPr>
      <p:scale>
        <a:sx n="100" d="100"/>
        <a:sy n="100" d="100"/>
      </p:scale>
      <p:origin x="0" y="54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E83A6E7-60DE-4005-B552-9C8674E4BA66}" type="datetimeFigureOut">
              <a:rPr lang="en-US" smtClean="0"/>
              <a:t>9/14/2015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2C46B63-F3D0-4FCB-B9C7-2DF26E8BCAD2}" type="slidenum">
              <a:rPr lang="en-US" smtClean="0"/>
              <a:t>‹#›</a:t>
            </a:fld>
            <a:endParaRPr lang="en-US"/>
          </a:p>
        </p:txBody>
      </p:sp>
    </p:spTree>
    <p:extLst>
      <p:ext uri="{BB962C8B-B14F-4D97-AF65-F5344CB8AC3E}">
        <p14:creationId xmlns:p14="http://schemas.microsoft.com/office/powerpoint/2010/main" val="41480392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2C46B63-F3D0-4FCB-B9C7-2DF26E8BCAD2}" type="slidenum">
              <a:rPr lang="en-US" smtClean="0"/>
              <a:t>28</a:t>
            </a:fld>
            <a:endParaRPr lang="en-US"/>
          </a:p>
        </p:txBody>
      </p:sp>
    </p:spTree>
    <p:extLst>
      <p:ext uri="{BB962C8B-B14F-4D97-AF65-F5344CB8AC3E}">
        <p14:creationId xmlns:p14="http://schemas.microsoft.com/office/powerpoint/2010/main" val="14910071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FAA4F02-61AA-4C81-BD1C-511DDA14D550}" type="datetimeFigureOut">
              <a:rPr lang="en-US" smtClean="0"/>
              <a:t>9/14/2015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33584609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AA4F02-61AA-4C81-BD1C-511DDA14D550}" type="datetimeFigureOut">
              <a:rPr lang="en-US" smtClean="0"/>
              <a:t>9/14/2015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34717221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AA4F02-61AA-4C81-BD1C-511DDA14D550}" type="datetimeFigureOut">
              <a:rPr lang="en-US" smtClean="0"/>
              <a:t>9/14/2015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39733450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AA4F02-61AA-4C81-BD1C-511DDA14D550}" type="datetimeFigureOut">
              <a:rPr lang="en-US" smtClean="0"/>
              <a:t>9/14/2015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36583231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AA4F02-61AA-4C81-BD1C-511DDA14D550}" type="datetimeFigureOut">
              <a:rPr lang="en-US" smtClean="0"/>
              <a:t>9/14/2015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2587521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FAA4F02-61AA-4C81-BD1C-511DDA14D550}" type="datetimeFigureOut">
              <a:rPr lang="en-US" smtClean="0"/>
              <a:t>9/14/2015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35287331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FAA4F02-61AA-4C81-BD1C-511DDA14D550}" type="datetimeFigureOut">
              <a:rPr lang="en-US" smtClean="0"/>
              <a:t>9/14/2015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2060392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FAA4F02-61AA-4C81-BD1C-511DDA14D550}" type="datetimeFigureOut">
              <a:rPr lang="en-US" smtClean="0"/>
              <a:t>9/14/2015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40663519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AA4F02-61AA-4C81-BD1C-511DDA14D550}" type="datetimeFigureOut">
              <a:rPr lang="en-US" smtClean="0"/>
              <a:t>9/14/2015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2249410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AA4F02-61AA-4C81-BD1C-511DDA14D550}" type="datetimeFigureOut">
              <a:rPr lang="en-US" smtClean="0"/>
              <a:t>9/14/2015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38790934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AA4F02-61AA-4C81-BD1C-511DDA14D550}" type="datetimeFigureOut">
              <a:rPr lang="en-US" smtClean="0"/>
              <a:t>9/14/2015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5275010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AA4F02-61AA-4C81-BD1C-511DDA14D550}" type="datetimeFigureOut">
              <a:rPr lang="en-US" smtClean="0"/>
              <a:t>9/14/2015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8CEC8-CAE7-4B68-B1B1-EDF19F9D4EC2}" type="slidenum">
              <a:rPr lang="en-US" smtClean="0"/>
              <a:t>‹#›</a:t>
            </a:fld>
            <a:endParaRPr lang="en-US"/>
          </a:p>
        </p:txBody>
      </p:sp>
    </p:spTree>
    <p:extLst>
      <p:ext uri="{BB962C8B-B14F-4D97-AF65-F5344CB8AC3E}">
        <p14:creationId xmlns:p14="http://schemas.microsoft.com/office/powerpoint/2010/main" val="375582938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1.m4a"/><Relationship Id="rId1" Type="http://schemas.microsoft.com/office/2007/relationships/media" Target="../media/media1.m4a"/><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282454"/>
            <a:ext cx="9144000" cy="609600"/>
          </a:xfrm>
        </p:spPr>
        <p:txBody>
          <a:bodyPr>
            <a:normAutofit fontScale="90000"/>
          </a:bodyPr>
          <a:lstStyle/>
          <a:p>
            <a:r>
              <a:rPr lang="en-US" dirty="0" smtClean="0"/>
              <a:t/>
            </a:r>
            <a:br>
              <a:rPr lang="en-US" dirty="0" smtClean="0"/>
            </a:br>
            <a:r>
              <a:rPr lang="en-US" dirty="0" smtClean="0"/>
              <a:t>Day 2 Part 2</a:t>
            </a:r>
            <a:br>
              <a:rPr lang="en-US" dirty="0" smtClean="0"/>
            </a:br>
            <a:r>
              <a:rPr lang="en-US" dirty="0" smtClean="0"/>
              <a:t>Technician’s Guide &amp; Workbook for Home Evaluation and Performance Improvement</a:t>
            </a:r>
            <a:br>
              <a:rPr lang="en-US" dirty="0" smtClean="0"/>
            </a:br>
            <a:r>
              <a:rPr lang="en-US" dirty="0" smtClean="0"/>
              <a:t/>
            </a:r>
            <a:br>
              <a:rPr lang="en-US" dirty="0" smtClean="0"/>
            </a:br>
            <a:endParaRPr lang="en-US" dirty="0"/>
          </a:p>
        </p:txBody>
      </p:sp>
      <p:sp>
        <p:nvSpPr>
          <p:cNvPr id="56" name="TextBox 55"/>
          <p:cNvSpPr txBox="1"/>
          <p:nvPr/>
        </p:nvSpPr>
        <p:spPr>
          <a:xfrm>
            <a:off x="1676400" y="2743200"/>
            <a:ext cx="5181600" cy="523220"/>
          </a:xfrm>
          <a:prstGeom prst="rect">
            <a:avLst/>
          </a:prstGeom>
          <a:noFill/>
        </p:spPr>
        <p:txBody>
          <a:bodyPr wrap="square" rtlCol="0">
            <a:spAutoFit/>
          </a:bodyPr>
          <a:lstStyle/>
          <a:p>
            <a:endParaRPr lang="en-US" sz="2800" dirty="0"/>
          </a:p>
        </p:txBody>
      </p:sp>
      <p:pic>
        <p:nvPicPr>
          <p:cNvPr id="6" name="Picture 5" descr="H:\IMAGES\ACCALogoSolidBlack.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152400"/>
            <a:ext cx="6682154" cy="4343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56206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Area/Volume  in a Ball</a:t>
            </a:r>
          </a:p>
        </p:txBody>
      </p:sp>
      <p:sp>
        <p:nvSpPr>
          <p:cNvPr id="3" name="Content Placeholder 2"/>
          <p:cNvSpPr>
            <a:spLocks noGrp="1"/>
          </p:cNvSpPr>
          <p:nvPr>
            <p:ph idx="1"/>
          </p:nvPr>
        </p:nvSpPr>
        <p:spPr/>
        <p:txBody>
          <a:bodyPr/>
          <a:lstStyle/>
          <a:p>
            <a:pPr marL="0" indent="0">
              <a:buNone/>
            </a:pPr>
            <a:r>
              <a:rPr lang="en-US" dirty="0" smtClean="0">
                <a:solidFill>
                  <a:srgbClr val="FFFF00"/>
                </a:solidFill>
              </a:rPr>
              <a:t>What is the area in cubic feet of a dome 20 </a:t>
            </a:r>
            <a:r>
              <a:rPr lang="en-US" dirty="0" err="1" smtClean="0">
                <a:solidFill>
                  <a:srgbClr val="FFFF00"/>
                </a:solidFill>
              </a:rPr>
              <a:t>ft</a:t>
            </a:r>
            <a:r>
              <a:rPr lang="en-US" dirty="0" smtClean="0">
                <a:solidFill>
                  <a:srgbClr val="FFFF00"/>
                </a:solidFill>
              </a:rPr>
              <a:t> high with a 40 ft. width across it?</a:t>
            </a:r>
            <a:endParaRPr lang="en-US" dirty="0">
              <a:solidFill>
                <a:srgbClr val="FFFF00"/>
              </a:solidFill>
            </a:endParaRPr>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r="4454" b="49337"/>
          <a:stretch/>
        </p:blipFill>
        <p:spPr>
          <a:xfrm>
            <a:off x="3505200" y="2438400"/>
            <a:ext cx="4495800" cy="2362200"/>
          </a:xfrm>
          <a:prstGeom prst="rect">
            <a:avLst/>
          </a:prstGeom>
        </p:spPr>
      </p:pic>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44534" t="44125" r="50608" b="50972"/>
          <a:stretch/>
        </p:blipFill>
        <p:spPr>
          <a:xfrm>
            <a:off x="5829300" y="4572000"/>
            <a:ext cx="228600" cy="228600"/>
          </a:xfrm>
          <a:prstGeom prst="rect">
            <a:avLst/>
          </a:prstGeom>
        </p:spPr>
      </p:pic>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l="46153" t="8170" r="50608" b="50972"/>
          <a:stretch/>
        </p:blipFill>
        <p:spPr>
          <a:xfrm>
            <a:off x="5753100" y="2819400"/>
            <a:ext cx="152400" cy="1905000"/>
          </a:xfrm>
          <a:prstGeom prst="rect">
            <a:avLst/>
          </a:prstGeom>
        </p:spPr>
      </p:pic>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l="44534" t="44125" r="50608" b="50972"/>
          <a:stretch/>
        </p:blipFill>
        <p:spPr>
          <a:xfrm>
            <a:off x="6572250" y="4572000"/>
            <a:ext cx="228600" cy="228600"/>
          </a:xfrm>
          <a:prstGeom prst="rect">
            <a:avLst/>
          </a:prstGeom>
        </p:spPr>
      </p:pic>
      <p:cxnSp>
        <p:nvCxnSpPr>
          <p:cNvPr id="8" name="Straight Connector 7"/>
          <p:cNvCxnSpPr/>
          <p:nvPr/>
        </p:nvCxnSpPr>
        <p:spPr>
          <a:xfrm flipH="1">
            <a:off x="6324600" y="5323235"/>
            <a:ext cx="1559444"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flipV="1">
            <a:off x="3886200" y="4891723"/>
            <a:ext cx="15240" cy="863025"/>
          </a:xfrm>
          <a:prstGeom prst="straightConnector1">
            <a:avLst/>
          </a:prstGeom>
          <a:ln w="5715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flipV="1">
            <a:off x="7909560" y="4869250"/>
            <a:ext cx="15240" cy="863025"/>
          </a:xfrm>
          <a:prstGeom prst="straightConnector1">
            <a:avLst/>
          </a:prstGeom>
          <a:ln w="5715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H="1">
            <a:off x="3901440" y="5323235"/>
            <a:ext cx="150876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5374745" y="5008374"/>
            <a:ext cx="1061509" cy="584775"/>
          </a:xfrm>
          <a:prstGeom prst="rect">
            <a:avLst/>
          </a:prstGeom>
          <a:noFill/>
        </p:spPr>
        <p:txBody>
          <a:bodyPr wrap="none" rtlCol="0">
            <a:spAutoFit/>
          </a:bodyPr>
          <a:lstStyle/>
          <a:p>
            <a:r>
              <a:rPr lang="en-US" sz="3200" dirty="0" smtClean="0">
                <a:solidFill>
                  <a:srgbClr val="FFFF00"/>
                </a:solidFill>
              </a:rPr>
              <a:t>40 ft.</a:t>
            </a:r>
            <a:endParaRPr lang="en-US" sz="3200" dirty="0">
              <a:solidFill>
                <a:srgbClr val="FFFF00"/>
              </a:solidFill>
            </a:endParaRPr>
          </a:p>
        </p:txBody>
      </p:sp>
      <p:cxnSp>
        <p:nvCxnSpPr>
          <p:cNvPr id="17" name="Straight Arrow Connector 16"/>
          <p:cNvCxnSpPr/>
          <p:nvPr/>
        </p:nvCxnSpPr>
        <p:spPr>
          <a:xfrm flipH="1" flipV="1">
            <a:off x="7902893" y="4772798"/>
            <a:ext cx="882015" cy="10342"/>
          </a:xfrm>
          <a:prstGeom prst="straightConnector1">
            <a:avLst/>
          </a:prstGeom>
          <a:ln w="5715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H="1">
            <a:off x="6245543" y="2743200"/>
            <a:ext cx="2539365" cy="0"/>
          </a:xfrm>
          <a:prstGeom prst="straightConnector1">
            <a:avLst/>
          </a:prstGeom>
          <a:ln w="5715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8458200" y="2773680"/>
            <a:ext cx="0" cy="84582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8458200" y="4114800"/>
            <a:ext cx="15240" cy="657998"/>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7985760" y="3511640"/>
            <a:ext cx="1061509" cy="584775"/>
          </a:xfrm>
          <a:prstGeom prst="rect">
            <a:avLst/>
          </a:prstGeom>
          <a:noFill/>
        </p:spPr>
        <p:txBody>
          <a:bodyPr wrap="none" rtlCol="0">
            <a:spAutoFit/>
          </a:bodyPr>
          <a:lstStyle/>
          <a:p>
            <a:r>
              <a:rPr lang="en-US" sz="3200" dirty="0" smtClean="0">
                <a:solidFill>
                  <a:srgbClr val="FFFF00"/>
                </a:solidFill>
              </a:rPr>
              <a:t>20 ft.</a:t>
            </a:r>
            <a:endParaRPr lang="en-US" sz="3200" dirty="0">
              <a:solidFill>
                <a:srgbClr val="FFFF00"/>
              </a:solidFill>
            </a:endParaRPr>
          </a:p>
        </p:txBody>
      </p:sp>
    </p:spTree>
    <p:extLst>
      <p:ext uri="{BB962C8B-B14F-4D97-AF65-F5344CB8AC3E}">
        <p14:creationId xmlns:p14="http://schemas.microsoft.com/office/powerpoint/2010/main" val="29660439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Area/Volume of a Sphere</a:t>
            </a:r>
            <a:endParaRPr lang="en-US" dirty="0"/>
          </a:p>
        </p:txBody>
      </p:sp>
      <p:sp>
        <p:nvSpPr>
          <p:cNvPr id="3" name="Content Placeholder 2"/>
          <p:cNvSpPr>
            <a:spLocks noGrp="1"/>
          </p:cNvSpPr>
          <p:nvPr>
            <p:ph idx="1"/>
          </p:nvPr>
        </p:nvSpPr>
        <p:spPr/>
        <p:txBody>
          <a:bodyPr/>
          <a:lstStyle/>
          <a:p>
            <a:pPr marL="0" indent="0">
              <a:buNone/>
            </a:pPr>
            <a:r>
              <a:rPr lang="en-US" dirty="0" smtClean="0">
                <a:solidFill>
                  <a:srgbClr val="FFFF00"/>
                </a:solidFill>
              </a:rPr>
              <a:t>What is the area in cubic feet of a Spherical dome with a 40 ft. width across it?</a:t>
            </a:r>
            <a:endParaRPr lang="en-US" dirty="0">
              <a:solidFill>
                <a:srgbClr val="FFFF00"/>
              </a:solidFill>
            </a:endParaRPr>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r="4454" b="49337"/>
          <a:stretch/>
        </p:blipFill>
        <p:spPr>
          <a:xfrm>
            <a:off x="3505200" y="2438400"/>
            <a:ext cx="4495800" cy="2362200"/>
          </a:xfrm>
          <a:prstGeom prst="rect">
            <a:avLst/>
          </a:prstGeom>
        </p:spPr>
      </p:pic>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44534" t="44125" r="50608" b="50972"/>
          <a:stretch/>
        </p:blipFill>
        <p:spPr>
          <a:xfrm>
            <a:off x="5829300" y="4572000"/>
            <a:ext cx="228600" cy="228600"/>
          </a:xfrm>
          <a:prstGeom prst="rect">
            <a:avLst/>
          </a:prstGeom>
        </p:spPr>
      </p:pic>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l="46153" t="8170" r="50608" b="50972"/>
          <a:stretch/>
        </p:blipFill>
        <p:spPr>
          <a:xfrm>
            <a:off x="5753100" y="2819400"/>
            <a:ext cx="152400" cy="1905000"/>
          </a:xfrm>
          <a:prstGeom prst="rect">
            <a:avLst/>
          </a:prstGeom>
        </p:spPr>
      </p:pic>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l="44534" t="44125" r="50608" b="50972"/>
          <a:stretch/>
        </p:blipFill>
        <p:spPr>
          <a:xfrm>
            <a:off x="6572250" y="4572000"/>
            <a:ext cx="228600" cy="228600"/>
          </a:xfrm>
          <a:prstGeom prst="rect">
            <a:avLst/>
          </a:prstGeom>
        </p:spPr>
      </p:pic>
      <p:cxnSp>
        <p:nvCxnSpPr>
          <p:cNvPr id="8" name="Straight Connector 7"/>
          <p:cNvCxnSpPr/>
          <p:nvPr/>
        </p:nvCxnSpPr>
        <p:spPr>
          <a:xfrm flipH="1">
            <a:off x="6324600" y="5323235"/>
            <a:ext cx="1559444"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flipV="1">
            <a:off x="3886200" y="4891723"/>
            <a:ext cx="15240" cy="863025"/>
          </a:xfrm>
          <a:prstGeom prst="straightConnector1">
            <a:avLst/>
          </a:prstGeom>
          <a:ln w="5715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flipV="1">
            <a:off x="7909560" y="4869250"/>
            <a:ext cx="15240" cy="863025"/>
          </a:xfrm>
          <a:prstGeom prst="straightConnector1">
            <a:avLst/>
          </a:prstGeom>
          <a:ln w="5715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H="1">
            <a:off x="3901440" y="5323235"/>
            <a:ext cx="150876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5374745" y="5008374"/>
            <a:ext cx="1061509" cy="584775"/>
          </a:xfrm>
          <a:prstGeom prst="rect">
            <a:avLst/>
          </a:prstGeom>
          <a:noFill/>
        </p:spPr>
        <p:txBody>
          <a:bodyPr wrap="none" rtlCol="0">
            <a:spAutoFit/>
          </a:bodyPr>
          <a:lstStyle/>
          <a:p>
            <a:r>
              <a:rPr lang="en-US" sz="3200" dirty="0" smtClean="0">
                <a:solidFill>
                  <a:srgbClr val="FFFF00"/>
                </a:solidFill>
              </a:rPr>
              <a:t>40 ft.</a:t>
            </a:r>
            <a:endParaRPr lang="en-US" sz="3200" dirty="0">
              <a:solidFill>
                <a:srgbClr val="FFFF00"/>
              </a:solidFill>
            </a:endParaRPr>
          </a:p>
        </p:txBody>
      </p:sp>
      <p:sp>
        <p:nvSpPr>
          <p:cNvPr id="9" name="TextBox 8"/>
          <p:cNvSpPr txBox="1"/>
          <p:nvPr/>
        </p:nvSpPr>
        <p:spPr>
          <a:xfrm>
            <a:off x="459289" y="3160424"/>
            <a:ext cx="3738909" cy="913070"/>
          </a:xfrm>
          <a:prstGeom prst="rect">
            <a:avLst/>
          </a:prstGeom>
          <a:noFill/>
        </p:spPr>
        <p:txBody>
          <a:bodyPr wrap="none" rtlCol="0">
            <a:spAutoFit/>
          </a:bodyPr>
          <a:lstStyle/>
          <a:p>
            <a:r>
              <a:rPr lang="en-US" sz="3200" dirty="0" smtClean="0">
                <a:solidFill>
                  <a:srgbClr val="FFFF00"/>
                </a:solidFill>
              </a:rPr>
              <a:t>Volume = 1.33</a:t>
            </a:r>
            <a:r>
              <a:rPr lang="el-GR" sz="3200" dirty="0" smtClean="0">
                <a:solidFill>
                  <a:srgbClr val="FFFF00"/>
                </a:solidFill>
              </a:rPr>
              <a:t>π</a:t>
            </a:r>
            <a:r>
              <a:rPr lang="en-US" sz="3200" dirty="0" smtClean="0">
                <a:solidFill>
                  <a:srgbClr val="FFFF00"/>
                </a:solidFill>
              </a:rPr>
              <a:t>R</a:t>
            </a:r>
            <a:r>
              <a:rPr lang="en-US" sz="3200" baseline="30000" dirty="0" smtClean="0">
                <a:solidFill>
                  <a:srgbClr val="FFFF00"/>
                </a:solidFill>
              </a:rPr>
              <a:t>3 </a:t>
            </a:r>
            <a:r>
              <a:rPr lang="en-US" sz="3200" dirty="0" smtClean="0">
                <a:solidFill>
                  <a:srgbClr val="FFFF00"/>
                </a:solidFill>
              </a:rPr>
              <a:t>÷ 2</a:t>
            </a:r>
            <a:endParaRPr lang="en-US" sz="3200" baseline="30000" dirty="0" smtClean="0">
              <a:solidFill>
                <a:srgbClr val="FFFF00"/>
              </a:solidFill>
            </a:endParaRPr>
          </a:p>
          <a:p>
            <a:endParaRPr lang="en-US" sz="3200" baseline="30000" dirty="0">
              <a:solidFill>
                <a:srgbClr val="FFFF00"/>
              </a:solidFill>
            </a:endParaRPr>
          </a:p>
        </p:txBody>
      </p:sp>
    </p:spTree>
    <p:extLst>
      <p:ext uri="{BB962C8B-B14F-4D97-AF65-F5344CB8AC3E}">
        <p14:creationId xmlns:p14="http://schemas.microsoft.com/office/powerpoint/2010/main" val="25369087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CUBE</a:t>
            </a:r>
            <a:endParaRPr lang="en-US" dirty="0"/>
          </a:p>
        </p:txBody>
      </p:sp>
      <p:sp>
        <p:nvSpPr>
          <p:cNvPr id="3" name="Content Placeholder 2"/>
          <p:cNvSpPr>
            <a:spLocks noGrp="1"/>
          </p:cNvSpPr>
          <p:nvPr>
            <p:ph idx="1"/>
          </p:nvPr>
        </p:nvSpPr>
        <p:spPr/>
        <p:txBody>
          <a:bodyPr/>
          <a:lstStyle/>
          <a:p>
            <a:pPr marL="0" indent="0">
              <a:buNone/>
            </a:pPr>
            <a:r>
              <a:rPr lang="en-US" dirty="0" smtClean="0">
                <a:solidFill>
                  <a:srgbClr val="FFFF00"/>
                </a:solidFill>
              </a:rPr>
              <a:t>R</a:t>
            </a:r>
            <a:r>
              <a:rPr lang="en-US" baseline="30000" dirty="0" smtClean="0">
                <a:solidFill>
                  <a:srgbClr val="FFFF00"/>
                </a:solidFill>
              </a:rPr>
              <a:t>3 </a:t>
            </a:r>
            <a:r>
              <a:rPr lang="en-US" dirty="0" smtClean="0">
                <a:solidFill>
                  <a:srgbClr val="FFFF00"/>
                </a:solidFill>
              </a:rPr>
              <a:t>?</a:t>
            </a:r>
          </a:p>
          <a:p>
            <a:pPr marL="0" indent="0">
              <a:buNone/>
            </a:pPr>
            <a:endParaRPr lang="en-US" dirty="0">
              <a:solidFill>
                <a:srgbClr val="FFFF00"/>
              </a:solidFill>
            </a:endParaRPr>
          </a:p>
          <a:p>
            <a:pPr marL="0" indent="0">
              <a:buNone/>
            </a:pPr>
            <a:r>
              <a:rPr lang="en-US" dirty="0" smtClean="0">
                <a:solidFill>
                  <a:srgbClr val="FFFF00"/>
                </a:solidFill>
              </a:rPr>
              <a:t>R = 20</a:t>
            </a:r>
          </a:p>
          <a:p>
            <a:pPr marL="0" indent="0">
              <a:buNone/>
            </a:pPr>
            <a:endParaRPr lang="en-US" dirty="0">
              <a:solidFill>
                <a:srgbClr val="FFFF00"/>
              </a:solidFill>
            </a:endParaRPr>
          </a:p>
          <a:p>
            <a:pPr marL="0" indent="0">
              <a:buNone/>
            </a:pPr>
            <a:r>
              <a:rPr lang="en-US" dirty="0" smtClean="0">
                <a:solidFill>
                  <a:srgbClr val="FFFF00"/>
                </a:solidFill>
              </a:rPr>
              <a:t>R</a:t>
            </a:r>
            <a:r>
              <a:rPr lang="en-US" baseline="30000" dirty="0" smtClean="0">
                <a:solidFill>
                  <a:srgbClr val="FFFF00"/>
                </a:solidFill>
              </a:rPr>
              <a:t>3</a:t>
            </a:r>
            <a:r>
              <a:rPr lang="en-US" dirty="0">
                <a:solidFill>
                  <a:srgbClr val="FFFF00"/>
                </a:solidFill>
              </a:rPr>
              <a:t>= </a:t>
            </a:r>
            <a:r>
              <a:rPr lang="en-US" dirty="0" smtClean="0">
                <a:solidFill>
                  <a:srgbClr val="FFFF00"/>
                </a:solidFill>
              </a:rPr>
              <a:t>20 X 20 X 20 = 8,000</a:t>
            </a:r>
            <a:endParaRPr lang="en-US" dirty="0">
              <a:solidFill>
                <a:srgbClr val="FFFF00"/>
              </a:solidFill>
            </a:endParaRPr>
          </a:p>
          <a:p>
            <a:pPr marL="0" indent="0">
              <a:buNone/>
            </a:pPr>
            <a:endParaRPr lang="en-US" dirty="0"/>
          </a:p>
        </p:txBody>
      </p:sp>
    </p:spTree>
    <p:extLst>
      <p:ext uri="{BB962C8B-B14F-4D97-AF65-F5344CB8AC3E}">
        <p14:creationId xmlns:p14="http://schemas.microsoft.com/office/powerpoint/2010/main" val="19671706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Area/Volume  in a Ball</a:t>
            </a:r>
          </a:p>
        </p:txBody>
      </p:sp>
      <p:sp>
        <p:nvSpPr>
          <p:cNvPr id="3" name="Content Placeholder 2"/>
          <p:cNvSpPr>
            <a:spLocks noGrp="1"/>
          </p:cNvSpPr>
          <p:nvPr>
            <p:ph idx="1"/>
          </p:nvPr>
        </p:nvSpPr>
        <p:spPr/>
        <p:txBody>
          <a:bodyPr/>
          <a:lstStyle/>
          <a:p>
            <a:pPr marL="0" indent="0">
              <a:buNone/>
            </a:pPr>
            <a:r>
              <a:rPr lang="en-US" dirty="0" smtClean="0">
                <a:solidFill>
                  <a:srgbClr val="FFFF00"/>
                </a:solidFill>
              </a:rPr>
              <a:t>What is the area in cubic feet of a dome with a 40 ft. width across it?</a:t>
            </a:r>
            <a:endParaRPr lang="en-US" dirty="0">
              <a:solidFill>
                <a:srgbClr val="FFFF00"/>
              </a:solidFill>
            </a:endParaRPr>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r="4454" b="49337"/>
          <a:stretch/>
        </p:blipFill>
        <p:spPr>
          <a:xfrm>
            <a:off x="3505200" y="2438400"/>
            <a:ext cx="4495800" cy="2362200"/>
          </a:xfrm>
          <a:prstGeom prst="rect">
            <a:avLst/>
          </a:prstGeom>
        </p:spPr>
      </p:pic>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44534" t="44125" r="50608" b="50972"/>
          <a:stretch/>
        </p:blipFill>
        <p:spPr>
          <a:xfrm>
            <a:off x="5829300" y="4572000"/>
            <a:ext cx="228600" cy="228600"/>
          </a:xfrm>
          <a:prstGeom prst="rect">
            <a:avLst/>
          </a:prstGeom>
        </p:spPr>
      </p:pic>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l="46153" t="8170" r="50608" b="50972"/>
          <a:stretch/>
        </p:blipFill>
        <p:spPr>
          <a:xfrm>
            <a:off x="5753100" y="2819400"/>
            <a:ext cx="152400" cy="1905000"/>
          </a:xfrm>
          <a:prstGeom prst="rect">
            <a:avLst/>
          </a:prstGeom>
        </p:spPr>
      </p:pic>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l="44534" t="44125" r="50608" b="50972"/>
          <a:stretch/>
        </p:blipFill>
        <p:spPr>
          <a:xfrm>
            <a:off x="6572250" y="4572000"/>
            <a:ext cx="228600" cy="228600"/>
          </a:xfrm>
          <a:prstGeom prst="rect">
            <a:avLst/>
          </a:prstGeom>
        </p:spPr>
      </p:pic>
      <p:cxnSp>
        <p:nvCxnSpPr>
          <p:cNvPr id="8" name="Straight Connector 7"/>
          <p:cNvCxnSpPr/>
          <p:nvPr/>
        </p:nvCxnSpPr>
        <p:spPr>
          <a:xfrm flipH="1">
            <a:off x="6324600" y="5323235"/>
            <a:ext cx="1559444"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flipV="1">
            <a:off x="3886200" y="4891723"/>
            <a:ext cx="15240" cy="863025"/>
          </a:xfrm>
          <a:prstGeom prst="straightConnector1">
            <a:avLst/>
          </a:prstGeom>
          <a:ln w="5715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flipV="1">
            <a:off x="7909560" y="4869250"/>
            <a:ext cx="15240" cy="863025"/>
          </a:xfrm>
          <a:prstGeom prst="straightConnector1">
            <a:avLst/>
          </a:prstGeom>
          <a:ln w="5715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H="1">
            <a:off x="3901440" y="5323235"/>
            <a:ext cx="150876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5374745" y="5008374"/>
            <a:ext cx="1061509" cy="584775"/>
          </a:xfrm>
          <a:prstGeom prst="rect">
            <a:avLst/>
          </a:prstGeom>
          <a:noFill/>
        </p:spPr>
        <p:txBody>
          <a:bodyPr wrap="none" rtlCol="0">
            <a:spAutoFit/>
          </a:bodyPr>
          <a:lstStyle/>
          <a:p>
            <a:r>
              <a:rPr lang="en-US" sz="3200" dirty="0" smtClean="0">
                <a:solidFill>
                  <a:srgbClr val="FFFF00"/>
                </a:solidFill>
              </a:rPr>
              <a:t>40 ft.</a:t>
            </a:r>
            <a:endParaRPr lang="en-US" sz="3200" dirty="0">
              <a:solidFill>
                <a:srgbClr val="FFFF00"/>
              </a:solidFill>
            </a:endParaRPr>
          </a:p>
        </p:txBody>
      </p:sp>
      <p:sp>
        <p:nvSpPr>
          <p:cNvPr id="9" name="TextBox 8"/>
          <p:cNvSpPr txBox="1"/>
          <p:nvPr/>
        </p:nvSpPr>
        <p:spPr>
          <a:xfrm>
            <a:off x="459289" y="3160424"/>
            <a:ext cx="3738909" cy="1405513"/>
          </a:xfrm>
          <a:prstGeom prst="rect">
            <a:avLst/>
          </a:prstGeom>
          <a:noFill/>
        </p:spPr>
        <p:txBody>
          <a:bodyPr wrap="none" rtlCol="0">
            <a:spAutoFit/>
          </a:bodyPr>
          <a:lstStyle/>
          <a:p>
            <a:r>
              <a:rPr lang="en-US" sz="3200" dirty="0" smtClean="0">
                <a:solidFill>
                  <a:srgbClr val="FFFF00"/>
                </a:solidFill>
              </a:rPr>
              <a:t>Volume </a:t>
            </a:r>
            <a:r>
              <a:rPr lang="en-US" sz="3200" dirty="0">
                <a:solidFill>
                  <a:srgbClr val="FFFF00"/>
                </a:solidFill>
              </a:rPr>
              <a:t>= </a:t>
            </a:r>
            <a:r>
              <a:rPr lang="en-US" sz="3200" dirty="0" smtClean="0">
                <a:solidFill>
                  <a:srgbClr val="FFFF00"/>
                </a:solidFill>
              </a:rPr>
              <a:t>1.33</a:t>
            </a:r>
            <a:r>
              <a:rPr lang="el-GR" sz="3200" dirty="0" smtClean="0">
                <a:solidFill>
                  <a:srgbClr val="FFFF00"/>
                </a:solidFill>
              </a:rPr>
              <a:t>π</a:t>
            </a:r>
            <a:r>
              <a:rPr lang="en-US" sz="3200" dirty="0" smtClean="0">
                <a:solidFill>
                  <a:srgbClr val="FFFF00"/>
                </a:solidFill>
              </a:rPr>
              <a:t>R</a:t>
            </a:r>
            <a:r>
              <a:rPr lang="en-US" sz="3200" baseline="30000" dirty="0" smtClean="0">
                <a:solidFill>
                  <a:srgbClr val="FFFF00"/>
                </a:solidFill>
              </a:rPr>
              <a:t>3 </a:t>
            </a:r>
            <a:r>
              <a:rPr lang="en-US" sz="3200" dirty="0">
                <a:solidFill>
                  <a:srgbClr val="FFFF00"/>
                </a:solidFill>
              </a:rPr>
              <a:t>÷ 2</a:t>
            </a:r>
            <a:endParaRPr lang="en-US" sz="3200" baseline="30000" dirty="0">
              <a:solidFill>
                <a:srgbClr val="FFFF00"/>
              </a:solidFill>
            </a:endParaRPr>
          </a:p>
          <a:p>
            <a:endParaRPr lang="en-US" sz="3200" baseline="30000" dirty="0">
              <a:solidFill>
                <a:srgbClr val="FFFF00"/>
              </a:solidFill>
            </a:endParaRPr>
          </a:p>
          <a:p>
            <a:r>
              <a:rPr lang="en-US" sz="3200" dirty="0" smtClean="0">
                <a:solidFill>
                  <a:srgbClr val="FFFF00"/>
                </a:solidFill>
              </a:rPr>
              <a:t>V = 1.33 X 3.14 X 20</a:t>
            </a:r>
            <a:r>
              <a:rPr lang="en-US" sz="3200" baseline="30000" dirty="0" smtClean="0">
                <a:solidFill>
                  <a:srgbClr val="FFFF00"/>
                </a:solidFill>
              </a:rPr>
              <a:t>3</a:t>
            </a:r>
            <a:endParaRPr lang="en-US" sz="3200" dirty="0">
              <a:solidFill>
                <a:srgbClr val="FFFF00"/>
              </a:solidFill>
            </a:endParaRPr>
          </a:p>
        </p:txBody>
      </p:sp>
      <p:cxnSp>
        <p:nvCxnSpPr>
          <p:cNvPr id="14" name="Straight Connector 13"/>
          <p:cNvCxnSpPr/>
          <p:nvPr/>
        </p:nvCxnSpPr>
        <p:spPr>
          <a:xfrm>
            <a:off x="1219200" y="4565937"/>
            <a:ext cx="21336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1906592" y="4621311"/>
            <a:ext cx="393056" cy="584775"/>
          </a:xfrm>
          <a:prstGeom prst="rect">
            <a:avLst/>
          </a:prstGeom>
          <a:noFill/>
        </p:spPr>
        <p:txBody>
          <a:bodyPr wrap="none" rtlCol="0">
            <a:spAutoFit/>
          </a:bodyPr>
          <a:lstStyle/>
          <a:p>
            <a:r>
              <a:rPr lang="en-US" sz="3200" dirty="0" smtClean="0">
                <a:solidFill>
                  <a:srgbClr val="FFFF00"/>
                </a:solidFill>
              </a:rPr>
              <a:t>2</a:t>
            </a:r>
            <a:endParaRPr lang="en-US" sz="3200" dirty="0">
              <a:solidFill>
                <a:srgbClr val="FFFF00"/>
              </a:solidFill>
            </a:endParaRPr>
          </a:p>
        </p:txBody>
      </p:sp>
    </p:spTree>
    <p:extLst>
      <p:ext uri="{BB962C8B-B14F-4D97-AF65-F5344CB8AC3E}">
        <p14:creationId xmlns:p14="http://schemas.microsoft.com/office/powerpoint/2010/main" val="9869277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Area/Volume of a Sphere</a:t>
            </a:r>
            <a:endParaRPr lang="en-US" dirty="0"/>
          </a:p>
        </p:txBody>
      </p:sp>
      <p:sp>
        <p:nvSpPr>
          <p:cNvPr id="3" name="Content Placeholder 2"/>
          <p:cNvSpPr>
            <a:spLocks noGrp="1"/>
          </p:cNvSpPr>
          <p:nvPr>
            <p:ph idx="1"/>
          </p:nvPr>
        </p:nvSpPr>
        <p:spPr/>
        <p:txBody>
          <a:bodyPr/>
          <a:lstStyle/>
          <a:p>
            <a:pPr marL="0" indent="0">
              <a:buNone/>
            </a:pPr>
            <a:r>
              <a:rPr lang="en-US" dirty="0" smtClean="0">
                <a:solidFill>
                  <a:srgbClr val="FFFF00"/>
                </a:solidFill>
              </a:rPr>
              <a:t>What is the area in cubic feet of a dome with a 40 ft. width across it?</a:t>
            </a:r>
            <a:endParaRPr lang="en-US" dirty="0">
              <a:solidFill>
                <a:srgbClr val="FFFF00"/>
              </a:solidFill>
            </a:endParaRPr>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r="4454" b="49337"/>
          <a:stretch/>
        </p:blipFill>
        <p:spPr>
          <a:xfrm>
            <a:off x="3505200" y="2438400"/>
            <a:ext cx="4495800" cy="2362200"/>
          </a:xfrm>
          <a:prstGeom prst="rect">
            <a:avLst/>
          </a:prstGeom>
        </p:spPr>
      </p:pic>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44534" t="44125" r="50608" b="50972"/>
          <a:stretch/>
        </p:blipFill>
        <p:spPr>
          <a:xfrm>
            <a:off x="5829300" y="4572000"/>
            <a:ext cx="228600" cy="228600"/>
          </a:xfrm>
          <a:prstGeom prst="rect">
            <a:avLst/>
          </a:prstGeom>
        </p:spPr>
      </p:pic>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l="46153" t="8170" r="50608" b="50972"/>
          <a:stretch/>
        </p:blipFill>
        <p:spPr>
          <a:xfrm>
            <a:off x="5753100" y="2819400"/>
            <a:ext cx="152400" cy="1905000"/>
          </a:xfrm>
          <a:prstGeom prst="rect">
            <a:avLst/>
          </a:prstGeom>
        </p:spPr>
      </p:pic>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l="44534" t="44125" r="50608" b="50972"/>
          <a:stretch/>
        </p:blipFill>
        <p:spPr>
          <a:xfrm>
            <a:off x="6572250" y="4572000"/>
            <a:ext cx="228600" cy="228600"/>
          </a:xfrm>
          <a:prstGeom prst="rect">
            <a:avLst/>
          </a:prstGeom>
        </p:spPr>
      </p:pic>
      <p:cxnSp>
        <p:nvCxnSpPr>
          <p:cNvPr id="8" name="Straight Connector 7"/>
          <p:cNvCxnSpPr/>
          <p:nvPr/>
        </p:nvCxnSpPr>
        <p:spPr>
          <a:xfrm flipH="1">
            <a:off x="6324600" y="5323235"/>
            <a:ext cx="1559444"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flipV="1">
            <a:off x="3886200" y="4891723"/>
            <a:ext cx="15240" cy="863025"/>
          </a:xfrm>
          <a:prstGeom prst="straightConnector1">
            <a:avLst/>
          </a:prstGeom>
          <a:ln w="5715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flipV="1">
            <a:off x="7909560" y="4869250"/>
            <a:ext cx="15240" cy="863025"/>
          </a:xfrm>
          <a:prstGeom prst="straightConnector1">
            <a:avLst/>
          </a:prstGeom>
          <a:ln w="5715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H="1">
            <a:off x="3901440" y="5323235"/>
            <a:ext cx="150876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5374745" y="5008374"/>
            <a:ext cx="1061509" cy="584775"/>
          </a:xfrm>
          <a:prstGeom prst="rect">
            <a:avLst/>
          </a:prstGeom>
          <a:noFill/>
        </p:spPr>
        <p:txBody>
          <a:bodyPr wrap="none" rtlCol="0">
            <a:spAutoFit/>
          </a:bodyPr>
          <a:lstStyle/>
          <a:p>
            <a:r>
              <a:rPr lang="en-US" sz="3200" dirty="0" smtClean="0">
                <a:solidFill>
                  <a:srgbClr val="FFFF00"/>
                </a:solidFill>
              </a:rPr>
              <a:t>40 ft.</a:t>
            </a:r>
            <a:endParaRPr lang="en-US" sz="3200" dirty="0">
              <a:solidFill>
                <a:srgbClr val="FFFF00"/>
              </a:solidFill>
            </a:endParaRPr>
          </a:p>
        </p:txBody>
      </p:sp>
      <p:sp>
        <p:nvSpPr>
          <p:cNvPr id="9" name="TextBox 8"/>
          <p:cNvSpPr txBox="1"/>
          <p:nvPr/>
        </p:nvSpPr>
        <p:spPr>
          <a:xfrm>
            <a:off x="459289" y="3160424"/>
            <a:ext cx="3626314" cy="1405513"/>
          </a:xfrm>
          <a:prstGeom prst="rect">
            <a:avLst/>
          </a:prstGeom>
          <a:noFill/>
        </p:spPr>
        <p:txBody>
          <a:bodyPr wrap="none" rtlCol="0">
            <a:spAutoFit/>
          </a:bodyPr>
          <a:lstStyle/>
          <a:p>
            <a:r>
              <a:rPr lang="en-US" sz="3200" dirty="0">
                <a:solidFill>
                  <a:srgbClr val="FFFF00"/>
                </a:solidFill>
              </a:rPr>
              <a:t>Area = </a:t>
            </a:r>
            <a:r>
              <a:rPr lang="en-US" sz="3200" dirty="0" smtClean="0">
                <a:solidFill>
                  <a:srgbClr val="FFFF00"/>
                </a:solidFill>
              </a:rPr>
              <a:t>1.33</a:t>
            </a:r>
            <a:r>
              <a:rPr lang="el-GR" sz="3200" dirty="0" smtClean="0">
                <a:solidFill>
                  <a:srgbClr val="FFFF00"/>
                </a:solidFill>
              </a:rPr>
              <a:t>π</a:t>
            </a:r>
            <a:r>
              <a:rPr lang="en-US" sz="3200" dirty="0">
                <a:solidFill>
                  <a:srgbClr val="FFFF00"/>
                </a:solidFill>
              </a:rPr>
              <a:t>R</a:t>
            </a:r>
            <a:r>
              <a:rPr lang="en-US" sz="3200" baseline="30000" dirty="0">
                <a:solidFill>
                  <a:srgbClr val="FFFF00"/>
                </a:solidFill>
              </a:rPr>
              <a:t>2 </a:t>
            </a:r>
            <a:r>
              <a:rPr lang="en-US" sz="3200" dirty="0">
                <a:solidFill>
                  <a:srgbClr val="FFFF00"/>
                </a:solidFill>
              </a:rPr>
              <a:t>÷ 2</a:t>
            </a:r>
            <a:endParaRPr lang="en-US" sz="3200" baseline="30000" dirty="0">
              <a:solidFill>
                <a:srgbClr val="FFFF00"/>
              </a:solidFill>
            </a:endParaRPr>
          </a:p>
          <a:p>
            <a:endParaRPr lang="en-US" sz="3200" baseline="30000" dirty="0">
              <a:solidFill>
                <a:srgbClr val="FFFF00"/>
              </a:solidFill>
            </a:endParaRPr>
          </a:p>
          <a:p>
            <a:r>
              <a:rPr lang="en-US" sz="3200" dirty="0" smtClean="0">
                <a:solidFill>
                  <a:srgbClr val="FFFF00"/>
                </a:solidFill>
              </a:rPr>
              <a:t>A = 1.33 X 3.14 X 20</a:t>
            </a:r>
            <a:r>
              <a:rPr lang="en-US" sz="3200" baseline="30000" dirty="0" smtClean="0">
                <a:solidFill>
                  <a:srgbClr val="FFFF00"/>
                </a:solidFill>
              </a:rPr>
              <a:t>2</a:t>
            </a:r>
            <a:endParaRPr lang="en-US" sz="3200" dirty="0">
              <a:solidFill>
                <a:srgbClr val="FFFF00"/>
              </a:solidFill>
            </a:endParaRPr>
          </a:p>
        </p:txBody>
      </p:sp>
      <p:cxnSp>
        <p:nvCxnSpPr>
          <p:cNvPr id="14" name="Straight Connector 13"/>
          <p:cNvCxnSpPr/>
          <p:nvPr/>
        </p:nvCxnSpPr>
        <p:spPr>
          <a:xfrm>
            <a:off x="1219200" y="4565937"/>
            <a:ext cx="21336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1906592" y="4621311"/>
            <a:ext cx="393056" cy="584775"/>
          </a:xfrm>
          <a:prstGeom prst="rect">
            <a:avLst/>
          </a:prstGeom>
          <a:noFill/>
        </p:spPr>
        <p:txBody>
          <a:bodyPr wrap="none" rtlCol="0">
            <a:spAutoFit/>
          </a:bodyPr>
          <a:lstStyle/>
          <a:p>
            <a:r>
              <a:rPr lang="en-US" sz="3200" dirty="0" smtClean="0">
                <a:solidFill>
                  <a:srgbClr val="FFFF00"/>
                </a:solidFill>
              </a:rPr>
              <a:t>2</a:t>
            </a:r>
            <a:endParaRPr lang="en-US" sz="3200" dirty="0">
              <a:solidFill>
                <a:srgbClr val="FFFF00"/>
              </a:solidFill>
            </a:endParaRPr>
          </a:p>
        </p:txBody>
      </p:sp>
      <p:sp>
        <p:nvSpPr>
          <p:cNvPr id="17" name="TextBox 16"/>
          <p:cNvSpPr txBox="1"/>
          <p:nvPr/>
        </p:nvSpPr>
        <p:spPr>
          <a:xfrm>
            <a:off x="5192694" y="3717312"/>
            <a:ext cx="2201244" cy="584775"/>
          </a:xfrm>
          <a:prstGeom prst="rect">
            <a:avLst/>
          </a:prstGeom>
          <a:noFill/>
        </p:spPr>
        <p:txBody>
          <a:bodyPr wrap="none" rtlCol="0">
            <a:spAutoFit/>
          </a:bodyPr>
          <a:lstStyle/>
          <a:p>
            <a:r>
              <a:rPr lang="en-US" sz="3200" dirty="0" smtClean="0">
                <a:solidFill>
                  <a:srgbClr val="FFFF00"/>
                </a:solidFill>
              </a:rPr>
              <a:t>16,704.8 Ft</a:t>
            </a:r>
            <a:r>
              <a:rPr lang="en-US" sz="3200" baseline="30000" dirty="0" smtClean="0">
                <a:solidFill>
                  <a:srgbClr val="FFFF00"/>
                </a:solidFill>
              </a:rPr>
              <a:t>3</a:t>
            </a:r>
            <a:endParaRPr lang="en-US" sz="3200" dirty="0">
              <a:solidFill>
                <a:srgbClr val="FFFF00"/>
              </a:solidFill>
            </a:endParaRPr>
          </a:p>
        </p:txBody>
      </p:sp>
    </p:spTree>
    <p:extLst>
      <p:ext uri="{BB962C8B-B14F-4D97-AF65-F5344CB8AC3E}">
        <p14:creationId xmlns:p14="http://schemas.microsoft.com/office/powerpoint/2010/main" val="10898540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897" y="138397"/>
            <a:ext cx="8229600" cy="1143000"/>
          </a:xfrm>
        </p:spPr>
        <p:txBody>
          <a:bodyPr>
            <a:normAutofit/>
          </a:bodyPr>
          <a:lstStyle/>
          <a:p>
            <a:r>
              <a:rPr lang="en-US" dirty="0" smtClean="0"/>
              <a:t>Cubic Feet ?</a:t>
            </a:r>
            <a:endParaRPr lang="en-US" dirty="0"/>
          </a:p>
        </p:txBody>
      </p:sp>
      <p:cxnSp>
        <p:nvCxnSpPr>
          <p:cNvPr id="13" name="Straight Connector 12"/>
          <p:cNvCxnSpPr/>
          <p:nvPr/>
        </p:nvCxnSpPr>
        <p:spPr>
          <a:xfrm flipV="1">
            <a:off x="344329" y="1060734"/>
            <a:ext cx="3589020" cy="967296"/>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5303520" y="2994565"/>
            <a:ext cx="3589020" cy="967296"/>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5372100" y="5295900"/>
            <a:ext cx="3589020" cy="967296"/>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3910965" y="1060734"/>
            <a:ext cx="4989195" cy="195049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291465" y="2015916"/>
            <a:ext cx="5033010" cy="1953894"/>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8862060" y="2994565"/>
            <a:ext cx="64770" cy="2301335"/>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5278755" y="3959398"/>
            <a:ext cx="64770" cy="2301335"/>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338138" y="2002631"/>
            <a:ext cx="35242" cy="4275931"/>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373380" y="6278562"/>
            <a:ext cx="496443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H="1">
            <a:off x="373380" y="5779548"/>
            <a:ext cx="1765459" cy="481185"/>
          </a:xfrm>
          <a:prstGeom prst="straightConnector1">
            <a:avLst/>
          </a:prstGeom>
          <a:ln w="5715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H="1">
            <a:off x="342900" y="1543938"/>
            <a:ext cx="1765459" cy="481185"/>
          </a:xfrm>
          <a:prstGeom prst="straightConnector1">
            <a:avLst/>
          </a:prstGeom>
          <a:ln w="57150">
            <a:solidFill>
              <a:srgbClr val="FFFF00"/>
            </a:solidFill>
            <a:tailEnd type="triangle"/>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1396390" y="3748010"/>
            <a:ext cx="1061509" cy="584775"/>
          </a:xfrm>
          <a:prstGeom prst="rect">
            <a:avLst/>
          </a:prstGeom>
          <a:noFill/>
        </p:spPr>
        <p:txBody>
          <a:bodyPr wrap="none" rtlCol="0">
            <a:spAutoFit/>
          </a:bodyPr>
          <a:lstStyle/>
          <a:p>
            <a:r>
              <a:rPr lang="en-US" sz="3200" dirty="0" smtClean="0">
                <a:solidFill>
                  <a:srgbClr val="FFFF00"/>
                </a:solidFill>
              </a:rPr>
              <a:t>25 ft.</a:t>
            </a:r>
            <a:endParaRPr lang="en-US" sz="3200" dirty="0">
              <a:solidFill>
                <a:srgbClr val="FFFF00"/>
              </a:solidFill>
            </a:endParaRPr>
          </a:p>
        </p:txBody>
      </p:sp>
      <p:cxnSp>
        <p:nvCxnSpPr>
          <p:cNvPr id="33" name="Straight Connector 32"/>
          <p:cNvCxnSpPr/>
          <p:nvPr/>
        </p:nvCxnSpPr>
        <p:spPr>
          <a:xfrm>
            <a:off x="1910953" y="4314872"/>
            <a:ext cx="32385" cy="151188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a:endCxn id="31" idx="0"/>
          </p:cNvCxnSpPr>
          <p:nvPr/>
        </p:nvCxnSpPr>
        <p:spPr>
          <a:xfrm>
            <a:off x="1878568" y="1647826"/>
            <a:ext cx="48577" cy="2100184"/>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8094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897" y="138397"/>
            <a:ext cx="8229600" cy="1143000"/>
          </a:xfrm>
        </p:spPr>
        <p:txBody>
          <a:bodyPr>
            <a:normAutofit/>
          </a:bodyPr>
          <a:lstStyle/>
          <a:p>
            <a:r>
              <a:rPr lang="en-US" dirty="0" smtClean="0"/>
              <a:t>Cubic Feet ?</a:t>
            </a:r>
            <a:endParaRPr lang="en-US" dirty="0"/>
          </a:p>
        </p:txBody>
      </p:sp>
      <p:cxnSp>
        <p:nvCxnSpPr>
          <p:cNvPr id="13" name="Straight Connector 12"/>
          <p:cNvCxnSpPr/>
          <p:nvPr/>
        </p:nvCxnSpPr>
        <p:spPr>
          <a:xfrm flipV="1">
            <a:off x="344329" y="1060734"/>
            <a:ext cx="3589020" cy="967296"/>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5238750" y="3023980"/>
            <a:ext cx="3589020" cy="967296"/>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5372100" y="5295900"/>
            <a:ext cx="3589020" cy="967296"/>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3910965" y="1060734"/>
            <a:ext cx="4989195" cy="195049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291465" y="2015916"/>
            <a:ext cx="5033010" cy="1953894"/>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8862060" y="2994565"/>
            <a:ext cx="64770" cy="2301335"/>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5278755" y="3959398"/>
            <a:ext cx="64770" cy="2301335"/>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338138" y="2002631"/>
            <a:ext cx="35242" cy="4275931"/>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373380" y="6278562"/>
            <a:ext cx="496443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H="1">
            <a:off x="373380" y="5779548"/>
            <a:ext cx="1765459" cy="481185"/>
          </a:xfrm>
          <a:prstGeom prst="straightConnector1">
            <a:avLst/>
          </a:prstGeom>
          <a:ln w="5715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H="1">
            <a:off x="342900" y="1543938"/>
            <a:ext cx="1765459" cy="481185"/>
          </a:xfrm>
          <a:prstGeom prst="straightConnector1">
            <a:avLst/>
          </a:prstGeom>
          <a:ln w="5715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H="1">
            <a:off x="5278755" y="5793982"/>
            <a:ext cx="1765459" cy="481185"/>
          </a:xfrm>
          <a:prstGeom prst="straightConnector1">
            <a:avLst/>
          </a:prstGeom>
          <a:ln w="5715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H="1">
            <a:off x="5278756" y="3507628"/>
            <a:ext cx="1680388" cy="481185"/>
          </a:xfrm>
          <a:prstGeom prst="straightConnector1">
            <a:avLst/>
          </a:prstGeom>
          <a:ln w="57150">
            <a:solidFill>
              <a:srgbClr val="FFFF00"/>
            </a:solidFill>
            <a:tailEnd type="triangle"/>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1396390" y="3748010"/>
            <a:ext cx="1061509" cy="584775"/>
          </a:xfrm>
          <a:prstGeom prst="rect">
            <a:avLst/>
          </a:prstGeom>
          <a:noFill/>
        </p:spPr>
        <p:txBody>
          <a:bodyPr wrap="none" rtlCol="0">
            <a:spAutoFit/>
          </a:bodyPr>
          <a:lstStyle/>
          <a:p>
            <a:r>
              <a:rPr lang="en-US" sz="3200" dirty="0" smtClean="0">
                <a:solidFill>
                  <a:srgbClr val="FFFF00"/>
                </a:solidFill>
              </a:rPr>
              <a:t>25 ft.</a:t>
            </a:r>
            <a:endParaRPr lang="en-US" sz="3200" dirty="0">
              <a:solidFill>
                <a:srgbClr val="FFFF00"/>
              </a:solidFill>
            </a:endParaRPr>
          </a:p>
        </p:txBody>
      </p:sp>
      <p:cxnSp>
        <p:nvCxnSpPr>
          <p:cNvPr id="33" name="Straight Connector 32"/>
          <p:cNvCxnSpPr/>
          <p:nvPr/>
        </p:nvCxnSpPr>
        <p:spPr>
          <a:xfrm>
            <a:off x="1910953" y="4314872"/>
            <a:ext cx="32385" cy="151188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a:endCxn id="31" idx="0"/>
          </p:cNvCxnSpPr>
          <p:nvPr/>
        </p:nvCxnSpPr>
        <p:spPr>
          <a:xfrm>
            <a:off x="1878568" y="1647826"/>
            <a:ext cx="48577" cy="2100184"/>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6772156" y="4813938"/>
            <a:ext cx="49530" cy="1012823"/>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6772156" y="3558601"/>
            <a:ext cx="24765" cy="70139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6348848" y="4218989"/>
            <a:ext cx="1061509" cy="584775"/>
          </a:xfrm>
          <a:prstGeom prst="rect">
            <a:avLst/>
          </a:prstGeom>
          <a:noFill/>
        </p:spPr>
        <p:txBody>
          <a:bodyPr wrap="none" rtlCol="0">
            <a:spAutoFit/>
          </a:bodyPr>
          <a:lstStyle/>
          <a:p>
            <a:r>
              <a:rPr lang="en-US" sz="3200" dirty="0" smtClean="0">
                <a:solidFill>
                  <a:srgbClr val="FFFF00"/>
                </a:solidFill>
              </a:rPr>
              <a:t>10 ft.</a:t>
            </a:r>
            <a:endParaRPr lang="en-US" sz="3200" dirty="0">
              <a:solidFill>
                <a:srgbClr val="FFFF00"/>
              </a:solidFill>
            </a:endParaRPr>
          </a:p>
        </p:txBody>
      </p:sp>
    </p:spTree>
    <p:extLst>
      <p:ext uri="{BB962C8B-B14F-4D97-AF65-F5344CB8AC3E}">
        <p14:creationId xmlns:p14="http://schemas.microsoft.com/office/powerpoint/2010/main" val="27493485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897" y="138397"/>
            <a:ext cx="8229600" cy="1143000"/>
          </a:xfrm>
        </p:spPr>
        <p:txBody>
          <a:bodyPr>
            <a:normAutofit/>
          </a:bodyPr>
          <a:lstStyle/>
          <a:p>
            <a:r>
              <a:rPr lang="en-US" dirty="0" smtClean="0"/>
              <a:t>Cubic Feet ?</a:t>
            </a:r>
            <a:endParaRPr lang="en-US" dirty="0"/>
          </a:p>
        </p:txBody>
      </p:sp>
      <p:cxnSp>
        <p:nvCxnSpPr>
          <p:cNvPr id="13" name="Straight Connector 12"/>
          <p:cNvCxnSpPr/>
          <p:nvPr/>
        </p:nvCxnSpPr>
        <p:spPr>
          <a:xfrm flipV="1">
            <a:off x="344329" y="1060734"/>
            <a:ext cx="3589020" cy="967296"/>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5238750" y="3023980"/>
            <a:ext cx="3589020" cy="967296"/>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5372100" y="5295900"/>
            <a:ext cx="3589020" cy="967296"/>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3910965" y="1060734"/>
            <a:ext cx="4989195" cy="195049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291465" y="2015916"/>
            <a:ext cx="5033010" cy="1953894"/>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8862060" y="2994565"/>
            <a:ext cx="64770" cy="2301335"/>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5278755" y="3959398"/>
            <a:ext cx="64770" cy="2301335"/>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338138" y="2002631"/>
            <a:ext cx="35242" cy="4275931"/>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373380" y="6278562"/>
            <a:ext cx="496443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H="1">
            <a:off x="373380" y="5779548"/>
            <a:ext cx="1765459" cy="481185"/>
          </a:xfrm>
          <a:prstGeom prst="straightConnector1">
            <a:avLst/>
          </a:prstGeom>
          <a:ln w="5715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H="1">
            <a:off x="342900" y="1543938"/>
            <a:ext cx="1765459" cy="481185"/>
          </a:xfrm>
          <a:prstGeom prst="straightConnector1">
            <a:avLst/>
          </a:prstGeom>
          <a:ln w="5715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H="1">
            <a:off x="5278755" y="5793982"/>
            <a:ext cx="1765459" cy="481185"/>
          </a:xfrm>
          <a:prstGeom prst="straightConnector1">
            <a:avLst/>
          </a:prstGeom>
          <a:ln w="5715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H="1">
            <a:off x="5278756" y="3507628"/>
            <a:ext cx="1680388" cy="481185"/>
          </a:xfrm>
          <a:prstGeom prst="straightConnector1">
            <a:avLst/>
          </a:prstGeom>
          <a:ln w="57150">
            <a:solidFill>
              <a:srgbClr val="FFFF00"/>
            </a:solidFill>
            <a:tailEnd type="triangle"/>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1396390" y="3748010"/>
            <a:ext cx="1061509" cy="584775"/>
          </a:xfrm>
          <a:prstGeom prst="rect">
            <a:avLst/>
          </a:prstGeom>
          <a:noFill/>
        </p:spPr>
        <p:txBody>
          <a:bodyPr wrap="none" rtlCol="0">
            <a:spAutoFit/>
          </a:bodyPr>
          <a:lstStyle/>
          <a:p>
            <a:r>
              <a:rPr lang="en-US" sz="3200" dirty="0" smtClean="0">
                <a:solidFill>
                  <a:srgbClr val="FFFF00"/>
                </a:solidFill>
              </a:rPr>
              <a:t>25 ft.</a:t>
            </a:r>
            <a:endParaRPr lang="en-US" sz="3200" dirty="0">
              <a:solidFill>
                <a:srgbClr val="FFFF00"/>
              </a:solidFill>
            </a:endParaRPr>
          </a:p>
        </p:txBody>
      </p:sp>
      <p:cxnSp>
        <p:nvCxnSpPr>
          <p:cNvPr id="33" name="Straight Connector 32"/>
          <p:cNvCxnSpPr/>
          <p:nvPr/>
        </p:nvCxnSpPr>
        <p:spPr>
          <a:xfrm>
            <a:off x="1910953" y="4314872"/>
            <a:ext cx="32385" cy="151188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a:endCxn id="31" idx="0"/>
          </p:cNvCxnSpPr>
          <p:nvPr/>
        </p:nvCxnSpPr>
        <p:spPr>
          <a:xfrm>
            <a:off x="1878568" y="1647826"/>
            <a:ext cx="48577" cy="2100184"/>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6772156" y="4813938"/>
            <a:ext cx="49530" cy="1012823"/>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6772156" y="3558601"/>
            <a:ext cx="24765" cy="70139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6348848" y="4218989"/>
            <a:ext cx="1061509" cy="584775"/>
          </a:xfrm>
          <a:prstGeom prst="rect">
            <a:avLst/>
          </a:prstGeom>
          <a:noFill/>
        </p:spPr>
        <p:txBody>
          <a:bodyPr wrap="none" rtlCol="0">
            <a:spAutoFit/>
          </a:bodyPr>
          <a:lstStyle/>
          <a:p>
            <a:r>
              <a:rPr lang="en-US" sz="3200" dirty="0" smtClean="0">
                <a:solidFill>
                  <a:srgbClr val="FFFF00"/>
                </a:solidFill>
              </a:rPr>
              <a:t>10 ft.</a:t>
            </a:r>
            <a:endParaRPr lang="en-US" sz="3200" dirty="0">
              <a:solidFill>
                <a:srgbClr val="FFFF00"/>
              </a:solidFill>
            </a:endParaRPr>
          </a:p>
        </p:txBody>
      </p:sp>
      <p:cxnSp>
        <p:nvCxnSpPr>
          <p:cNvPr id="28" name="Straight Connector 27"/>
          <p:cNvCxnSpPr/>
          <p:nvPr/>
        </p:nvCxnSpPr>
        <p:spPr>
          <a:xfrm>
            <a:off x="1910953" y="5826761"/>
            <a:ext cx="1746647"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4600404" y="5826761"/>
            <a:ext cx="2171752"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3629507" y="5534373"/>
            <a:ext cx="1061509" cy="584775"/>
          </a:xfrm>
          <a:prstGeom prst="rect">
            <a:avLst/>
          </a:prstGeom>
          <a:noFill/>
        </p:spPr>
        <p:txBody>
          <a:bodyPr wrap="none" rtlCol="0">
            <a:spAutoFit/>
          </a:bodyPr>
          <a:lstStyle/>
          <a:p>
            <a:r>
              <a:rPr lang="en-US" sz="3200" dirty="0" smtClean="0">
                <a:solidFill>
                  <a:srgbClr val="FFFF00"/>
                </a:solidFill>
              </a:rPr>
              <a:t>30 ft.</a:t>
            </a:r>
            <a:endParaRPr lang="en-US" sz="3200" dirty="0">
              <a:solidFill>
                <a:srgbClr val="FFFF00"/>
              </a:solidFill>
            </a:endParaRPr>
          </a:p>
        </p:txBody>
      </p:sp>
      <p:cxnSp>
        <p:nvCxnSpPr>
          <p:cNvPr id="37" name="Straight Arrow Connector 36"/>
          <p:cNvCxnSpPr/>
          <p:nvPr/>
        </p:nvCxnSpPr>
        <p:spPr>
          <a:xfrm>
            <a:off x="5212080" y="2203004"/>
            <a:ext cx="66674" cy="1756394"/>
          </a:xfrm>
          <a:prstGeom prst="straightConnector1">
            <a:avLst/>
          </a:prstGeom>
          <a:ln w="5715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a:off x="8793481" y="1260824"/>
            <a:ext cx="66674" cy="1756394"/>
          </a:xfrm>
          <a:prstGeom prst="straightConnector1">
            <a:avLst/>
          </a:prstGeom>
          <a:ln w="5715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H="1">
            <a:off x="5276851" y="2254231"/>
            <a:ext cx="1128711" cy="268968"/>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6340846" y="1906752"/>
            <a:ext cx="1061509" cy="584775"/>
          </a:xfrm>
          <a:prstGeom prst="rect">
            <a:avLst/>
          </a:prstGeom>
          <a:solidFill>
            <a:schemeClr val="accent1"/>
          </a:solidFill>
        </p:spPr>
        <p:txBody>
          <a:bodyPr wrap="none" rtlCol="0">
            <a:spAutoFit/>
          </a:bodyPr>
          <a:lstStyle/>
          <a:p>
            <a:r>
              <a:rPr lang="en-US" sz="3200" dirty="0" smtClean="0">
                <a:solidFill>
                  <a:srgbClr val="FFFF00"/>
                </a:solidFill>
              </a:rPr>
              <a:t>23 ft.</a:t>
            </a:r>
            <a:endParaRPr lang="en-US" sz="3200" dirty="0">
              <a:solidFill>
                <a:srgbClr val="FFFF00"/>
              </a:solidFill>
            </a:endParaRPr>
          </a:p>
        </p:txBody>
      </p:sp>
      <p:cxnSp>
        <p:nvCxnSpPr>
          <p:cNvPr id="41" name="Straight Connector 40"/>
          <p:cNvCxnSpPr/>
          <p:nvPr/>
        </p:nvCxnSpPr>
        <p:spPr>
          <a:xfrm flipH="1">
            <a:off x="7122317" y="1525693"/>
            <a:ext cx="1704501" cy="479783"/>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029611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897" y="138397"/>
            <a:ext cx="8229600" cy="1143000"/>
          </a:xfrm>
        </p:spPr>
        <p:txBody>
          <a:bodyPr>
            <a:normAutofit/>
          </a:bodyPr>
          <a:lstStyle/>
          <a:p>
            <a:r>
              <a:rPr lang="en-US" dirty="0" smtClean="0"/>
              <a:t>Cubic Feet ?</a:t>
            </a:r>
            <a:endParaRPr lang="en-US" dirty="0"/>
          </a:p>
        </p:txBody>
      </p:sp>
      <p:cxnSp>
        <p:nvCxnSpPr>
          <p:cNvPr id="20" name="Straight Connector 19"/>
          <p:cNvCxnSpPr/>
          <p:nvPr/>
        </p:nvCxnSpPr>
        <p:spPr>
          <a:xfrm>
            <a:off x="291465" y="2015916"/>
            <a:ext cx="5033010" cy="1953894"/>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5278755" y="3959398"/>
            <a:ext cx="64770" cy="2301335"/>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338138" y="2002631"/>
            <a:ext cx="35242" cy="4275931"/>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373380" y="6278562"/>
            <a:ext cx="496443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H="1">
            <a:off x="373380" y="5779548"/>
            <a:ext cx="1765459" cy="481185"/>
          </a:xfrm>
          <a:prstGeom prst="straightConnector1">
            <a:avLst/>
          </a:prstGeom>
          <a:ln w="5715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H="1">
            <a:off x="342900" y="1543938"/>
            <a:ext cx="1765459" cy="481185"/>
          </a:xfrm>
          <a:prstGeom prst="straightConnector1">
            <a:avLst/>
          </a:prstGeom>
          <a:ln w="5715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H="1">
            <a:off x="5278755" y="5793982"/>
            <a:ext cx="1765459" cy="481185"/>
          </a:xfrm>
          <a:prstGeom prst="straightConnector1">
            <a:avLst/>
          </a:prstGeom>
          <a:ln w="5715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H="1">
            <a:off x="5278756" y="3507628"/>
            <a:ext cx="1680388" cy="481185"/>
          </a:xfrm>
          <a:prstGeom prst="straightConnector1">
            <a:avLst/>
          </a:prstGeom>
          <a:ln w="57150">
            <a:solidFill>
              <a:srgbClr val="FFFF00"/>
            </a:solidFill>
            <a:tailEnd type="triangle"/>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1396390" y="3748010"/>
            <a:ext cx="1061509" cy="584775"/>
          </a:xfrm>
          <a:prstGeom prst="rect">
            <a:avLst/>
          </a:prstGeom>
          <a:noFill/>
        </p:spPr>
        <p:txBody>
          <a:bodyPr wrap="none" rtlCol="0">
            <a:spAutoFit/>
          </a:bodyPr>
          <a:lstStyle/>
          <a:p>
            <a:r>
              <a:rPr lang="en-US" sz="3200" dirty="0" smtClean="0">
                <a:solidFill>
                  <a:srgbClr val="FFFF00"/>
                </a:solidFill>
              </a:rPr>
              <a:t>25 ft.</a:t>
            </a:r>
            <a:endParaRPr lang="en-US" sz="3200" dirty="0">
              <a:solidFill>
                <a:srgbClr val="FFFF00"/>
              </a:solidFill>
            </a:endParaRPr>
          </a:p>
        </p:txBody>
      </p:sp>
      <p:cxnSp>
        <p:nvCxnSpPr>
          <p:cNvPr id="33" name="Straight Connector 32"/>
          <p:cNvCxnSpPr/>
          <p:nvPr/>
        </p:nvCxnSpPr>
        <p:spPr>
          <a:xfrm>
            <a:off x="1910953" y="4314872"/>
            <a:ext cx="32385" cy="151188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a:endCxn id="31" idx="0"/>
          </p:cNvCxnSpPr>
          <p:nvPr/>
        </p:nvCxnSpPr>
        <p:spPr>
          <a:xfrm>
            <a:off x="1878568" y="1647826"/>
            <a:ext cx="48577" cy="2100184"/>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6772156" y="4813938"/>
            <a:ext cx="49530" cy="1012823"/>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6772156" y="3558601"/>
            <a:ext cx="24765" cy="70139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6348848" y="4218989"/>
            <a:ext cx="1061509" cy="584775"/>
          </a:xfrm>
          <a:prstGeom prst="rect">
            <a:avLst/>
          </a:prstGeom>
          <a:noFill/>
        </p:spPr>
        <p:txBody>
          <a:bodyPr wrap="none" rtlCol="0">
            <a:spAutoFit/>
          </a:bodyPr>
          <a:lstStyle/>
          <a:p>
            <a:r>
              <a:rPr lang="en-US" sz="3200" dirty="0" smtClean="0">
                <a:solidFill>
                  <a:srgbClr val="FFFF00"/>
                </a:solidFill>
              </a:rPr>
              <a:t>10 ft.</a:t>
            </a:r>
            <a:endParaRPr lang="en-US" sz="3200" dirty="0">
              <a:solidFill>
                <a:srgbClr val="FFFF00"/>
              </a:solidFill>
            </a:endParaRPr>
          </a:p>
        </p:txBody>
      </p:sp>
      <p:cxnSp>
        <p:nvCxnSpPr>
          <p:cNvPr id="28" name="Straight Connector 27"/>
          <p:cNvCxnSpPr/>
          <p:nvPr/>
        </p:nvCxnSpPr>
        <p:spPr>
          <a:xfrm>
            <a:off x="1910953" y="5826761"/>
            <a:ext cx="1746647"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4600404" y="5826761"/>
            <a:ext cx="2171752"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3629507" y="5534373"/>
            <a:ext cx="1061509" cy="584775"/>
          </a:xfrm>
          <a:prstGeom prst="rect">
            <a:avLst/>
          </a:prstGeom>
          <a:noFill/>
        </p:spPr>
        <p:txBody>
          <a:bodyPr wrap="none" rtlCol="0">
            <a:spAutoFit/>
          </a:bodyPr>
          <a:lstStyle/>
          <a:p>
            <a:r>
              <a:rPr lang="en-US" sz="3200" dirty="0" smtClean="0">
                <a:solidFill>
                  <a:srgbClr val="FFFF00"/>
                </a:solidFill>
              </a:rPr>
              <a:t>30 ft.</a:t>
            </a:r>
            <a:endParaRPr lang="en-US" sz="3200" dirty="0">
              <a:solidFill>
                <a:srgbClr val="FFFF00"/>
              </a:solidFill>
            </a:endParaRPr>
          </a:p>
        </p:txBody>
      </p:sp>
    </p:spTree>
    <p:extLst>
      <p:ext uri="{BB962C8B-B14F-4D97-AF65-F5344CB8AC3E}">
        <p14:creationId xmlns:p14="http://schemas.microsoft.com/office/powerpoint/2010/main" val="15752490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897" y="138397"/>
            <a:ext cx="8229600" cy="1143000"/>
          </a:xfrm>
        </p:spPr>
        <p:txBody>
          <a:bodyPr>
            <a:normAutofit/>
          </a:bodyPr>
          <a:lstStyle/>
          <a:p>
            <a:r>
              <a:rPr lang="en-US" dirty="0" smtClean="0"/>
              <a:t>Cubic Feet ?</a:t>
            </a:r>
            <a:endParaRPr lang="en-US" dirty="0"/>
          </a:p>
        </p:txBody>
      </p:sp>
      <p:cxnSp>
        <p:nvCxnSpPr>
          <p:cNvPr id="20" name="Straight Connector 19"/>
          <p:cNvCxnSpPr/>
          <p:nvPr/>
        </p:nvCxnSpPr>
        <p:spPr>
          <a:xfrm>
            <a:off x="291465" y="2015916"/>
            <a:ext cx="5033010" cy="1953894"/>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5278755" y="3959398"/>
            <a:ext cx="64770" cy="2301335"/>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338138" y="2002631"/>
            <a:ext cx="35242" cy="4275931"/>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373380" y="6278562"/>
            <a:ext cx="496443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H="1">
            <a:off x="373380" y="5779548"/>
            <a:ext cx="1765459" cy="481185"/>
          </a:xfrm>
          <a:prstGeom prst="straightConnector1">
            <a:avLst/>
          </a:prstGeom>
          <a:ln w="5715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H="1">
            <a:off x="342900" y="1543938"/>
            <a:ext cx="1765459" cy="481185"/>
          </a:xfrm>
          <a:prstGeom prst="straightConnector1">
            <a:avLst/>
          </a:prstGeom>
          <a:ln w="5715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H="1">
            <a:off x="5278755" y="5793982"/>
            <a:ext cx="1765459" cy="481185"/>
          </a:xfrm>
          <a:prstGeom prst="straightConnector1">
            <a:avLst/>
          </a:prstGeom>
          <a:ln w="5715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H="1">
            <a:off x="5278756" y="3507628"/>
            <a:ext cx="1680388" cy="481185"/>
          </a:xfrm>
          <a:prstGeom prst="straightConnector1">
            <a:avLst/>
          </a:prstGeom>
          <a:ln w="57150">
            <a:solidFill>
              <a:srgbClr val="FFFF00"/>
            </a:solidFill>
            <a:tailEnd type="triangle"/>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1396390" y="3748010"/>
            <a:ext cx="1061509" cy="584775"/>
          </a:xfrm>
          <a:prstGeom prst="rect">
            <a:avLst/>
          </a:prstGeom>
          <a:noFill/>
        </p:spPr>
        <p:txBody>
          <a:bodyPr wrap="none" rtlCol="0">
            <a:spAutoFit/>
          </a:bodyPr>
          <a:lstStyle/>
          <a:p>
            <a:r>
              <a:rPr lang="en-US" sz="3200" dirty="0" smtClean="0">
                <a:solidFill>
                  <a:srgbClr val="FFFF00"/>
                </a:solidFill>
              </a:rPr>
              <a:t>25 ft.</a:t>
            </a:r>
            <a:endParaRPr lang="en-US" sz="3200" dirty="0">
              <a:solidFill>
                <a:srgbClr val="FFFF00"/>
              </a:solidFill>
            </a:endParaRPr>
          </a:p>
        </p:txBody>
      </p:sp>
      <p:cxnSp>
        <p:nvCxnSpPr>
          <p:cNvPr id="33" name="Straight Connector 32"/>
          <p:cNvCxnSpPr/>
          <p:nvPr/>
        </p:nvCxnSpPr>
        <p:spPr>
          <a:xfrm>
            <a:off x="1910953" y="4314872"/>
            <a:ext cx="32385" cy="151188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a:endCxn id="31" idx="0"/>
          </p:cNvCxnSpPr>
          <p:nvPr/>
        </p:nvCxnSpPr>
        <p:spPr>
          <a:xfrm>
            <a:off x="1878568" y="1647826"/>
            <a:ext cx="48577" cy="2100184"/>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6772156" y="4813938"/>
            <a:ext cx="49530" cy="1012823"/>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6772156" y="3558601"/>
            <a:ext cx="24765" cy="70139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6348848" y="4218989"/>
            <a:ext cx="1061509" cy="584775"/>
          </a:xfrm>
          <a:prstGeom prst="rect">
            <a:avLst/>
          </a:prstGeom>
          <a:noFill/>
        </p:spPr>
        <p:txBody>
          <a:bodyPr wrap="none" rtlCol="0">
            <a:spAutoFit/>
          </a:bodyPr>
          <a:lstStyle/>
          <a:p>
            <a:r>
              <a:rPr lang="en-US" sz="3200" dirty="0" smtClean="0">
                <a:solidFill>
                  <a:srgbClr val="FFFF00"/>
                </a:solidFill>
              </a:rPr>
              <a:t>10 ft.</a:t>
            </a:r>
            <a:endParaRPr lang="en-US" sz="3200" dirty="0">
              <a:solidFill>
                <a:srgbClr val="FFFF00"/>
              </a:solidFill>
            </a:endParaRPr>
          </a:p>
        </p:txBody>
      </p:sp>
      <p:cxnSp>
        <p:nvCxnSpPr>
          <p:cNvPr id="28" name="Straight Connector 27"/>
          <p:cNvCxnSpPr/>
          <p:nvPr/>
        </p:nvCxnSpPr>
        <p:spPr>
          <a:xfrm>
            <a:off x="1910953" y="5826761"/>
            <a:ext cx="1746647"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4600404" y="5826761"/>
            <a:ext cx="2171752"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3629507" y="5534373"/>
            <a:ext cx="1061509" cy="584775"/>
          </a:xfrm>
          <a:prstGeom prst="rect">
            <a:avLst/>
          </a:prstGeom>
          <a:noFill/>
        </p:spPr>
        <p:txBody>
          <a:bodyPr wrap="none" rtlCol="0">
            <a:spAutoFit/>
          </a:bodyPr>
          <a:lstStyle/>
          <a:p>
            <a:r>
              <a:rPr lang="en-US" sz="3200" dirty="0" smtClean="0">
                <a:solidFill>
                  <a:srgbClr val="FFFF00"/>
                </a:solidFill>
              </a:rPr>
              <a:t>30 ft.</a:t>
            </a:r>
            <a:endParaRPr lang="en-US" sz="3200" dirty="0">
              <a:solidFill>
                <a:srgbClr val="FFFF00"/>
              </a:solidFill>
            </a:endParaRPr>
          </a:p>
        </p:txBody>
      </p:sp>
      <p:cxnSp>
        <p:nvCxnSpPr>
          <p:cNvPr id="26" name="Straight Connector 25"/>
          <p:cNvCxnSpPr/>
          <p:nvPr/>
        </p:nvCxnSpPr>
        <p:spPr>
          <a:xfrm>
            <a:off x="317897" y="3849295"/>
            <a:ext cx="4960858" cy="13380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419105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4800600"/>
            <a:ext cx="9144000" cy="609600"/>
          </a:xfrm>
        </p:spPr>
        <p:txBody>
          <a:bodyPr>
            <a:normAutofit fontScale="90000"/>
          </a:bodyPr>
          <a:lstStyle/>
          <a:p>
            <a:r>
              <a:rPr lang="en-US" dirty="0" smtClean="0"/>
              <a:t/>
            </a:r>
            <a:br>
              <a:rPr lang="en-US" dirty="0" smtClean="0"/>
            </a:br>
            <a:r>
              <a:rPr lang="en-US" dirty="0" smtClean="0"/>
              <a:t>Measuring Areas in Cubic Feet</a:t>
            </a:r>
            <a:r>
              <a:rPr lang="en-US" dirty="0"/>
              <a:t/>
            </a:r>
            <a:br>
              <a:rPr lang="en-US" dirty="0"/>
            </a:br>
            <a:r>
              <a:rPr lang="en-US" dirty="0" smtClean="0"/>
              <a:t/>
            </a:r>
            <a:br>
              <a:rPr lang="en-US" dirty="0" smtClean="0"/>
            </a:br>
            <a:endParaRPr lang="en-US" dirty="0"/>
          </a:p>
        </p:txBody>
      </p:sp>
      <p:sp>
        <p:nvSpPr>
          <p:cNvPr id="56" name="TextBox 55"/>
          <p:cNvSpPr txBox="1"/>
          <p:nvPr/>
        </p:nvSpPr>
        <p:spPr>
          <a:xfrm>
            <a:off x="1676400" y="2743200"/>
            <a:ext cx="5181600" cy="523220"/>
          </a:xfrm>
          <a:prstGeom prst="rect">
            <a:avLst/>
          </a:prstGeom>
          <a:noFill/>
        </p:spPr>
        <p:txBody>
          <a:bodyPr wrap="square" rtlCol="0">
            <a:spAutoFit/>
          </a:bodyPr>
          <a:lstStyle/>
          <a:p>
            <a:endParaRPr lang="en-US" sz="2800" dirty="0"/>
          </a:p>
        </p:txBody>
      </p:sp>
      <p:pic>
        <p:nvPicPr>
          <p:cNvPr id="1029" name="Picture 5" descr="H:\IMAGES\ACCALogoSolidBlack.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152400"/>
            <a:ext cx="6682154" cy="4343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2257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897" y="138397"/>
            <a:ext cx="8229600" cy="1143000"/>
          </a:xfrm>
        </p:spPr>
        <p:txBody>
          <a:bodyPr>
            <a:normAutofit/>
          </a:bodyPr>
          <a:lstStyle/>
          <a:p>
            <a:r>
              <a:rPr lang="en-US" dirty="0" smtClean="0"/>
              <a:t>Cubic Feet ?</a:t>
            </a:r>
            <a:endParaRPr lang="en-US" dirty="0"/>
          </a:p>
        </p:txBody>
      </p:sp>
      <p:cxnSp>
        <p:nvCxnSpPr>
          <p:cNvPr id="20" name="Straight Connector 19"/>
          <p:cNvCxnSpPr/>
          <p:nvPr/>
        </p:nvCxnSpPr>
        <p:spPr>
          <a:xfrm>
            <a:off x="291465" y="2015916"/>
            <a:ext cx="5033010" cy="1953894"/>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5278755" y="3959398"/>
            <a:ext cx="64770" cy="2301335"/>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338138" y="2002631"/>
            <a:ext cx="35242" cy="4275931"/>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373380" y="6278562"/>
            <a:ext cx="496443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H="1">
            <a:off x="373380" y="5779548"/>
            <a:ext cx="1765459" cy="481185"/>
          </a:xfrm>
          <a:prstGeom prst="straightConnector1">
            <a:avLst/>
          </a:prstGeom>
          <a:ln w="5715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H="1">
            <a:off x="342900" y="1543938"/>
            <a:ext cx="1765459" cy="481185"/>
          </a:xfrm>
          <a:prstGeom prst="straightConnector1">
            <a:avLst/>
          </a:prstGeom>
          <a:ln w="5715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H="1">
            <a:off x="5278755" y="5793982"/>
            <a:ext cx="1765459" cy="481185"/>
          </a:xfrm>
          <a:prstGeom prst="straightConnector1">
            <a:avLst/>
          </a:prstGeom>
          <a:ln w="5715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H="1">
            <a:off x="5278756" y="3507628"/>
            <a:ext cx="1680388" cy="481185"/>
          </a:xfrm>
          <a:prstGeom prst="straightConnector1">
            <a:avLst/>
          </a:prstGeom>
          <a:ln w="57150">
            <a:solidFill>
              <a:srgbClr val="FFFF00"/>
            </a:solidFill>
            <a:tailEnd type="triangle"/>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1396390" y="3748010"/>
            <a:ext cx="1061509" cy="584775"/>
          </a:xfrm>
          <a:prstGeom prst="rect">
            <a:avLst/>
          </a:prstGeom>
          <a:noFill/>
        </p:spPr>
        <p:txBody>
          <a:bodyPr wrap="none" rtlCol="0">
            <a:spAutoFit/>
          </a:bodyPr>
          <a:lstStyle/>
          <a:p>
            <a:r>
              <a:rPr lang="en-US" sz="3200" dirty="0" smtClean="0">
                <a:solidFill>
                  <a:srgbClr val="FFFF00"/>
                </a:solidFill>
              </a:rPr>
              <a:t>25 ft.</a:t>
            </a:r>
            <a:endParaRPr lang="en-US" sz="3200" dirty="0">
              <a:solidFill>
                <a:srgbClr val="FFFF00"/>
              </a:solidFill>
            </a:endParaRPr>
          </a:p>
        </p:txBody>
      </p:sp>
      <p:cxnSp>
        <p:nvCxnSpPr>
          <p:cNvPr id="33" name="Straight Connector 32"/>
          <p:cNvCxnSpPr/>
          <p:nvPr/>
        </p:nvCxnSpPr>
        <p:spPr>
          <a:xfrm>
            <a:off x="1910953" y="4314872"/>
            <a:ext cx="32385" cy="151188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a:endCxn id="31" idx="0"/>
          </p:cNvCxnSpPr>
          <p:nvPr/>
        </p:nvCxnSpPr>
        <p:spPr>
          <a:xfrm>
            <a:off x="1878568" y="1647826"/>
            <a:ext cx="48577" cy="2100184"/>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6772156" y="4813938"/>
            <a:ext cx="49530" cy="1012823"/>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6772156" y="3558601"/>
            <a:ext cx="24765" cy="70139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6348848" y="4218989"/>
            <a:ext cx="1061509" cy="584775"/>
          </a:xfrm>
          <a:prstGeom prst="rect">
            <a:avLst/>
          </a:prstGeom>
          <a:noFill/>
        </p:spPr>
        <p:txBody>
          <a:bodyPr wrap="none" rtlCol="0">
            <a:spAutoFit/>
          </a:bodyPr>
          <a:lstStyle/>
          <a:p>
            <a:r>
              <a:rPr lang="en-US" sz="3200" dirty="0" smtClean="0">
                <a:solidFill>
                  <a:srgbClr val="FFFF00"/>
                </a:solidFill>
              </a:rPr>
              <a:t>10 ft.</a:t>
            </a:r>
            <a:endParaRPr lang="en-US" sz="3200" dirty="0">
              <a:solidFill>
                <a:srgbClr val="FFFF00"/>
              </a:solidFill>
            </a:endParaRPr>
          </a:p>
        </p:txBody>
      </p:sp>
      <p:cxnSp>
        <p:nvCxnSpPr>
          <p:cNvPr id="28" name="Straight Connector 27"/>
          <p:cNvCxnSpPr/>
          <p:nvPr/>
        </p:nvCxnSpPr>
        <p:spPr>
          <a:xfrm>
            <a:off x="1910953" y="5826761"/>
            <a:ext cx="1746647"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4600404" y="5826761"/>
            <a:ext cx="2171752"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3629507" y="5534373"/>
            <a:ext cx="1061509" cy="584775"/>
          </a:xfrm>
          <a:prstGeom prst="rect">
            <a:avLst/>
          </a:prstGeom>
          <a:noFill/>
        </p:spPr>
        <p:txBody>
          <a:bodyPr wrap="none" rtlCol="0">
            <a:spAutoFit/>
          </a:bodyPr>
          <a:lstStyle/>
          <a:p>
            <a:r>
              <a:rPr lang="en-US" sz="3200" dirty="0" smtClean="0">
                <a:solidFill>
                  <a:srgbClr val="FFFF00"/>
                </a:solidFill>
              </a:rPr>
              <a:t>30 ft.</a:t>
            </a:r>
            <a:endParaRPr lang="en-US" sz="3200" dirty="0">
              <a:solidFill>
                <a:srgbClr val="FFFF00"/>
              </a:solidFill>
            </a:endParaRPr>
          </a:p>
        </p:txBody>
      </p:sp>
      <p:cxnSp>
        <p:nvCxnSpPr>
          <p:cNvPr id="26" name="Straight Connector 25"/>
          <p:cNvCxnSpPr/>
          <p:nvPr/>
        </p:nvCxnSpPr>
        <p:spPr>
          <a:xfrm>
            <a:off x="2722744" y="2992863"/>
            <a:ext cx="58048" cy="3299539"/>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821663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897" y="138397"/>
            <a:ext cx="8229600" cy="1143000"/>
          </a:xfrm>
        </p:spPr>
        <p:txBody>
          <a:bodyPr>
            <a:normAutofit/>
          </a:bodyPr>
          <a:lstStyle/>
          <a:p>
            <a:r>
              <a:rPr lang="en-US" dirty="0" smtClean="0"/>
              <a:t>Cubic Feet ?</a:t>
            </a:r>
            <a:endParaRPr lang="en-US" dirty="0"/>
          </a:p>
        </p:txBody>
      </p:sp>
      <p:cxnSp>
        <p:nvCxnSpPr>
          <p:cNvPr id="20" name="Straight Connector 19"/>
          <p:cNvCxnSpPr/>
          <p:nvPr/>
        </p:nvCxnSpPr>
        <p:spPr>
          <a:xfrm>
            <a:off x="291465" y="2015916"/>
            <a:ext cx="5033010" cy="1953894"/>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5278755" y="3959398"/>
            <a:ext cx="64770" cy="2301335"/>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338138" y="2002631"/>
            <a:ext cx="35242" cy="4275931"/>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373380" y="6278562"/>
            <a:ext cx="496443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H="1">
            <a:off x="373380" y="5779548"/>
            <a:ext cx="1765459" cy="481185"/>
          </a:xfrm>
          <a:prstGeom prst="straightConnector1">
            <a:avLst/>
          </a:prstGeom>
          <a:ln w="5715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H="1">
            <a:off x="342900" y="1543938"/>
            <a:ext cx="1765459" cy="481185"/>
          </a:xfrm>
          <a:prstGeom prst="straightConnector1">
            <a:avLst/>
          </a:prstGeom>
          <a:ln w="5715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H="1">
            <a:off x="5278755" y="5793982"/>
            <a:ext cx="1765459" cy="481185"/>
          </a:xfrm>
          <a:prstGeom prst="straightConnector1">
            <a:avLst/>
          </a:prstGeom>
          <a:ln w="5715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H="1">
            <a:off x="5278756" y="3507628"/>
            <a:ext cx="1680388" cy="481185"/>
          </a:xfrm>
          <a:prstGeom prst="straightConnector1">
            <a:avLst/>
          </a:prstGeom>
          <a:ln w="57150">
            <a:solidFill>
              <a:srgbClr val="FFFF00"/>
            </a:solidFill>
            <a:tailEnd type="triangle"/>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1396390" y="3748010"/>
            <a:ext cx="1061509" cy="584775"/>
          </a:xfrm>
          <a:prstGeom prst="rect">
            <a:avLst/>
          </a:prstGeom>
          <a:noFill/>
        </p:spPr>
        <p:txBody>
          <a:bodyPr wrap="none" rtlCol="0">
            <a:spAutoFit/>
          </a:bodyPr>
          <a:lstStyle/>
          <a:p>
            <a:r>
              <a:rPr lang="en-US" sz="3200" dirty="0" smtClean="0">
                <a:solidFill>
                  <a:srgbClr val="FFFF00"/>
                </a:solidFill>
              </a:rPr>
              <a:t>25 ft.</a:t>
            </a:r>
            <a:endParaRPr lang="en-US" sz="3200" dirty="0">
              <a:solidFill>
                <a:srgbClr val="FFFF00"/>
              </a:solidFill>
            </a:endParaRPr>
          </a:p>
        </p:txBody>
      </p:sp>
      <p:cxnSp>
        <p:nvCxnSpPr>
          <p:cNvPr id="33" name="Straight Connector 32"/>
          <p:cNvCxnSpPr/>
          <p:nvPr/>
        </p:nvCxnSpPr>
        <p:spPr>
          <a:xfrm>
            <a:off x="1910953" y="4314872"/>
            <a:ext cx="32385" cy="151188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a:endCxn id="31" idx="0"/>
          </p:cNvCxnSpPr>
          <p:nvPr/>
        </p:nvCxnSpPr>
        <p:spPr>
          <a:xfrm>
            <a:off x="1878568" y="1647826"/>
            <a:ext cx="48577" cy="2100184"/>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6772156" y="4813938"/>
            <a:ext cx="49530" cy="1012823"/>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6772156" y="3558601"/>
            <a:ext cx="24765" cy="70139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6348848" y="4218989"/>
            <a:ext cx="1061509" cy="584775"/>
          </a:xfrm>
          <a:prstGeom prst="rect">
            <a:avLst/>
          </a:prstGeom>
          <a:noFill/>
        </p:spPr>
        <p:txBody>
          <a:bodyPr wrap="none" rtlCol="0">
            <a:spAutoFit/>
          </a:bodyPr>
          <a:lstStyle/>
          <a:p>
            <a:r>
              <a:rPr lang="en-US" sz="3200" dirty="0" smtClean="0">
                <a:solidFill>
                  <a:srgbClr val="FFFF00"/>
                </a:solidFill>
              </a:rPr>
              <a:t>10 ft.</a:t>
            </a:r>
            <a:endParaRPr lang="en-US" sz="3200" dirty="0">
              <a:solidFill>
                <a:srgbClr val="FFFF00"/>
              </a:solidFill>
            </a:endParaRPr>
          </a:p>
        </p:txBody>
      </p:sp>
      <p:cxnSp>
        <p:nvCxnSpPr>
          <p:cNvPr id="28" name="Straight Connector 27"/>
          <p:cNvCxnSpPr/>
          <p:nvPr/>
        </p:nvCxnSpPr>
        <p:spPr>
          <a:xfrm>
            <a:off x="1910953" y="5826761"/>
            <a:ext cx="1746647"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4600404" y="5826761"/>
            <a:ext cx="2171752"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3629507" y="5534373"/>
            <a:ext cx="1061509" cy="584775"/>
          </a:xfrm>
          <a:prstGeom prst="rect">
            <a:avLst/>
          </a:prstGeom>
          <a:noFill/>
        </p:spPr>
        <p:txBody>
          <a:bodyPr wrap="none" rtlCol="0">
            <a:spAutoFit/>
          </a:bodyPr>
          <a:lstStyle/>
          <a:p>
            <a:r>
              <a:rPr lang="en-US" sz="3200" dirty="0" smtClean="0">
                <a:solidFill>
                  <a:srgbClr val="FFFF00"/>
                </a:solidFill>
              </a:rPr>
              <a:t>30 ft.</a:t>
            </a:r>
            <a:endParaRPr lang="en-US" sz="3200" dirty="0">
              <a:solidFill>
                <a:srgbClr val="FFFF00"/>
              </a:solidFill>
            </a:endParaRPr>
          </a:p>
        </p:txBody>
      </p:sp>
      <p:cxnSp>
        <p:nvCxnSpPr>
          <p:cNvPr id="26" name="Straight Connector 25"/>
          <p:cNvCxnSpPr/>
          <p:nvPr/>
        </p:nvCxnSpPr>
        <p:spPr>
          <a:xfrm>
            <a:off x="2722744" y="2992863"/>
            <a:ext cx="58048" cy="3299539"/>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3506656" y="1613440"/>
            <a:ext cx="4658648" cy="1077218"/>
          </a:xfrm>
          <a:prstGeom prst="rect">
            <a:avLst/>
          </a:prstGeom>
          <a:noFill/>
        </p:spPr>
        <p:txBody>
          <a:bodyPr wrap="none" rtlCol="0">
            <a:spAutoFit/>
          </a:bodyPr>
          <a:lstStyle/>
          <a:p>
            <a:r>
              <a:rPr lang="en-US" sz="3200" dirty="0" smtClean="0">
                <a:solidFill>
                  <a:srgbClr val="FFFF00"/>
                </a:solidFill>
              </a:rPr>
              <a:t>[25 ft. + 10 ft.] ÷ 2 = 17.5 </a:t>
            </a:r>
            <a:r>
              <a:rPr lang="en-US" sz="3200" dirty="0" err="1" smtClean="0">
                <a:solidFill>
                  <a:srgbClr val="FFFF00"/>
                </a:solidFill>
              </a:rPr>
              <a:t>ft</a:t>
            </a:r>
            <a:endParaRPr lang="en-US" sz="3200" dirty="0" smtClean="0">
              <a:solidFill>
                <a:srgbClr val="FFFF00"/>
              </a:solidFill>
            </a:endParaRPr>
          </a:p>
          <a:p>
            <a:endParaRPr lang="en-US" sz="3200" dirty="0">
              <a:solidFill>
                <a:srgbClr val="FFFF00"/>
              </a:solidFill>
            </a:endParaRPr>
          </a:p>
        </p:txBody>
      </p:sp>
      <p:sp>
        <p:nvSpPr>
          <p:cNvPr id="3" name="Double Brace 2"/>
          <p:cNvSpPr/>
          <p:nvPr/>
        </p:nvSpPr>
        <p:spPr>
          <a:xfrm>
            <a:off x="-622141" y="2981740"/>
            <a:ext cx="3963305" cy="3278993"/>
          </a:xfrm>
          <a:prstGeom prst="bracePair">
            <a:avLst/>
          </a:prstGeom>
          <a:ln w="57150">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TextBox 36"/>
          <p:cNvSpPr txBox="1"/>
          <p:nvPr/>
        </p:nvSpPr>
        <p:spPr>
          <a:xfrm>
            <a:off x="3294540" y="4336040"/>
            <a:ext cx="1269899" cy="1077218"/>
          </a:xfrm>
          <a:prstGeom prst="rect">
            <a:avLst/>
          </a:prstGeom>
          <a:noFill/>
        </p:spPr>
        <p:txBody>
          <a:bodyPr wrap="none" rtlCol="0">
            <a:spAutoFit/>
          </a:bodyPr>
          <a:lstStyle/>
          <a:p>
            <a:r>
              <a:rPr lang="en-US" sz="3200" dirty="0" smtClean="0">
                <a:solidFill>
                  <a:srgbClr val="FFFF00"/>
                </a:solidFill>
              </a:rPr>
              <a:t>17.5 </a:t>
            </a:r>
            <a:r>
              <a:rPr lang="en-US" sz="3200" dirty="0" err="1" smtClean="0">
                <a:solidFill>
                  <a:srgbClr val="FFFF00"/>
                </a:solidFill>
              </a:rPr>
              <a:t>ft</a:t>
            </a:r>
            <a:endParaRPr lang="en-US" sz="3200" dirty="0" smtClean="0">
              <a:solidFill>
                <a:srgbClr val="FFFF00"/>
              </a:solidFill>
            </a:endParaRPr>
          </a:p>
          <a:p>
            <a:endParaRPr lang="en-US" sz="3200" dirty="0" smtClean="0">
              <a:solidFill>
                <a:srgbClr val="FFFF00"/>
              </a:solidFill>
            </a:endParaRPr>
          </a:p>
        </p:txBody>
      </p:sp>
    </p:spTree>
    <p:extLst>
      <p:ext uri="{BB962C8B-B14F-4D97-AF65-F5344CB8AC3E}">
        <p14:creationId xmlns:p14="http://schemas.microsoft.com/office/powerpoint/2010/main" val="39737562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897" y="138397"/>
            <a:ext cx="8229600" cy="1143000"/>
          </a:xfrm>
        </p:spPr>
        <p:txBody>
          <a:bodyPr>
            <a:normAutofit/>
          </a:bodyPr>
          <a:lstStyle/>
          <a:p>
            <a:r>
              <a:rPr lang="en-US" dirty="0" smtClean="0"/>
              <a:t>Cubic Feet ?</a:t>
            </a:r>
            <a:endParaRPr lang="en-US" dirty="0"/>
          </a:p>
        </p:txBody>
      </p:sp>
      <p:cxnSp>
        <p:nvCxnSpPr>
          <p:cNvPr id="20" name="Straight Connector 19"/>
          <p:cNvCxnSpPr/>
          <p:nvPr/>
        </p:nvCxnSpPr>
        <p:spPr>
          <a:xfrm>
            <a:off x="291465" y="2015916"/>
            <a:ext cx="5033010" cy="1953894"/>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5278755" y="3959398"/>
            <a:ext cx="64770" cy="2301335"/>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338138" y="2002631"/>
            <a:ext cx="35242" cy="4275931"/>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373380" y="6278562"/>
            <a:ext cx="496443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H="1">
            <a:off x="373380" y="5779548"/>
            <a:ext cx="1765459" cy="481185"/>
          </a:xfrm>
          <a:prstGeom prst="straightConnector1">
            <a:avLst/>
          </a:prstGeom>
          <a:ln w="5715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H="1">
            <a:off x="342900" y="1543938"/>
            <a:ext cx="1765459" cy="481185"/>
          </a:xfrm>
          <a:prstGeom prst="straightConnector1">
            <a:avLst/>
          </a:prstGeom>
          <a:ln w="5715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H="1">
            <a:off x="5278755" y="5793982"/>
            <a:ext cx="1765459" cy="481185"/>
          </a:xfrm>
          <a:prstGeom prst="straightConnector1">
            <a:avLst/>
          </a:prstGeom>
          <a:ln w="5715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H="1">
            <a:off x="5278756" y="3507628"/>
            <a:ext cx="1680388" cy="481185"/>
          </a:xfrm>
          <a:prstGeom prst="straightConnector1">
            <a:avLst/>
          </a:prstGeom>
          <a:ln w="57150">
            <a:solidFill>
              <a:srgbClr val="FFFF00"/>
            </a:solidFill>
            <a:tailEnd type="triangle"/>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1396390" y="3748010"/>
            <a:ext cx="1061509" cy="584775"/>
          </a:xfrm>
          <a:prstGeom prst="rect">
            <a:avLst/>
          </a:prstGeom>
          <a:noFill/>
        </p:spPr>
        <p:txBody>
          <a:bodyPr wrap="none" rtlCol="0">
            <a:spAutoFit/>
          </a:bodyPr>
          <a:lstStyle/>
          <a:p>
            <a:r>
              <a:rPr lang="en-US" sz="3200" dirty="0" smtClean="0">
                <a:solidFill>
                  <a:srgbClr val="FFFF00"/>
                </a:solidFill>
              </a:rPr>
              <a:t>25 ft.</a:t>
            </a:r>
            <a:endParaRPr lang="en-US" sz="3200" dirty="0">
              <a:solidFill>
                <a:srgbClr val="FFFF00"/>
              </a:solidFill>
            </a:endParaRPr>
          </a:p>
        </p:txBody>
      </p:sp>
      <p:cxnSp>
        <p:nvCxnSpPr>
          <p:cNvPr id="33" name="Straight Connector 32"/>
          <p:cNvCxnSpPr/>
          <p:nvPr/>
        </p:nvCxnSpPr>
        <p:spPr>
          <a:xfrm>
            <a:off x="1910953" y="4314872"/>
            <a:ext cx="32385" cy="151188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a:endCxn id="31" idx="0"/>
          </p:cNvCxnSpPr>
          <p:nvPr/>
        </p:nvCxnSpPr>
        <p:spPr>
          <a:xfrm>
            <a:off x="1878568" y="1647826"/>
            <a:ext cx="48577" cy="2100184"/>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6772156" y="4813938"/>
            <a:ext cx="49530" cy="1012823"/>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6772156" y="3558601"/>
            <a:ext cx="24765" cy="70139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6348848" y="4218989"/>
            <a:ext cx="1061509" cy="584775"/>
          </a:xfrm>
          <a:prstGeom prst="rect">
            <a:avLst/>
          </a:prstGeom>
          <a:noFill/>
        </p:spPr>
        <p:txBody>
          <a:bodyPr wrap="none" rtlCol="0">
            <a:spAutoFit/>
          </a:bodyPr>
          <a:lstStyle/>
          <a:p>
            <a:r>
              <a:rPr lang="en-US" sz="3200" dirty="0" smtClean="0">
                <a:solidFill>
                  <a:srgbClr val="FFFF00"/>
                </a:solidFill>
              </a:rPr>
              <a:t>10 ft.</a:t>
            </a:r>
            <a:endParaRPr lang="en-US" sz="3200" dirty="0">
              <a:solidFill>
                <a:srgbClr val="FFFF00"/>
              </a:solidFill>
            </a:endParaRPr>
          </a:p>
        </p:txBody>
      </p:sp>
      <p:cxnSp>
        <p:nvCxnSpPr>
          <p:cNvPr id="28" name="Straight Connector 27"/>
          <p:cNvCxnSpPr/>
          <p:nvPr/>
        </p:nvCxnSpPr>
        <p:spPr>
          <a:xfrm>
            <a:off x="1910953" y="5826761"/>
            <a:ext cx="1746647"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4600404" y="5826761"/>
            <a:ext cx="2171752"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3629507" y="5534373"/>
            <a:ext cx="1061509" cy="584775"/>
          </a:xfrm>
          <a:prstGeom prst="rect">
            <a:avLst/>
          </a:prstGeom>
          <a:noFill/>
        </p:spPr>
        <p:txBody>
          <a:bodyPr wrap="none" rtlCol="0">
            <a:spAutoFit/>
          </a:bodyPr>
          <a:lstStyle/>
          <a:p>
            <a:r>
              <a:rPr lang="en-US" sz="3200" dirty="0" smtClean="0">
                <a:solidFill>
                  <a:srgbClr val="FFFF00"/>
                </a:solidFill>
              </a:rPr>
              <a:t>30 ft.</a:t>
            </a:r>
            <a:endParaRPr lang="en-US" sz="3200" dirty="0">
              <a:solidFill>
                <a:srgbClr val="FFFF00"/>
              </a:solidFill>
            </a:endParaRPr>
          </a:p>
        </p:txBody>
      </p:sp>
      <p:cxnSp>
        <p:nvCxnSpPr>
          <p:cNvPr id="26" name="Straight Connector 25"/>
          <p:cNvCxnSpPr/>
          <p:nvPr/>
        </p:nvCxnSpPr>
        <p:spPr>
          <a:xfrm>
            <a:off x="2722744" y="2992863"/>
            <a:ext cx="58048" cy="3299539"/>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3506656" y="1613440"/>
            <a:ext cx="4658648" cy="1569660"/>
          </a:xfrm>
          <a:prstGeom prst="rect">
            <a:avLst/>
          </a:prstGeom>
          <a:noFill/>
        </p:spPr>
        <p:txBody>
          <a:bodyPr wrap="none" rtlCol="0">
            <a:spAutoFit/>
          </a:bodyPr>
          <a:lstStyle/>
          <a:p>
            <a:r>
              <a:rPr lang="en-US" sz="3200" dirty="0" smtClean="0">
                <a:solidFill>
                  <a:srgbClr val="FFFF00"/>
                </a:solidFill>
              </a:rPr>
              <a:t>[25 ft. + 10 ft.] ÷ 2 = 17.5 </a:t>
            </a:r>
            <a:r>
              <a:rPr lang="en-US" sz="3200" dirty="0" err="1" smtClean="0">
                <a:solidFill>
                  <a:srgbClr val="FFFF00"/>
                </a:solidFill>
              </a:rPr>
              <a:t>ft</a:t>
            </a:r>
            <a:endParaRPr lang="en-US" sz="3200" dirty="0" smtClean="0">
              <a:solidFill>
                <a:srgbClr val="FFFF00"/>
              </a:solidFill>
            </a:endParaRPr>
          </a:p>
          <a:p>
            <a:endParaRPr lang="en-US" sz="3200" dirty="0">
              <a:solidFill>
                <a:srgbClr val="FFFF00"/>
              </a:solidFill>
            </a:endParaRPr>
          </a:p>
          <a:p>
            <a:r>
              <a:rPr lang="en-US" sz="3200" dirty="0" smtClean="0">
                <a:solidFill>
                  <a:srgbClr val="FFFF00"/>
                </a:solidFill>
              </a:rPr>
              <a:t>17.5 X 30 = 525 ft</a:t>
            </a:r>
            <a:r>
              <a:rPr lang="en-US" sz="3200" baseline="30000" dirty="0" smtClean="0">
                <a:solidFill>
                  <a:srgbClr val="FFFF00"/>
                </a:solidFill>
              </a:rPr>
              <a:t>2</a:t>
            </a:r>
            <a:endParaRPr lang="en-US" sz="3200" dirty="0">
              <a:solidFill>
                <a:srgbClr val="FFFF00"/>
              </a:solidFill>
            </a:endParaRPr>
          </a:p>
        </p:txBody>
      </p:sp>
      <p:sp>
        <p:nvSpPr>
          <p:cNvPr id="3" name="Double Brace 2"/>
          <p:cNvSpPr/>
          <p:nvPr/>
        </p:nvSpPr>
        <p:spPr>
          <a:xfrm>
            <a:off x="-622141" y="2981740"/>
            <a:ext cx="3963305" cy="3278993"/>
          </a:xfrm>
          <a:prstGeom prst="bracePair">
            <a:avLst/>
          </a:prstGeom>
          <a:ln w="57150">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TextBox 36"/>
          <p:cNvSpPr txBox="1"/>
          <p:nvPr/>
        </p:nvSpPr>
        <p:spPr>
          <a:xfrm>
            <a:off x="3294540" y="4336040"/>
            <a:ext cx="1269899" cy="1077218"/>
          </a:xfrm>
          <a:prstGeom prst="rect">
            <a:avLst/>
          </a:prstGeom>
          <a:noFill/>
        </p:spPr>
        <p:txBody>
          <a:bodyPr wrap="none" rtlCol="0">
            <a:spAutoFit/>
          </a:bodyPr>
          <a:lstStyle/>
          <a:p>
            <a:r>
              <a:rPr lang="en-US" sz="3200" dirty="0" smtClean="0">
                <a:solidFill>
                  <a:srgbClr val="FFFF00"/>
                </a:solidFill>
              </a:rPr>
              <a:t>17.5 </a:t>
            </a:r>
            <a:r>
              <a:rPr lang="en-US" sz="3200" dirty="0" err="1" smtClean="0">
                <a:solidFill>
                  <a:srgbClr val="FFFF00"/>
                </a:solidFill>
              </a:rPr>
              <a:t>ft</a:t>
            </a:r>
            <a:endParaRPr lang="en-US" sz="3200" dirty="0" smtClean="0">
              <a:solidFill>
                <a:srgbClr val="FFFF00"/>
              </a:solidFill>
            </a:endParaRPr>
          </a:p>
          <a:p>
            <a:endParaRPr lang="en-US" sz="3200" dirty="0" smtClean="0">
              <a:solidFill>
                <a:srgbClr val="FFFF00"/>
              </a:solidFill>
            </a:endParaRPr>
          </a:p>
        </p:txBody>
      </p:sp>
    </p:spTree>
    <p:extLst>
      <p:ext uri="{BB962C8B-B14F-4D97-AF65-F5344CB8AC3E}">
        <p14:creationId xmlns:p14="http://schemas.microsoft.com/office/powerpoint/2010/main" val="38015635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897" y="138397"/>
            <a:ext cx="8229600" cy="1143000"/>
          </a:xfrm>
        </p:spPr>
        <p:txBody>
          <a:bodyPr>
            <a:normAutofit/>
          </a:bodyPr>
          <a:lstStyle/>
          <a:p>
            <a:r>
              <a:rPr lang="en-US" dirty="0" smtClean="0"/>
              <a:t>Cubic Feet ?</a:t>
            </a:r>
            <a:endParaRPr lang="en-US" dirty="0"/>
          </a:p>
        </p:txBody>
      </p:sp>
      <p:cxnSp>
        <p:nvCxnSpPr>
          <p:cNvPr id="13" name="Straight Connector 12"/>
          <p:cNvCxnSpPr/>
          <p:nvPr/>
        </p:nvCxnSpPr>
        <p:spPr>
          <a:xfrm flipV="1">
            <a:off x="344329" y="1060734"/>
            <a:ext cx="3589020" cy="967296"/>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5238750" y="3023980"/>
            <a:ext cx="3589020" cy="967296"/>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5372100" y="5295900"/>
            <a:ext cx="3589020" cy="967296"/>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3910965" y="1060734"/>
            <a:ext cx="4989195" cy="195049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291465" y="2015916"/>
            <a:ext cx="5033010" cy="1953894"/>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8862060" y="2994565"/>
            <a:ext cx="64770" cy="2301335"/>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5278755" y="3959398"/>
            <a:ext cx="64770" cy="2301335"/>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338138" y="2002631"/>
            <a:ext cx="35242" cy="4275931"/>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373380" y="6278562"/>
            <a:ext cx="496443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H="1">
            <a:off x="373380" y="5779548"/>
            <a:ext cx="1765459" cy="481185"/>
          </a:xfrm>
          <a:prstGeom prst="straightConnector1">
            <a:avLst/>
          </a:prstGeom>
          <a:ln w="5715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H="1">
            <a:off x="342900" y="1543938"/>
            <a:ext cx="1765459" cy="481185"/>
          </a:xfrm>
          <a:prstGeom prst="straightConnector1">
            <a:avLst/>
          </a:prstGeom>
          <a:ln w="5715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H="1">
            <a:off x="5278755" y="5793982"/>
            <a:ext cx="1765459" cy="481185"/>
          </a:xfrm>
          <a:prstGeom prst="straightConnector1">
            <a:avLst/>
          </a:prstGeom>
          <a:ln w="5715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H="1">
            <a:off x="5278756" y="3507628"/>
            <a:ext cx="1680388" cy="481185"/>
          </a:xfrm>
          <a:prstGeom prst="straightConnector1">
            <a:avLst/>
          </a:prstGeom>
          <a:ln w="57150">
            <a:solidFill>
              <a:srgbClr val="FFFF00"/>
            </a:solidFill>
            <a:tailEnd type="triangle"/>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1396390" y="3748010"/>
            <a:ext cx="1061509" cy="584775"/>
          </a:xfrm>
          <a:prstGeom prst="rect">
            <a:avLst/>
          </a:prstGeom>
          <a:noFill/>
        </p:spPr>
        <p:txBody>
          <a:bodyPr wrap="none" rtlCol="0">
            <a:spAutoFit/>
          </a:bodyPr>
          <a:lstStyle/>
          <a:p>
            <a:r>
              <a:rPr lang="en-US" sz="3200" dirty="0" smtClean="0">
                <a:solidFill>
                  <a:srgbClr val="FFFF00"/>
                </a:solidFill>
              </a:rPr>
              <a:t>25 ft.</a:t>
            </a:r>
            <a:endParaRPr lang="en-US" sz="3200" dirty="0">
              <a:solidFill>
                <a:srgbClr val="FFFF00"/>
              </a:solidFill>
            </a:endParaRPr>
          </a:p>
        </p:txBody>
      </p:sp>
      <p:cxnSp>
        <p:nvCxnSpPr>
          <p:cNvPr id="33" name="Straight Connector 32"/>
          <p:cNvCxnSpPr/>
          <p:nvPr/>
        </p:nvCxnSpPr>
        <p:spPr>
          <a:xfrm>
            <a:off x="1910953" y="4314872"/>
            <a:ext cx="32385" cy="151188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a:endCxn id="31" idx="0"/>
          </p:cNvCxnSpPr>
          <p:nvPr/>
        </p:nvCxnSpPr>
        <p:spPr>
          <a:xfrm>
            <a:off x="1878568" y="1647826"/>
            <a:ext cx="48577" cy="2100184"/>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6772156" y="4813938"/>
            <a:ext cx="49530" cy="1012823"/>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6772156" y="3558601"/>
            <a:ext cx="24765" cy="70139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6348848" y="4218989"/>
            <a:ext cx="1061509" cy="584775"/>
          </a:xfrm>
          <a:prstGeom prst="rect">
            <a:avLst/>
          </a:prstGeom>
          <a:noFill/>
        </p:spPr>
        <p:txBody>
          <a:bodyPr wrap="none" rtlCol="0">
            <a:spAutoFit/>
          </a:bodyPr>
          <a:lstStyle/>
          <a:p>
            <a:r>
              <a:rPr lang="en-US" sz="3200" dirty="0" smtClean="0">
                <a:solidFill>
                  <a:srgbClr val="FFFF00"/>
                </a:solidFill>
              </a:rPr>
              <a:t>10 ft.</a:t>
            </a:r>
            <a:endParaRPr lang="en-US" sz="3200" dirty="0">
              <a:solidFill>
                <a:srgbClr val="FFFF00"/>
              </a:solidFill>
            </a:endParaRPr>
          </a:p>
        </p:txBody>
      </p:sp>
      <p:cxnSp>
        <p:nvCxnSpPr>
          <p:cNvPr id="28" name="Straight Connector 27"/>
          <p:cNvCxnSpPr/>
          <p:nvPr/>
        </p:nvCxnSpPr>
        <p:spPr>
          <a:xfrm>
            <a:off x="1910953" y="5826761"/>
            <a:ext cx="1746647"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4600404" y="5826761"/>
            <a:ext cx="2171752"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3629507" y="5534373"/>
            <a:ext cx="1061509" cy="584775"/>
          </a:xfrm>
          <a:prstGeom prst="rect">
            <a:avLst/>
          </a:prstGeom>
          <a:noFill/>
        </p:spPr>
        <p:txBody>
          <a:bodyPr wrap="none" rtlCol="0">
            <a:spAutoFit/>
          </a:bodyPr>
          <a:lstStyle/>
          <a:p>
            <a:r>
              <a:rPr lang="en-US" sz="3200" dirty="0" smtClean="0">
                <a:solidFill>
                  <a:srgbClr val="FFFF00"/>
                </a:solidFill>
              </a:rPr>
              <a:t>30 ft.</a:t>
            </a:r>
            <a:endParaRPr lang="en-US" sz="3200" dirty="0">
              <a:solidFill>
                <a:srgbClr val="FFFF00"/>
              </a:solidFill>
            </a:endParaRPr>
          </a:p>
        </p:txBody>
      </p:sp>
      <p:cxnSp>
        <p:nvCxnSpPr>
          <p:cNvPr id="37" name="Straight Arrow Connector 36"/>
          <p:cNvCxnSpPr/>
          <p:nvPr/>
        </p:nvCxnSpPr>
        <p:spPr>
          <a:xfrm>
            <a:off x="5212080" y="2203004"/>
            <a:ext cx="66674" cy="1756394"/>
          </a:xfrm>
          <a:prstGeom prst="straightConnector1">
            <a:avLst/>
          </a:prstGeom>
          <a:ln w="5715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a:off x="8793481" y="1260824"/>
            <a:ext cx="66674" cy="1756394"/>
          </a:xfrm>
          <a:prstGeom prst="straightConnector1">
            <a:avLst/>
          </a:prstGeom>
          <a:ln w="5715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H="1">
            <a:off x="5276851" y="2254231"/>
            <a:ext cx="1128711" cy="268968"/>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6340846" y="1906752"/>
            <a:ext cx="1061509" cy="584775"/>
          </a:xfrm>
          <a:prstGeom prst="rect">
            <a:avLst/>
          </a:prstGeom>
          <a:solidFill>
            <a:schemeClr val="accent1"/>
          </a:solidFill>
        </p:spPr>
        <p:txBody>
          <a:bodyPr wrap="none" rtlCol="0">
            <a:spAutoFit/>
          </a:bodyPr>
          <a:lstStyle/>
          <a:p>
            <a:r>
              <a:rPr lang="en-US" sz="3200" dirty="0" smtClean="0">
                <a:solidFill>
                  <a:srgbClr val="FFFF00"/>
                </a:solidFill>
              </a:rPr>
              <a:t>23 ft.</a:t>
            </a:r>
            <a:endParaRPr lang="en-US" sz="3200" dirty="0">
              <a:solidFill>
                <a:srgbClr val="FFFF00"/>
              </a:solidFill>
            </a:endParaRPr>
          </a:p>
        </p:txBody>
      </p:sp>
      <p:cxnSp>
        <p:nvCxnSpPr>
          <p:cNvPr id="41" name="Straight Connector 40"/>
          <p:cNvCxnSpPr/>
          <p:nvPr/>
        </p:nvCxnSpPr>
        <p:spPr>
          <a:xfrm flipH="1">
            <a:off x="7122317" y="1525693"/>
            <a:ext cx="1704501" cy="479783"/>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2395922" y="4308744"/>
            <a:ext cx="1305165" cy="584775"/>
          </a:xfrm>
          <a:prstGeom prst="rect">
            <a:avLst/>
          </a:prstGeom>
          <a:noFill/>
        </p:spPr>
        <p:txBody>
          <a:bodyPr wrap="none" rtlCol="0">
            <a:spAutoFit/>
          </a:bodyPr>
          <a:lstStyle/>
          <a:p>
            <a:r>
              <a:rPr lang="en-US" sz="3200" dirty="0" smtClean="0">
                <a:solidFill>
                  <a:srgbClr val="FFFF00"/>
                </a:solidFill>
              </a:rPr>
              <a:t>525 ft</a:t>
            </a:r>
            <a:r>
              <a:rPr lang="en-US" sz="3200" baseline="30000" dirty="0" smtClean="0">
                <a:solidFill>
                  <a:srgbClr val="FFFF00"/>
                </a:solidFill>
              </a:rPr>
              <a:t>2</a:t>
            </a:r>
            <a:endParaRPr lang="en-US" sz="3200" dirty="0">
              <a:solidFill>
                <a:srgbClr val="FFFF00"/>
              </a:solidFill>
            </a:endParaRPr>
          </a:p>
        </p:txBody>
      </p:sp>
      <p:sp>
        <p:nvSpPr>
          <p:cNvPr id="3" name="Explosion 1 2"/>
          <p:cNvSpPr/>
          <p:nvPr/>
        </p:nvSpPr>
        <p:spPr>
          <a:xfrm>
            <a:off x="1986996" y="3706362"/>
            <a:ext cx="2109543" cy="1847571"/>
          </a:xfrm>
          <a:prstGeom prst="irregularSeal1">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p:cNvSpPr txBox="1"/>
          <p:nvPr/>
        </p:nvSpPr>
        <p:spPr>
          <a:xfrm>
            <a:off x="1396390" y="3748220"/>
            <a:ext cx="1061509" cy="584775"/>
          </a:xfrm>
          <a:prstGeom prst="rect">
            <a:avLst/>
          </a:prstGeom>
          <a:noFill/>
        </p:spPr>
        <p:txBody>
          <a:bodyPr wrap="none" rtlCol="0">
            <a:spAutoFit/>
          </a:bodyPr>
          <a:lstStyle/>
          <a:p>
            <a:r>
              <a:rPr lang="en-US" sz="3200" dirty="0" smtClean="0">
                <a:solidFill>
                  <a:srgbClr val="FFFF00"/>
                </a:solidFill>
              </a:rPr>
              <a:t>25 ft.</a:t>
            </a:r>
            <a:endParaRPr lang="en-US" sz="3200" dirty="0">
              <a:solidFill>
                <a:srgbClr val="FFFF00"/>
              </a:solidFill>
            </a:endParaRPr>
          </a:p>
        </p:txBody>
      </p:sp>
    </p:spTree>
    <p:extLst>
      <p:ext uri="{BB962C8B-B14F-4D97-AF65-F5344CB8AC3E}">
        <p14:creationId xmlns:p14="http://schemas.microsoft.com/office/powerpoint/2010/main" val="11710339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897" y="138397"/>
            <a:ext cx="8229600" cy="1143000"/>
          </a:xfrm>
        </p:spPr>
        <p:txBody>
          <a:bodyPr>
            <a:normAutofit/>
          </a:bodyPr>
          <a:lstStyle/>
          <a:p>
            <a:r>
              <a:rPr lang="en-US" dirty="0" smtClean="0"/>
              <a:t>Cubic Feet ?</a:t>
            </a:r>
            <a:endParaRPr lang="en-US" dirty="0"/>
          </a:p>
        </p:txBody>
      </p:sp>
      <p:cxnSp>
        <p:nvCxnSpPr>
          <p:cNvPr id="13" name="Straight Connector 12"/>
          <p:cNvCxnSpPr/>
          <p:nvPr/>
        </p:nvCxnSpPr>
        <p:spPr>
          <a:xfrm flipV="1">
            <a:off x="344329" y="1060734"/>
            <a:ext cx="3589020" cy="967296"/>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5238750" y="3023980"/>
            <a:ext cx="3589020" cy="967296"/>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5372100" y="5295900"/>
            <a:ext cx="3589020" cy="967296"/>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3910965" y="1060734"/>
            <a:ext cx="4989195" cy="195049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291465" y="2015916"/>
            <a:ext cx="5033010" cy="1953894"/>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8862060" y="2994565"/>
            <a:ext cx="64770" cy="2301335"/>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5278755" y="3959398"/>
            <a:ext cx="64770" cy="2301335"/>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338138" y="2002631"/>
            <a:ext cx="35242" cy="4275931"/>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373380" y="6278562"/>
            <a:ext cx="496443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H="1">
            <a:off x="373380" y="5779548"/>
            <a:ext cx="1765459" cy="481185"/>
          </a:xfrm>
          <a:prstGeom prst="straightConnector1">
            <a:avLst/>
          </a:prstGeom>
          <a:ln w="5715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H="1">
            <a:off x="342900" y="1543938"/>
            <a:ext cx="1765459" cy="481185"/>
          </a:xfrm>
          <a:prstGeom prst="straightConnector1">
            <a:avLst/>
          </a:prstGeom>
          <a:ln w="5715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H="1">
            <a:off x="5278755" y="5793982"/>
            <a:ext cx="1765459" cy="481185"/>
          </a:xfrm>
          <a:prstGeom prst="straightConnector1">
            <a:avLst/>
          </a:prstGeom>
          <a:ln w="5715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H="1">
            <a:off x="5278756" y="3507628"/>
            <a:ext cx="1680388" cy="481185"/>
          </a:xfrm>
          <a:prstGeom prst="straightConnector1">
            <a:avLst/>
          </a:prstGeom>
          <a:ln w="57150">
            <a:solidFill>
              <a:srgbClr val="FFFF00"/>
            </a:solidFill>
            <a:tailEnd type="triangle"/>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1396390" y="3748010"/>
            <a:ext cx="1061509" cy="584775"/>
          </a:xfrm>
          <a:prstGeom prst="rect">
            <a:avLst/>
          </a:prstGeom>
          <a:noFill/>
        </p:spPr>
        <p:txBody>
          <a:bodyPr wrap="none" rtlCol="0">
            <a:spAutoFit/>
          </a:bodyPr>
          <a:lstStyle/>
          <a:p>
            <a:r>
              <a:rPr lang="en-US" sz="3200" dirty="0" smtClean="0">
                <a:solidFill>
                  <a:srgbClr val="FFFF00"/>
                </a:solidFill>
              </a:rPr>
              <a:t>25 ft.</a:t>
            </a:r>
            <a:endParaRPr lang="en-US" sz="3200" dirty="0">
              <a:solidFill>
                <a:srgbClr val="FFFF00"/>
              </a:solidFill>
            </a:endParaRPr>
          </a:p>
        </p:txBody>
      </p:sp>
      <p:cxnSp>
        <p:nvCxnSpPr>
          <p:cNvPr id="33" name="Straight Connector 32"/>
          <p:cNvCxnSpPr/>
          <p:nvPr/>
        </p:nvCxnSpPr>
        <p:spPr>
          <a:xfrm>
            <a:off x="1910953" y="4314872"/>
            <a:ext cx="32385" cy="151188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a:endCxn id="31" idx="0"/>
          </p:cNvCxnSpPr>
          <p:nvPr/>
        </p:nvCxnSpPr>
        <p:spPr>
          <a:xfrm>
            <a:off x="1878568" y="1647826"/>
            <a:ext cx="48577" cy="2100184"/>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6772156" y="4813938"/>
            <a:ext cx="49530" cy="1012823"/>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6772156" y="3558601"/>
            <a:ext cx="24765" cy="70139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6348848" y="4218989"/>
            <a:ext cx="1061509" cy="584775"/>
          </a:xfrm>
          <a:prstGeom prst="rect">
            <a:avLst/>
          </a:prstGeom>
          <a:noFill/>
        </p:spPr>
        <p:txBody>
          <a:bodyPr wrap="none" rtlCol="0">
            <a:spAutoFit/>
          </a:bodyPr>
          <a:lstStyle/>
          <a:p>
            <a:r>
              <a:rPr lang="en-US" sz="3200" dirty="0" smtClean="0">
                <a:solidFill>
                  <a:srgbClr val="FFFF00"/>
                </a:solidFill>
              </a:rPr>
              <a:t>10 ft.</a:t>
            </a:r>
            <a:endParaRPr lang="en-US" sz="3200" dirty="0">
              <a:solidFill>
                <a:srgbClr val="FFFF00"/>
              </a:solidFill>
            </a:endParaRPr>
          </a:p>
        </p:txBody>
      </p:sp>
      <p:cxnSp>
        <p:nvCxnSpPr>
          <p:cNvPr id="28" name="Straight Connector 27"/>
          <p:cNvCxnSpPr/>
          <p:nvPr/>
        </p:nvCxnSpPr>
        <p:spPr>
          <a:xfrm>
            <a:off x="1910953" y="5826761"/>
            <a:ext cx="1746647"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4600404" y="5826761"/>
            <a:ext cx="2171752"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3629507" y="5534373"/>
            <a:ext cx="1061509" cy="584775"/>
          </a:xfrm>
          <a:prstGeom prst="rect">
            <a:avLst/>
          </a:prstGeom>
          <a:noFill/>
        </p:spPr>
        <p:txBody>
          <a:bodyPr wrap="none" rtlCol="0">
            <a:spAutoFit/>
          </a:bodyPr>
          <a:lstStyle/>
          <a:p>
            <a:r>
              <a:rPr lang="en-US" sz="3200" dirty="0" smtClean="0">
                <a:solidFill>
                  <a:srgbClr val="FFFF00"/>
                </a:solidFill>
              </a:rPr>
              <a:t>30 ft.</a:t>
            </a:r>
            <a:endParaRPr lang="en-US" sz="3200" dirty="0">
              <a:solidFill>
                <a:srgbClr val="FFFF00"/>
              </a:solidFill>
            </a:endParaRPr>
          </a:p>
        </p:txBody>
      </p:sp>
      <p:cxnSp>
        <p:nvCxnSpPr>
          <p:cNvPr id="37" name="Straight Arrow Connector 36"/>
          <p:cNvCxnSpPr/>
          <p:nvPr/>
        </p:nvCxnSpPr>
        <p:spPr>
          <a:xfrm>
            <a:off x="5212080" y="2203004"/>
            <a:ext cx="66674" cy="1756394"/>
          </a:xfrm>
          <a:prstGeom prst="straightConnector1">
            <a:avLst/>
          </a:prstGeom>
          <a:ln w="5715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a:off x="8793481" y="1260824"/>
            <a:ext cx="66674" cy="1756394"/>
          </a:xfrm>
          <a:prstGeom prst="straightConnector1">
            <a:avLst/>
          </a:prstGeom>
          <a:ln w="5715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H="1">
            <a:off x="5276851" y="2254231"/>
            <a:ext cx="1128711" cy="268968"/>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6340846" y="1906752"/>
            <a:ext cx="1061509" cy="584775"/>
          </a:xfrm>
          <a:prstGeom prst="rect">
            <a:avLst/>
          </a:prstGeom>
          <a:solidFill>
            <a:schemeClr val="accent1"/>
          </a:solidFill>
        </p:spPr>
        <p:txBody>
          <a:bodyPr wrap="none" rtlCol="0">
            <a:spAutoFit/>
          </a:bodyPr>
          <a:lstStyle/>
          <a:p>
            <a:r>
              <a:rPr lang="en-US" sz="3200" dirty="0" smtClean="0">
                <a:solidFill>
                  <a:srgbClr val="FFFF00"/>
                </a:solidFill>
              </a:rPr>
              <a:t>23 ft.</a:t>
            </a:r>
            <a:endParaRPr lang="en-US" sz="3200" dirty="0">
              <a:solidFill>
                <a:srgbClr val="FFFF00"/>
              </a:solidFill>
            </a:endParaRPr>
          </a:p>
        </p:txBody>
      </p:sp>
      <p:cxnSp>
        <p:nvCxnSpPr>
          <p:cNvPr id="41" name="Straight Connector 40"/>
          <p:cNvCxnSpPr/>
          <p:nvPr/>
        </p:nvCxnSpPr>
        <p:spPr>
          <a:xfrm flipH="1">
            <a:off x="7122317" y="1525693"/>
            <a:ext cx="1704501" cy="479783"/>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2395922" y="4308744"/>
            <a:ext cx="1305165" cy="584775"/>
          </a:xfrm>
          <a:prstGeom prst="rect">
            <a:avLst/>
          </a:prstGeom>
          <a:noFill/>
        </p:spPr>
        <p:txBody>
          <a:bodyPr wrap="none" rtlCol="0">
            <a:spAutoFit/>
          </a:bodyPr>
          <a:lstStyle/>
          <a:p>
            <a:r>
              <a:rPr lang="en-US" sz="3200" dirty="0" smtClean="0">
                <a:solidFill>
                  <a:srgbClr val="FFFF00"/>
                </a:solidFill>
              </a:rPr>
              <a:t>525 ft</a:t>
            </a:r>
            <a:r>
              <a:rPr lang="en-US" sz="3200" baseline="30000" dirty="0" smtClean="0">
                <a:solidFill>
                  <a:srgbClr val="FFFF00"/>
                </a:solidFill>
              </a:rPr>
              <a:t>2</a:t>
            </a:r>
            <a:endParaRPr lang="en-US" sz="3200" dirty="0">
              <a:solidFill>
                <a:srgbClr val="FFFF00"/>
              </a:solidFill>
            </a:endParaRPr>
          </a:p>
        </p:txBody>
      </p:sp>
      <p:sp>
        <p:nvSpPr>
          <p:cNvPr id="3" name="Explosion 1 2"/>
          <p:cNvSpPr/>
          <p:nvPr/>
        </p:nvSpPr>
        <p:spPr>
          <a:xfrm>
            <a:off x="5767278" y="1344608"/>
            <a:ext cx="2109543" cy="1847571"/>
          </a:xfrm>
          <a:prstGeom prst="irregularSeal1">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p:cNvSpPr txBox="1"/>
          <p:nvPr/>
        </p:nvSpPr>
        <p:spPr>
          <a:xfrm>
            <a:off x="1396390" y="3748220"/>
            <a:ext cx="1061509" cy="584775"/>
          </a:xfrm>
          <a:prstGeom prst="rect">
            <a:avLst/>
          </a:prstGeom>
          <a:noFill/>
        </p:spPr>
        <p:txBody>
          <a:bodyPr wrap="none" rtlCol="0">
            <a:spAutoFit/>
          </a:bodyPr>
          <a:lstStyle/>
          <a:p>
            <a:r>
              <a:rPr lang="en-US" sz="3200" dirty="0" smtClean="0">
                <a:solidFill>
                  <a:srgbClr val="FFFF00"/>
                </a:solidFill>
              </a:rPr>
              <a:t>25 ft.</a:t>
            </a:r>
            <a:endParaRPr lang="en-US" sz="3200" dirty="0">
              <a:solidFill>
                <a:srgbClr val="FFFF00"/>
              </a:solidFill>
            </a:endParaRPr>
          </a:p>
        </p:txBody>
      </p:sp>
      <p:sp>
        <p:nvSpPr>
          <p:cNvPr id="43" name="Explosion 1 42"/>
          <p:cNvSpPr/>
          <p:nvPr/>
        </p:nvSpPr>
        <p:spPr>
          <a:xfrm>
            <a:off x="1973523" y="3745751"/>
            <a:ext cx="2109543" cy="1847571"/>
          </a:xfrm>
          <a:prstGeom prst="irregularSeal1">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542229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897" y="138397"/>
            <a:ext cx="8229600" cy="1143000"/>
          </a:xfrm>
        </p:spPr>
        <p:txBody>
          <a:bodyPr>
            <a:normAutofit/>
          </a:bodyPr>
          <a:lstStyle/>
          <a:p>
            <a:r>
              <a:rPr lang="en-US" dirty="0" smtClean="0"/>
              <a:t>Cubic Feet ?</a:t>
            </a:r>
            <a:endParaRPr lang="en-US" dirty="0"/>
          </a:p>
        </p:txBody>
      </p:sp>
      <p:cxnSp>
        <p:nvCxnSpPr>
          <p:cNvPr id="13" name="Straight Connector 12"/>
          <p:cNvCxnSpPr/>
          <p:nvPr/>
        </p:nvCxnSpPr>
        <p:spPr>
          <a:xfrm flipV="1">
            <a:off x="344329" y="1060734"/>
            <a:ext cx="3589020" cy="967296"/>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5238750" y="3023980"/>
            <a:ext cx="3589020" cy="967296"/>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5372100" y="5295900"/>
            <a:ext cx="3589020" cy="967296"/>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3910965" y="1060734"/>
            <a:ext cx="4989195" cy="195049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291465" y="2015916"/>
            <a:ext cx="5033010" cy="1953894"/>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8862060" y="2994565"/>
            <a:ext cx="64770" cy="2301335"/>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5278755" y="3959398"/>
            <a:ext cx="64770" cy="2301335"/>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338138" y="2002631"/>
            <a:ext cx="35242" cy="4275931"/>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373380" y="6278562"/>
            <a:ext cx="496443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H="1">
            <a:off x="373380" y="5779548"/>
            <a:ext cx="1765459" cy="481185"/>
          </a:xfrm>
          <a:prstGeom prst="straightConnector1">
            <a:avLst/>
          </a:prstGeom>
          <a:ln w="5715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H="1">
            <a:off x="342900" y="1543938"/>
            <a:ext cx="1765459" cy="481185"/>
          </a:xfrm>
          <a:prstGeom prst="straightConnector1">
            <a:avLst/>
          </a:prstGeom>
          <a:ln w="5715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H="1">
            <a:off x="5278755" y="5793982"/>
            <a:ext cx="1765459" cy="481185"/>
          </a:xfrm>
          <a:prstGeom prst="straightConnector1">
            <a:avLst/>
          </a:prstGeom>
          <a:ln w="5715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H="1">
            <a:off x="5278756" y="3507628"/>
            <a:ext cx="1680388" cy="481185"/>
          </a:xfrm>
          <a:prstGeom prst="straightConnector1">
            <a:avLst/>
          </a:prstGeom>
          <a:ln w="57150">
            <a:solidFill>
              <a:srgbClr val="FFFF00"/>
            </a:solidFill>
            <a:tailEnd type="triangle"/>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1396390" y="3748010"/>
            <a:ext cx="1061509" cy="584775"/>
          </a:xfrm>
          <a:prstGeom prst="rect">
            <a:avLst/>
          </a:prstGeom>
          <a:noFill/>
        </p:spPr>
        <p:txBody>
          <a:bodyPr wrap="none" rtlCol="0">
            <a:spAutoFit/>
          </a:bodyPr>
          <a:lstStyle/>
          <a:p>
            <a:r>
              <a:rPr lang="en-US" sz="3200" dirty="0" smtClean="0">
                <a:solidFill>
                  <a:srgbClr val="FFFF00"/>
                </a:solidFill>
              </a:rPr>
              <a:t>25 ft.</a:t>
            </a:r>
            <a:endParaRPr lang="en-US" sz="3200" dirty="0">
              <a:solidFill>
                <a:srgbClr val="FFFF00"/>
              </a:solidFill>
            </a:endParaRPr>
          </a:p>
        </p:txBody>
      </p:sp>
      <p:cxnSp>
        <p:nvCxnSpPr>
          <p:cNvPr id="33" name="Straight Connector 32"/>
          <p:cNvCxnSpPr/>
          <p:nvPr/>
        </p:nvCxnSpPr>
        <p:spPr>
          <a:xfrm>
            <a:off x="1910953" y="4314872"/>
            <a:ext cx="32385" cy="151188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a:endCxn id="31" idx="0"/>
          </p:cNvCxnSpPr>
          <p:nvPr/>
        </p:nvCxnSpPr>
        <p:spPr>
          <a:xfrm>
            <a:off x="1878568" y="1647826"/>
            <a:ext cx="48577" cy="2100184"/>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6772156" y="4813938"/>
            <a:ext cx="49530" cy="1012823"/>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6772156" y="3558601"/>
            <a:ext cx="24765" cy="70139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6348848" y="4218989"/>
            <a:ext cx="1061509" cy="584775"/>
          </a:xfrm>
          <a:prstGeom prst="rect">
            <a:avLst/>
          </a:prstGeom>
          <a:noFill/>
        </p:spPr>
        <p:txBody>
          <a:bodyPr wrap="none" rtlCol="0">
            <a:spAutoFit/>
          </a:bodyPr>
          <a:lstStyle/>
          <a:p>
            <a:r>
              <a:rPr lang="en-US" sz="3200" dirty="0" smtClean="0">
                <a:solidFill>
                  <a:srgbClr val="FFFF00"/>
                </a:solidFill>
              </a:rPr>
              <a:t>10 ft.</a:t>
            </a:r>
            <a:endParaRPr lang="en-US" sz="3200" dirty="0">
              <a:solidFill>
                <a:srgbClr val="FFFF00"/>
              </a:solidFill>
            </a:endParaRPr>
          </a:p>
        </p:txBody>
      </p:sp>
      <p:cxnSp>
        <p:nvCxnSpPr>
          <p:cNvPr id="28" name="Straight Connector 27"/>
          <p:cNvCxnSpPr/>
          <p:nvPr/>
        </p:nvCxnSpPr>
        <p:spPr>
          <a:xfrm>
            <a:off x="1910953" y="5826761"/>
            <a:ext cx="1746647"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4600404" y="5826761"/>
            <a:ext cx="2171752"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3629507" y="5534373"/>
            <a:ext cx="1061509" cy="584775"/>
          </a:xfrm>
          <a:prstGeom prst="rect">
            <a:avLst/>
          </a:prstGeom>
          <a:noFill/>
        </p:spPr>
        <p:txBody>
          <a:bodyPr wrap="none" rtlCol="0">
            <a:spAutoFit/>
          </a:bodyPr>
          <a:lstStyle/>
          <a:p>
            <a:r>
              <a:rPr lang="en-US" sz="3200" dirty="0" smtClean="0">
                <a:solidFill>
                  <a:srgbClr val="FFFF00"/>
                </a:solidFill>
              </a:rPr>
              <a:t>30 ft.</a:t>
            </a:r>
            <a:endParaRPr lang="en-US" sz="3200" dirty="0">
              <a:solidFill>
                <a:srgbClr val="FFFF00"/>
              </a:solidFill>
            </a:endParaRPr>
          </a:p>
        </p:txBody>
      </p:sp>
      <p:cxnSp>
        <p:nvCxnSpPr>
          <p:cNvPr id="37" name="Straight Arrow Connector 36"/>
          <p:cNvCxnSpPr/>
          <p:nvPr/>
        </p:nvCxnSpPr>
        <p:spPr>
          <a:xfrm>
            <a:off x="5212080" y="2203004"/>
            <a:ext cx="66674" cy="1756394"/>
          </a:xfrm>
          <a:prstGeom prst="straightConnector1">
            <a:avLst/>
          </a:prstGeom>
          <a:ln w="5715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a:off x="8793481" y="1260824"/>
            <a:ext cx="66674" cy="1756394"/>
          </a:xfrm>
          <a:prstGeom prst="straightConnector1">
            <a:avLst/>
          </a:prstGeom>
          <a:ln w="5715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H="1">
            <a:off x="5276851" y="2254231"/>
            <a:ext cx="1128711" cy="268968"/>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6340846" y="1906752"/>
            <a:ext cx="1061509" cy="584775"/>
          </a:xfrm>
          <a:prstGeom prst="rect">
            <a:avLst/>
          </a:prstGeom>
          <a:solidFill>
            <a:schemeClr val="accent1"/>
          </a:solidFill>
        </p:spPr>
        <p:txBody>
          <a:bodyPr wrap="none" rtlCol="0">
            <a:spAutoFit/>
          </a:bodyPr>
          <a:lstStyle/>
          <a:p>
            <a:r>
              <a:rPr lang="en-US" sz="3200" dirty="0" smtClean="0">
                <a:solidFill>
                  <a:srgbClr val="FFFF00"/>
                </a:solidFill>
              </a:rPr>
              <a:t>23 ft.</a:t>
            </a:r>
            <a:endParaRPr lang="en-US" sz="3200" dirty="0">
              <a:solidFill>
                <a:srgbClr val="FFFF00"/>
              </a:solidFill>
            </a:endParaRPr>
          </a:p>
        </p:txBody>
      </p:sp>
      <p:cxnSp>
        <p:nvCxnSpPr>
          <p:cNvPr id="41" name="Straight Connector 40"/>
          <p:cNvCxnSpPr/>
          <p:nvPr/>
        </p:nvCxnSpPr>
        <p:spPr>
          <a:xfrm flipH="1">
            <a:off x="7122317" y="1525693"/>
            <a:ext cx="1704501" cy="479783"/>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2395922" y="4308744"/>
            <a:ext cx="1305165" cy="584775"/>
          </a:xfrm>
          <a:prstGeom prst="rect">
            <a:avLst/>
          </a:prstGeom>
          <a:noFill/>
        </p:spPr>
        <p:txBody>
          <a:bodyPr wrap="none" rtlCol="0">
            <a:spAutoFit/>
          </a:bodyPr>
          <a:lstStyle/>
          <a:p>
            <a:r>
              <a:rPr lang="en-US" sz="3200" dirty="0" smtClean="0">
                <a:solidFill>
                  <a:srgbClr val="FFFF00"/>
                </a:solidFill>
              </a:rPr>
              <a:t>525 ft</a:t>
            </a:r>
            <a:r>
              <a:rPr lang="en-US" sz="3200" baseline="30000" dirty="0" smtClean="0">
                <a:solidFill>
                  <a:srgbClr val="FFFF00"/>
                </a:solidFill>
              </a:rPr>
              <a:t>2</a:t>
            </a:r>
            <a:endParaRPr lang="en-US" sz="3200" dirty="0">
              <a:solidFill>
                <a:srgbClr val="FFFF00"/>
              </a:solidFill>
            </a:endParaRPr>
          </a:p>
        </p:txBody>
      </p:sp>
      <p:sp>
        <p:nvSpPr>
          <p:cNvPr id="3" name="Explosion 1 2"/>
          <p:cNvSpPr/>
          <p:nvPr/>
        </p:nvSpPr>
        <p:spPr>
          <a:xfrm>
            <a:off x="5767278" y="1344608"/>
            <a:ext cx="2109543" cy="1847571"/>
          </a:xfrm>
          <a:prstGeom prst="irregularSeal1">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p:cNvSpPr txBox="1"/>
          <p:nvPr/>
        </p:nvSpPr>
        <p:spPr>
          <a:xfrm>
            <a:off x="1396390" y="3748220"/>
            <a:ext cx="1061509" cy="584775"/>
          </a:xfrm>
          <a:prstGeom prst="rect">
            <a:avLst/>
          </a:prstGeom>
          <a:noFill/>
        </p:spPr>
        <p:txBody>
          <a:bodyPr wrap="none" rtlCol="0">
            <a:spAutoFit/>
          </a:bodyPr>
          <a:lstStyle/>
          <a:p>
            <a:r>
              <a:rPr lang="en-US" sz="3200" dirty="0" smtClean="0">
                <a:solidFill>
                  <a:srgbClr val="FFFF00"/>
                </a:solidFill>
              </a:rPr>
              <a:t>25 ft.</a:t>
            </a:r>
            <a:endParaRPr lang="en-US" sz="3200" dirty="0">
              <a:solidFill>
                <a:srgbClr val="FFFF00"/>
              </a:solidFill>
            </a:endParaRPr>
          </a:p>
        </p:txBody>
      </p:sp>
      <p:sp>
        <p:nvSpPr>
          <p:cNvPr id="43" name="Explosion 1 42"/>
          <p:cNvSpPr/>
          <p:nvPr/>
        </p:nvSpPr>
        <p:spPr>
          <a:xfrm>
            <a:off x="1973523" y="3745751"/>
            <a:ext cx="2109543" cy="1847571"/>
          </a:xfrm>
          <a:prstGeom prst="irregularSeal1">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816184" y="1906752"/>
            <a:ext cx="4754276" cy="584775"/>
          </a:xfrm>
          <a:prstGeom prst="rect">
            <a:avLst/>
          </a:prstGeom>
          <a:solidFill>
            <a:schemeClr val="accent1"/>
          </a:solidFill>
        </p:spPr>
        <p:txBody>
          <a:bodyPr wrap="square" rtlCol="0">
            <a:spAutoFit/>
          </a:bodyPr>
          <a:lstStyle/>
          <a:p>
            <a:r>
              <a:rPr lang="en-US" sz="3200" dirty="0">
                <a:solidFill>
                  <a:srgbClr val="FFFF00"/>
                </a:solidFill>
              </a:rPr>
              <a:t>525 </a:t>
            </a:r>
            <a:r>
              <a:rPr lang="en-US" sz="3200" dirty="0" smtClean="0">
                <a:solidFill>
                  <a:srgbClr val="FFFF00"/>
                </a:solidFill>
              </a:rPr>
              <a:t>ft</a:t>
            </a:r>
            <a:r>
              <a:rPr lang="en-US" sz="3200" baseline="30000" dirty="0" smtClean="0">
                <a:solidFill>
                  <a:srgbClr val="FFFF00"/>
                </a:solidFill>
              </a:rPr>
              <a:t>2 </a:t>
            </a:r>
            <a:r>
              <a:rPr lang="en-US" sz="3200" dirty="0" smtClean="0">
                <a:solidFill>
                  <a:srgbClr val="FFFF00"/>
                </a:solidFill>
              </a:rPr>
              <a:t>X </a:t>
            </a:r>
            <a:r>
              <a:rPr lang="en-US" sz="3200" dirty="0">
                <a:solidFill>
                  <a:srgbClr val="FFFF00"/>
                </a:solidFill>
              </a:rPr>
              <a:t>23 ft</a:t>
            </a:r>
            <a:r>
              <a:rPr lang="en-US" sz="3200" dirty="0" smtClean="0">
                <a:solidFill>
                  <a:srgbClr val="FFFF00"/>
                </a:solidFill>
              </a:rPr>
              <a:t>. = 12,075</a:t>
            </a:r>
            <a:r>
              <a:rPr lang="en-US" sz="3200" dirty="0">
                <a:solidFill>
                  <a:srgbClr val="FFFF00"/>
                </a:solidFill>
              </a:rPr>
              <a:t> </a:t>
            </a:r>
            <a:r>
              <a:rPr lang="en-US" sz="3200" dirty="0" smtClean="0">
                <a:solidFill>
                  <a:srgbClr val="FFFF00"/>
                </a:solidFill>
              </a:rPr>
              <a:t>ft</a:t>
            </a:r>
            <a:r>
              <a:rPr lang="en-US" sz="3200" baseline="30000" dirty="0" smtClean="0">
                <a:solidFill>
                  <a:srgbClr val="FFFF00"/>
                </a:solidFill>
              </a:rPr>
              <a:t>3 </a:t>
            </a:r>
            <a:endParaRPr lang="en-US" sz="3200" dirty="0">
              <a:solidFill>
                <a:srgbClr val="FFFF00"/>
              </a:solidFill>
            </a:endParaRPr>
          </a:p>
        </p:txBody>
      </p:sp>
    </p:spTree>
    <p:extLst>
      <p:ext uri="{BB962C8B-B14F-4D97-AF65-F5344CB8AC3E}">
        <p14:creationId xmlns:p14="http://schemas.microsoft.com/office/powerpoint/2010/main" val="11199277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4800600"/>
            <a:ext cx="8991600" cy="609600"/>
          </a:xfrm>
        </p:spPr>
        <p:txBody>
          <a:bodyPr>
            <a:normAutofit fontScale="90000"/>
          </a:bodyPr>
          <a:lstStyle/>
          <a:p>
            <a:r>
              <a:rPr lang="en-US" dirty="0" smtClean="0"/>
              <a:t/>
            </a:r>
            <a:br>
              <a:rPr lang="en-US" dirty="0" smtClean="0"/>
            </a:br>
            <a:r>
              <a:rPr lang="en-US" dirty="0" smtClean="0"/>
              <a:t>3.0 Comprehensive Performance Audit</a:t>
            </a:r>
            <a:br>
              <a:rPr lang="en-US" dirty="0" smtClean="0"/>
            </a:br>
            <a:r>
              <a:rPr lang="en-US" dirty="0" smtClean="0"/>
              <a:t>Fossil </a:t>
            </a:r>
            <a:r>
              <a:rPr lang="en-US" dirty="0"/>
              <a:t>Fuel Appliances Health </a:t>
            </a:r>
            <a:r>
              <a:rPr lang="en-US" dirty="0" smtClean="0"/>
              <a:t>&amp; Safety 3.2 </a:t>
            </a:r>
            <a:br>
              <a:rPr lang="en-US" dirty="0" smtClean="0"/>
            </a:br>
            <a:endParaRPr lang="en-US" dirty="0"/>
          </a:p>
        </p:txBody>
      </p:sp>
      <p:sp>
        <p:nvSpPr>
          <p:cNvPr id="56" name="TextBox 55"/>
          <p:cNvSpPr txBox="1"/>
          <p:nvPr/>
        </p:nvSpPr>
        <p:spPr>
          <a:xfrm>
            <a:off x="1676400" y="2743200"/>
            <a:ext cx="5181600" cy="523220"/>
          </a:xfrm>
          <a:prstGeom prst="rect">
            <a:avLst/>
          </a:prstGeom>
          <a:noFill/>
        </p:spPr>
        <p:txBody>
          <a:bodyPr wrap="square" rtlCol="0">
            <a:spAutoFit/>
          </a:bodyPr>
          <a:lstStyle/>
          <a:p>
            <a:endParaRPr lang="en-US" sz="2800" dirty="0"/>
          </a:p>
        </p:txBody>
      </p:sp>
      <p:pic>
        <p:nvPicPr>
          <p:cNvPr id="1029" name="Picture 5" descr="H:\IMAGES\ACCALogoSolidBlack.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4298" y="76200"/>
            <a:ext cx="6682154" cy="4343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83202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Carbon Monoxide (CO) Testing </a:t>
            </a:r>
            <a:endParaRPr lang="en-US" dirty="0"/>
          </a:p>
        </p:txBody>
      </p:sp>
      <p:pic>
        <p:nvPicPr>
          <p:cNvPr id="4" name="Content Placeholder 3"/>
          <p:cNvPicPr>
            <a:picLocks noGrp="1"/>
          </p:cNvPicPr>
          <p:nvPr>
            <p:ph idx="1"/>
          </p:nvPr>
        </p:nvPicPr>
        <p:blipFill rotWithShape="1">
          <a:blip r:embed="rId2">
            <a:extLst>
              <a:ext uri="{28A0092B-C50C-407E-A947-70E740481C1C}">
                <a14:useLocalDpi xmlns:a14="http://schemas.microsoft.com/office/drawing/2010/main" val="0"/>
              </a:ext>
            </a:extLst>
          </a:blip>
          <a:srcRect l="4695" t="3891" r="9337" b="50085"/>
          <a:stretch/>
        </p:blipFill>
        <p:spPr bwMode="auto">
          <a:xfrm>
            <a:off x="1752600" y="1981200"/>
            <a:ext cx="5884859" cy="4178402"/>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5823449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763000" cy="1143000"/>
          </a:xfrm>
        </p:spPr>
        <p:txBody>
          <a:bodyPr>
            <a:normAutofit fontScale="90000"/>
          </a:bodyPr>
          <a:lstStyle/>
          <a:p>
            <a:r>
              <a:rPr lang="en-US" dirty="0" smtClean="0"/>
              <a:t>Carbon Monoxide Testing Requirements </a:t>
            </a:r>
            <a:endParaRPr lang="en-US" dirty="0"/>
          </a:p>
        </p:txBody>
      </p:sp>
      <p:sp>
        <p:nvSpPr>
          <p:cNvPr id="3" name="Content Placeholder 2"/>
          <p:cNvSpPr>
            <a:spLocks noGrp="1"/>
          </p:cNvSpPr>
          <p:nvPr>
            <p:ph idx="1"/>
          </p:nvPr>
        </p:nvSpPr>
        <p:spPr>
          <a:xfrm>
            <a:off x="152400" y="1417639"/>
            <a:ext cx="5181600" cy="5135562"/>
          </a:xfrm>
        </p:spPr>
        <p:txBody>
          <a:bodyPr>
            <a:normAutofit fontScale="70000" lnSpcReduction="20000"/>
          </a:bodyPr>
          <a:lstStyle/>
          <a:p>
            <a:pPr marL="0" indent="0">
              <a:buNone/>
            </a:pPr>
            <a:r>
              <a:rPr lang="en-US" sz="4600" dirty="0">
                <a:solidFill>
                  <a:srgbClr val="FFFF00"/>
                </a:solidFill>
              </a:rPr>
              <a:t>Remember: since these are snapshot tests they will not reflect how the equipment will operate under all conditions.  The three overlapping test requirements in the Standard </a:t>
            </a:r>
            <a:r>
              <a:rPr lang="en-US" sz="4600" dirty="0" smtClean="0">
                <a:solidFill>
                  <a:srgbClr val="FFFF00"/>
                </a:solidFill>
              </a:rPr>
              <a:t>are:</a:t>
            </a:r>
          </a:p>
          <a:p>
            <a:r>
              <a:rPr lang="en-US" sz="3400" dirty="0" smtClean="0">
                <a:solidFill>
                  <a:srgbClr val="FFFF00"/>
                </a:solidFill>
              </a:rPr>
              <a:t>Test </a:t>
            </a:r>
            <a:r>
              <a:rPr lang="en-US" sz="3400" dirty="0">
                <a:solidFill>
                  <a:srgbClr val="FFFF00"/>
                </a:solidFill>
              </a:rPr>
              <a:t>the combustion appliance flue gases for CO </a:t>
            </a:r>
          </a:p>
          <a:p>
            <a:r>
              <a:rPr lang="en-US" sz="3400" dirty="0" smtClean="0">
                <a:solidFill>
                  <a:srgbClr val="FFFF00"/>
                </a:solidFill>
              </a:rPr>
              <a:t>Examine the accessible venting system looking for damage or leaks</a:t>
            </a:r>
          </a:p>
          <a:p>
            <a:r>
              <a:rPr lang="en-US" sz="3400" dirty="0" smtClean="0">
                <a:solidFill>
                  <a:srgbClr val="FFFF00"/>
                </a:solidFill>
              </a:rPr>
              <a:t>Perform </a:t>
            </a:r>
            <a:r>
              <a:rPr lang="en-US" sz="3400" dirty="0">
                <a:solidFill>
                  <a:srgbClr val="FFFF00"/>
                </a:solidFill>
              </a:rPr>
              <a:t>a combustion appliance zone (CAZ) test.</a:t>
            </a:r>
          </a:p>
        </p:txBody>
      </p:sp>
      <p:pic>
        <p:nvPicPr>
          <p:cNvPr id="4" name="Content Placeholder 4" descr="C:\Users\Don\Pictures\2013-11-22 Minnix\Minnix 005.JPG"/>
          <p:cNvPicPr>
            <a:picLocks/>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62600" y="1554163"/>
            <a:ext cx="3013364" cy="4572000"/>
          </a:xfrm>
          <a:prstGeom prst="rect">
            <a:avLst/>
          </a:prstGeom>
          <a:noFill/>
          <a:ln>
            <a:noFill/>
          </a:ln>
        </p:spPr>
      </p:pic>
    </p:spTree>
    <p:extLst>
      <p:ext uri="{BB962C8B-B14F-4D97-AF65-F5344CB8AC3E}">
        <p14:creationId xmlns:p14="http://schemas.microsoft.com/office/powerpoint/2010/main" val="15386298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763000" cy="1143000"/>
          </a:xfrm>
        </p:spPr>
        <p:txBody>
          <a:bodyPr>
            <a:normAutofit fontScale="90000"/>
          </a:bodyPr>
          <a:lstStyle/>
          <a:p>
            <a:r>
              <a:rPr lang="en-US" dirty="0" smtClean="0"/>
              <a:t>Carbon Monoxide Testing Requirements </a:t>
            </a:r>
            <a:endParaRPr lang="en-US" dirty="0"/>
          </a:p>
        </p:txBody>
      </p:sp>
      <p:sp>
        <p:nvSpPr>
          <p:cNvPr id="3" name="Content Placeholder 2"/>
          <p:cNvSpPr>
            <a:spLocks noGrp="1"/>
          </p:cNvSpPr>
          <p:nvPr>
            <p:ph idx="1"/>
          </p:nvPr>
        </p:nvSpPr>
        <p:spPr>
          <a:xfrm>
            <a:off x="-304800" y="1752600"/>
            <a:ext cx="5638800" cy="4373563"/>
          </a:xfrm>
        </p:spPr>
        <p:txBody>
          <a:bodyPr>
            <a:normAutofit/>
          </a:bodyPr>
          <a:lstStyle/>
          <a:p>
            <a:pPr marL="914400" lvl="2" indent="0">
              <a:buNone/>
            </a:pPr>
            <a:r>
              <a:rPr lang="en-US" sz="3200" dirty="0">
                <a:solidFill>
                  <a:srgbClr val="FFFF00"/>
                </a:solidFill>
              </a:rPr>
              <a:t>Technicians need to measure and record carbon monoxide (CO) levels and perform testing designed to evaluate if the combustion gas venting system is operating in a safe </a:t>
            </a:r>
            <a:r>
              <a:rPr lang="en-US" sz="3200" dirty="0" smtClean="0">
                <a:solidFill>
                  <a:srgbClr val="FFFF00"/>
                </a:solidFill>
              </a:rPr>
              <a:t>manner. </a:t>
            </a:r>
            <a:endParaRPr lang="en-US" sz="3200" dirty="0">
              <a:solidFill>
                <a:srgbClr val="FFFF00"/>
              </a:solidFill>
            </a:endParaRPr>
          </a:p>
        </p:txBody>
      </p:sp>
      <p:pic>
        <p:nvPicPr>
          <p:cNvPr id="4" name="Content Placeholder 4" descr="C:\Users\Don\Pictures\2013-11-22 Minnix\Minnix 005.JPG"/>
          <p:cNvPicPr>
            <a:picLocks/>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62600" y="1554163"/>
            <a:ext cx="3013364" cy="4572000"/>
          </a:xfrm>
          <a:prstGeom prst="rect">
            <a:avLst/>
          </a:prstGeom>
          <a:noFill/>
          <a:ln>
            <a:noFill/>
          </a:ln>
        </p:spPr>
      </p:pic>
    </p:spTree>
    <p:extLst>
      <p:ext uri="{BB962C8B-B14F-4D97-AF65-F5344CB8AC3E}">
        <p14:creationId xmlns:p14="http://schemas.microsoft.com/office/powerpoint/2010/main" val="36110911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Step 1 Finding the Area/Volume in Cubic Feet</a:t>
            </a:r>
            <a:endParaRPr lang="en-US" dirty="0"/>
          </a:p>
        </p:txBody>
      </p:sp>
      <p:sp>
        <p:nvSpPr>
          <p:cNvPr id="3" name="Content Placeholder 2"/>
          <p:cNvSpPr>
            <a:spLocks noGrp="1"/>
          </p:cNvSpPr>
          <p:nvPr>
            <p:ph idx="1"/>
          </p:nvPr>
        </p:nvSpPr>
        <p:spPr>
          <a:xfrm>
            <a:off x="228600" y="1600200"/>
            <a:ext cx="8610600" cy="4525963"/>
          </a:xfrm>
        </p:spPr>
        <p:txBody>
          <a:bodyPr/>
          <a:lstStyle/>
          <a:p>
            <a:pPr marL="0" indent="0">
              <a:buNone/>
            </a:pPr>
            <a:r>
              <a:rPr lang="en-US" dirty="0" smtClean="0">
                <a:solidFill>
                  <a:srgbClr val="FFFF00"/>
                </a:solidFill>
              </a:rPr>
              <a:t>Calculate the wall area for the following drawing:</a:t>
            </a:r>
            <a:endParaRPr lang="en-US" dirty="0">
              <a:solidFill>
                <a:srgbClr val="FFFF00"/>
              </a:solidFill>
            </a:endParaRPr>
          </a:p>
        </p:txBody>
      </p:sp>
      <p:sp>
        <p:nvSpPr>
          <p:cNvPr id="4" name="Isosceles Triangle 3"/>
          <p:cNvSpPr/>
          <p:nvPr/>
        </p:nvSpPr>
        <p:spPr>
          <a:xfrm>
            <a:off x="2971800" y="2514600"/>
            <a:ext cx="4937760" cy="9144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2971800" y="3429000"/>
            <a:ext cx="4953000" cy="2286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p:cNvCxnSpPr/>
          <p:nvPr/>
        </p:nvCxnSpPr>
        <p:spPr>
          <a:xfrm>
            <a:off x="1752600" y="3429000"/>
            <a:ext cx="1203960" cy="15240"/>
          </a:xfrm>
          <a:prstGeom prst="straightConnector1">
            <a:avLst/>
          </a:prstGeom>
          <a:ln w="5715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1752600" y="5715000"/>
            <a:ext cx="1203960" cy="15240"/>
          </a:xfrm>
          <a:prstGeom prst="straightConnector1">
            <a:avLst/>
          </a:prstGeom>
          <a:ln w="57150">
            <a:solidFill>
              <a:srgbClr val="FFFF00"/>
            </a:solidFill>
            <a:tailEnd type="triangl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600200" y="4114800"/>
            <a:ext cx="1061509" cy="584775"/>
          </a:xfrm>
          <a:prstGeom prst="rect">
            <a:avLst/>
          </a:prstGeom>
          <a:noFill/>
        </p:spPr>
        <p:txBody>
          <a:bodyPr wrap="none" rtlCol="0">
            <a:spAutoFit/>
          </a:bodyPr>
          <a:lstStyle/>
          <a:p>
            <a:r>
              <a:rPr lang="en-US" sz="3200" dirty="0" smtClean="0">
                <a:solidFill>
                  <a:srgbClr val="FFFF00"/>
                </a:solidFill>
              </a:rPr>
              <a:t>8.0 </a:t>
            </a:r>
            <a:r>
              <a:rPr lang="en-US" sz="3200" dirty="0" err="1" smtClean="0">
                <a:solidFill>
                  <a:srgbClr val="FFFF00"/>
                </a:solidFill>
              </a:rPr>
              <a:t>ft</a:t>
            </a:r>
            <a:endParaRPr lang="en-US" sz="3200" dirty="0">
              <a:solidFill>
                <a:srgbClr val="FFFF00"/>
              </a:solidFill>
            </a:endParaRPr>
          </a:p>
        </p:txBody>
      </p:sp>
      <p:cxnSp>
        <p:nvCxnSpPr>
          <p:cNvPr id="12" name="Straight Connector 11"/>
          <p:cNvCxnSpPr>
            <a:endCxn id="10" idx="0"/>
          </p:cNvCxnSpPr>
          <p:nvPr/>
        </p:nvCxnSpPr>
        <p:spPr>
          <a:xfrm>
            <a:off x="2130954" y="3444240"/>
            <a:ext cx="1" cy="67056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10" idx="2"/>
          </p:cNvCxnSpPr>
          <p:nvPr/>
        </p:nvCxnSpPr>
        <p:spPr>
          <a:xfrm>
            <a:off x="2130955" y="4699575"/>
            <a:ext cx="0" cy="1015425"/>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H="1" flipV="1">
            <a:off x="2971800" y="5730240"/>
            <a:ext cx="15240" cy="863025"/>
          </a:xfrm>
          <a:prstGeom prst="straightConnector1">
            <a:avLst/>
          </a:prstGeom>
          <a:ln w="5715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H="1" flipV="1">
            <a:off x="7909560" y="5730240"/>
            <a:ext cx="15240" cy="863025"/>
          </a:xfrm>
          <a:prstGeom prst="straightConnector1">
            <a:avLst/>
          </a:prstGeom>
          <a:ln w="5715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H="1">
            <a:off x="2987040" y="6182012"/>
            <a:ext cx="1221845"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4330805" y="5889624"/>
            <a:ext cx="1478290" cy="584775"/>
          </a:xfrm>
          <a:prstGeom prst="rect">
            <a:avLst/>
          </a:prstGeom>
          <a:noFill/>
        </p:spPr>
        <p:txBody>
          <a:bodyPr wrap="none" rtlCol="0">
            <a:spAutoFit/>
          </a:bodyPr>
          <a:lstStyle/>
          <a:p>
            <a:r>
              <a:rPr lang="en-US" sz="3200" dirty="0" smtClean="0">
                <a:solidFill>
                  <a:srgbClr val="FFFF00"/>
                </a:solidFill>
              </a:rPr>
              <a:t>18.75 </a:t>
            </a:r>
            <a:r>
              <a:rPr lang="en-US" sz="3200" dirty="0" err="1" smtClean="0">
                <a:solidFill>
                  <a:srgbClr val="FFFF00"/>
                </a:solidFill>
              </a:rPr>
              <a:t>ft</a:t>
            </a:r>
            <a:endParaRPr lang="en-US" sz="3200" dirty="0">
              <a:solidFill>
                <a:srgbClr val="FFFF00"/>
              </a:solidFill>
            </a:endParaRPr>
          </a:p>
        </p:txBody>
      </p:sp>
      <p:cxnSp>
        <p:nvCxnSpPr>
          <p:cNvPr id="22" name="Straight Connector 21"/>
          <p:cNvCxnSpPr/>
          <p:nvPr/>
        </p:nvCxnSpPr>
        <p:spPr>
          <a:xfrm flipH="1">
            <a:off x="5793856" y="6182012"/>
            <a:ext cx="2130944"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1752600" y="2506980"/>
            <a:ext cx="3660245" cy="7620"/>
          </a:xfrm>
          <a:prstGeom prst="straightConnector1">
            <a:avLst/>
          </a:prstGeom>
          <a:ln w="57150">
            <a:solidFill>
              <a:srgbClr val="FFFF00"/>
            </a:solidFill>
            <a:tailEnd type="triangle"/>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1737360" y="2712402"/>
            <a:ext cx="1269899" cy="584775"/>
          </a:xfrm>
          <a:prstGeom prst="rect">
            <a:avLst/>
          </a:prstGeom>
          <a:noFill/>
        </p:spPr>
        <p:txBody>
          <a:bodyPr wrap="none" rtlCol="0">
            <a:spAutoFit/>
          </a:bodyPr>
          <a:lstStyle/>
          <a:p>
            <a:r>
              <a:rPr lang="en-US" sz="3200" dirty="0" smtClean="0">
                <a:solidFill>
                  <a:srgbClr val="FFFF00"/>
                </a:solidFill>
              </a:rPr>
              <a:t>3.66 </a:t>
            </a:r>
            <a:r>
              <a:rPr lang="en-US" sz="3200" dirty="0" err="1" smtClean="0">
                <a:solidFill>
                  <a:srgbClr val="FFFF00"/>
                </a:solidFill>
              </a:rPr>
              <a:t>ft</a:t>
            </a:r>
            <a:endParaRPr lang="en-US" sz="3200" dirty="0">
              <a:solidFill>
                <a:srgbClr val="FFFF00"/>
              </a:solidFill>
            </a:endParaRPr>
          </a:p>
        </p:txBody>
      </p:sp>
      <p:sp>
        <p:nvSpPr>
          <p:cNvPr id="20" name="TextBox 19"/>
          <p:cNvSpPr txBox="1"/>
          <p:nvPr/>
        </p:nvSpPr>
        <p:spPr>
          <a:xfrm>
            <a:off x="4968249" y="2844225"/>
            <a:ext cx="1502334" cy="584775"/>
          </a:xfrm>
          <a:prstGeom prst="rect">
            <a:avLst/>
          </a:prstGeom>
          <a:noFill/>
        </p:spPr>
        <p:txBody>
          <a:bodyPr wrap="none" rtlCol="0">
            <a:spAutoFit/>
          </a:bodyPr>
          <a:lstStyle/>
          <a:p>
            <a:r>
              <a:rPr lang="en-US" sz="3200" dirty="0" smtClean="0">
                <a:solidFill>
                  <a:srgbClr val="FFFF00"/>
                </a:solidFill>
              </a:rPr>
              <a:t>34.3 ft</a:t>
            </a:r>
            <a:r>
              <a:rPr lang="en-US" sz="3200" baseline="30000" dirty="0" smtClean="0">
                <a:solidFill>
                  <a:srgbClr val="FFFF00"/>
                </a:solidFill>
              </a:rPr>
              <a:t>2</a:t>
            </a:r>
            <a:r>
              <a:rPr lang="en-US" sz="3200" dirty="0" smtClean="0">
                <a:solidFill>
                  <a:srgbClr val="FFFF00"/>
                </a:solidFill>
              </a:rPr>
              <a:t> </a:t>
            </a:r>
            <a:endParaRPr lang="en-US" sz="3200" dirty="0">
              <a:solidFill>
                <a:srgbClr val="FFFF00"/>
              </a:solidFill>
            </a:endParaRPr>
          </a:p>
        </p:txBody>
      </p:sp>
      <p:sp>
        <p:nvSpPr>
          <p:cNvPr id="23" name="TextBox 22"/>
          <p:cNvSpPr txBox="1"/>
          <p:nvPr/>
        </p:nvSpPr>
        <p:spPr>
          <a:xfrm>
            <a:off x="4968249" y="4114800"/>
            <a:ext cx="1398140" cy="584775"/>
          </a:xfrm>
          <a:prstGeom prst="rect">
            <a:avLst/>
          </a:prstGeom>
          <a:noFill/>
        </p:spPr>
        <p:txBody>
          <a:bodyPr wrap="none" rtlCol="0">
            <a:spAutoFit/>
          </a:bodyPr>
          <a:lstStyle/>
          <a:p>
            <a:r>
              <a:rPr lang="en-US" sz="3200" dirty="0" smtClean="0">
                <a:solidFill>
                  <a:srgbClr val="FFFF00"/>
                </a:solidFill>
              </a:rPr>
              <a:t>150 ft</a:t>
            </a:r>
            <a:r>
              <a:rPr lang="en-US" sz="3200" baseline="30000" dirty="0" smtClean="0">
                <a:solidFill>
                  <a:srgbClr val="FFFF00"/>
                </a:solidFill>
              </a:rPr>
              <a:t>2</a:t>
            </a:r>
            <a:r>
              <a:rPr lang="en-US" sz="3200" dirty="0" smtClean="0">
                <a:solidFill>
                  <a:srgbClr val="FFFF00"/>
                </a:solidFill>
              </a:rPr>
              <a:t> </a:t>
            </a:r>
            <a:endParaRPr lang="en-US" sz="3200" dirty="0">
              <a:solidFill>
                <a:srgbClr val="FFFF00"/>
              </a:solidFill>
            </a:endParaRPr>
          </a:p>
        </p:txBody>
      </p:sp>
      <p:sp>
        <p:nvSpPr>
          <p:cNvPr id="25" name="TextBox 24"/>
          <p:cNvSpPr txBox="1"/>
          <p:nvPr/>
        </p:nvSpPr>
        <p:spPr>
          <a:xfrm>
            <a:off x="3671810" y="4755424"/>
            <a:ext cx="4777270" cy="1077218"/>
          </a:xfrm>
          <a:prstGeom prst="rect">
            <a:avLst/>
          </a:prstGeom>
          <a:noFill/>
        </p:spPr>
        <p:txBody>
          <a:bodyPr wrap="none" rtlCol="0">
            <a:spAutoFit/>
          </a:bodyPr>
          <a:lstStyle/>
          <a:p>
            <a:r>
              <a:rPr lang="en-US" sz="3200" dirty="0" smtClean="0">
                <a:solidFill>
                  <a:srgbClr val="FFFF00"/>
                </a:solidFill>
              </a:rPr>
              <a:t>150 ft</a:t>
            </a:r>
            <a:r>
              <a:rPr lang="en-US" sz="3200" baseline="30000" dirty="0" smtClean="0">
                <a:solidFill>
                  <a:srgbClr val="FFFF00"/>
                </a:solidFill>
              </a:rPr>
              <a:t>2 </a:t>
            </a:r>
            <a:r>
              <a:rPr lang="en-US" sz="3200" dirty="0" smtClean="0">
                <a:solidFill>
                  <a:srgbClr val="FFFF00"/>
                </a:solidFill>
              </a:rPr>
              <a:t>+ </a:t>
            </a:r>
            <a:r>
              <a:rPr lang="en-US" sz="3200" dirty="0">
                <a:solidFill>
                  <a:srgbClr val="FFFF00"/>
                </a:solidFill>
              </a:rPr>
              <a:t>34.3 </a:t>
            </a:r>
            <a:r>
              <a:rPr lang="en-US" sz="3200" dirty="0" smtClean="0">
                <a:solidFill>
                  <a:srgbClr val="FFFF00"/>
                </a:solidFill>
              </a:rPr>
              <a:t>ft</a:t>
            </a:r>
            <a:r>
              <a:rPr lang="en-US" sz="3200" baseline="30000" dirty="0" smtClean="0">
                <a:solidFill>
                  <a:srgbClr val="FFFF00"/>
                </a:solidFill>
              </a:rPr>
              <a:t>2 </a:t>
            </a:r>
            <a:r>
              <a:rPr lang="en-US" sz="3200" dirty="0" smtClean="0">
                <a:solidFill>
                  <a:srgbClr val="FFFF00"/>
                </a:solidFill>
              </a:rPr>
              <a:t>= 184.3 </a:t>
            </a:r>
            <a:r>
              <a:rPr lang="en-US" sz="3200" dirty="0">
                <a:solidFill>
                  <a:srgbClr val="FFFF00"/>
                </a:solidFill>
              </a:rPr>
              <a:t>ft</a:t>
            </a:r>
            <a:r>
              <a:rPr lang="en-US" sz="3200" baseline="30000" dirty="0">
                <a:solidFill>
                  <a:srgbClr val="FFFF00"/>
                </a:solidFill>
              </a:rPr>
              <a:t>2</a:t>
            </a:r>
            <a:r>
              <a:rPr lang="en-US" sz="3200" dirty="0" smtClean="0">
                <a:solidFill>
                  <a:srgbClr val="FFFF00"/>
                </a:solidFill>
              </a:rPr>
              <a:t> </a:t>
            </a:r>
            <a:endParaRPr lang="en-US" sz="3200" dirty="0">
              <a:solidFill>
                <a:srgbClr val="FFFF00"/>
              </a:solidFill>
            </a:endParaRPr>
          </a:p>
          <a:p>
            <a:endParaRPr lang="en-US" sz="3200" dirty="0">
              <a:solidFill>
                <a:srgbClr val="FFFF00"/>
              </a:solidFill>
            </a:endParaRPr>
          </a:p>
        </p:txBody>
      </p:sp>
    </p:spTree>
    <p:extLst>
      <p:ext uri="{BB962C8B-B14F-4D97-AF65-F5344CB8AC3E}">
        <p14:creationId xmlns:p14="http://schemas.microsoft.com/office/powerpoint/2010/main" val="23760530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 Testing Tools</a:t>
            </a:r>
          </a:p>
        </p:txBody>
      </p:sp>
      <p:sp>
        <p:nvSpPr>
          <p:cNvPr id="3" name="Content Placeholder 2"/>
          <p:cNvSpPr>
            <a:spLocks noGrp="1"/>
          </p:cNvSpPr>
          <p:nvPr>
            <p:ph idx="1"/>
          </p:nvPr>
        </p:nvSpPr>
        <p:spPr>
          <a:xfrm>
            <a:off x="0" y="1752600"/>
            <a:ext cx="5334000" cy="4373563"/>
          </a:xfrm>
        </p:spPr>
        <p:txBody>
          <a:bodyPr>
            <a:normAutofit/>
          </a:bodyPr>
          <a:lstStyle/>
          <a:p>
            <a:pPr lvl="2"/>
            <a:r>
              <a:rPr lang="en-US" sz="3200" dirty="0" smtClean="0">
                <a:solidFill>
                  <a:srgbClr val="FFFF00"/>
                </a:solidFill>
              </a:rPr>
              <a:t>Be capable </a:t>
            </a:r>
            <a:r>
              <a:rPr lang="en-US" sz="3200" dirty="0">
                <a:solidFill>
                  <a:srgbClr val="FFFF00"/>
                </a:solidFill>
              </a:rPr>
              <a:t>of measuring carbon monoxide (CO) levels from 0 to 2,000 ppm (parts per million</a:t>
            </a:r>
            <a:r>
              <a:rPr lang="en-US" sz="3200" dirty="0" smtClean="0">
                <a:solidFill>
                  <a:srgbClr val="FFFF00"/>
                </a:solidFill>
              </a:rPr>
              <a:t>). </a:t>
            </a:r>
          </a:p>
          <a:p>
            <a:pPr lvl="2"/>
            <a:r>
              <a:rPr lang="en-US" sz="3200" dirty="0" smtClean="0">
                <a:solidFill>
                  <a:srgbClr val="FFFF00"/>
                </a:solidFill>
              </a:rPr>
              <a:t>Have </a:t>
            </a:r>
            <a:r>
              <a:rPr lang="en-US" sz="3200" dirty="0">
                <a:solidFill>
                  <a:srgbClr val="FFFF00"/>
                </a:solidFill>
              </a:rPr>
              <a:t>a resolution of 1 ppm.</a:t>
            </a:r>
          </a:p>
          <a:p>
            <a:pPr lvl="2"/>
            <a:endParaRPr lang="en-US" sz="3200" dirty="0"/>
          </a:p>
        </p:txBody>
      </p:sp>
      <p:pic>
        <p:nvPicPr>
          <p:cNvPr id="4" name="Content Placeholder 4" descr="C:\Users\Don\Pictures\2013-11-22 Minnix\Minnix 005.JPG"/>
          <p:cNvPicPr>
            <a:picLocks/>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62600" y="1554163"/>
            <a:ext cx="3013364" cy="4572000"/>
          </a:xfrm>
          <a:prstGeom prst="rect">
            <a:avLst/>
          </a:prstGeom>
          <a:noFill/>
          <a:ln>
            <a:noFill/>
          </a:ln>
        </p:spPr>
      </p:pic>
    </p:spTree>
    <p:extLst>
      <p:ext uri="{BB962C8B-B14F-4D97-AF65-F5344CB8AC3E}">
        <p14:creationId xmlns:p14="http://schemas.microsoft.com/office/powerpoint/2010/main" val="3681588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 Testing Tools</a:t>
            </a:r>
          </a:p>
        </p:txBody>
      </p:sp>
      <p:sp>
        <p:nvSpPr>
          <p:cNvPr id="3" name="Content Placeholder 2"/>
          <p:cNvSpPr>
            <a:spLocks noGrp="1"/>
          </p:cNvSpPr>
          <p:nvPr>
            <p:ph idx="1"/>
          </p:nvPr>
        </p:nvSpPr>
        <p:spPr>
          <a:xfrm>
            <a:off x="0" y="1752600"/>
            <a:ext cx="5334000" cy="4373563"/>
          </a:xfrm>
        </p:spPr>
        <p:txBody>
          <a:bodyPr>
            <a:normAutofit/>
          </a:bodyPr>
          <a:lstStyle/>
          <a:p>
            <a:pPr lvl="2"/>
            <a:r>
              <a:rPr lang="en-US" sz="3200" dirty="0">
                <a:solidFill>
                  <a:srgbClr val="FFFF00"/>
                </a:solidFill>
              </a:rPr>
              <a:t>Have an accuracy rate of </a:t>
            </a:r>
            <a:r>
              <a:rPr lang="en-US" sz="3200" u="sng" dirty="0">
                <a:solidFill>
                  <a:srgbClr val="FFFF00"/>
                </a:solidFill>
              </a:rPr>
              <a:t>+</a:t>
            </a:r>
            <a:r>
              <a:rPr lang="en-US" sz="3200" dirty="0">
                <a:solidFill>
                  <a:srgbClr val="FFFF00"/>
                </a:solidFill>
              </a:rPr>
              <a:t> 5</a:t>
            </a:r>
            <a:r>
              <a:rPr lang="en-US" sz="3200" dirty="0" smtClean="0">
                <a:solidFill>
                  <a:srgbClr val="FFFF00"/>
                </a:solidFill>
              </a:rPr>
              <a:t>% or </a:t>
            </a:r>
            <a:r>
              <a:rPr lang="en-US" sz="3200" u="sng" dirty="0">
                <a:solidFill>
                  <a:srgbClr val="FFFF00"/>
                </a:solidFill>
              </a:rPr>
              <a:t>+</a:t>
            </a:r>
            <a:r>
              <a:rPr lang="en-US" sz="3200" dirty="0">
                <a:solidFill>
                  <a:srgbClr val="FFFF00"/>
                </a:solidFill>
              </a:rPr>
              <a:t> </a:t>
            </a:r>
            <a:r>
              <a:rPr lang="en-US" sz="3200" dirty="0" smtClean="0">
                <a:solidFill>
                  <a:srgbClr val="FFFF00"/>
                </a:solidFill>
              </a:rPr>
              <a:t>10 ppm</a:t>
            </a:r>
          </a:p>
          <a:p>
            <a:pPr lvl="2"/>
            <a:r>
              <a:rPr lang="en-US" sz="3200" dirty="0" smtClean="0">
                <a:solidFill>
                  <a:srgbClr val="FFFF00"/>
                </a:solidFill>
              </a:rPr>
              <a:t>Have a nitric oxide filter</a:t>
            </a:r>
          </a:p>
          <a:p>
            <a:pPr marL="914400" lvl="2" indent="0">
              <a:buNone/>
            </a:pPr>
            <a:r>
              <a:rPr lang="en-US" sz="3200" dirty="0" smtClean="0">
                <a:solidFill>
                  <a:srgbClr val="FFFF00"/>
                </a:solidFill>
              </a:rPr>
              <a:t>   ( NOx  filter)</a:t>
            </a:r>
            <a:endParaRPr lang="en-US" sz="3200" dirty="0">
              <a:solidFill>
                <a:srgbClr val="FFFF00"/>
              </a:solidFill>
            </a:endParaRPr>
          </a:p>
          <a:p>
            <a:pPr lvl="2"/>
            <a:r>
              <a:rPr lang="en-US" sz="3200" dirty="0">
                <a:solidFill>
                  <a:srgbClr val="FFFF00"/>
                </a:solidFill>
              </a:rPr>
              <a:t>Be calibrated annually by the manufacturer and have evidence of the calibration.</a:t>
            </a:r>
          </a:p>
          <a:p>
            <a:pPr marL="914400" lvl="2" indent="0">
              <a:buNone/>
            </a:pPr>
            <a:endParaRPr lang="en-US" sz="3200" dirty="0"/>
          </a:p>
        </p:txBody>
      </p:sp>
      <p:pic>
        <p:nvPicPr>
          <p:cNvPr id="4" name="Content Placeholder 4" descr="C:\Users\Don\Pictures\2013-11-22 Minnix\Minnix 005.JPG"/>
          <p:cNvPicPr>
            <a:picLocks/>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62600" y="1554163"/>
            <a:ext cx="3013364" cy="4572000"/>
          </a:xfrm>
          <a:prstGeom prst="rect">
            <a:avLst/>
          </a:prstGeom>
          <a:noFill/>
          <a:ln>
            <a:noFill/>
          </a:ln>
        </p:spPr>
      </p:pic>
    </p:spTree>
    <p:extLst>
      <p:ext uri="{BB962C8B-B14F-4D97-AF65-F5344CB8AC3E}">
        <p14:creationId xmlns:p14="http://schemas.microsoft.com/office/powerpoint/2010/main" val="9642741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 Test Levels</a:t>
            </a:r>
            <a:endParaRPr lang="en-US" dirty="0"/>
          </a:p>
        </p:txBody>
      </p:sp>
      <p:sp>
        <p:nvSpPr>
          <p:cNvPr id="3" name="Content Placeholder 2"/>
          <p:cNvSpPr>
            <a:spLocks noGrp="1"/>
          </p:cNvSpPr>
          <p:nvPr>
            <p:ph idx="1"/>
          </p:nvPr>
        </p:nvSpPr>
        <p:spPr/>
        <p:txBody>
          <a:bodyPr/>
          <a:lstStyle/>
          <a:p>
            <a:pPr lvl="2"/>
            <a:r>
              <a:rPr lang="en-US" sz="3200" dirty="0">
                <a:solidFill>
                  <a:srgbClr val="FFFF00"/>
                </a:solidFill>
              </a:rPr>
              <a:t>If CO levels of 9 ppm are detected for more than 15 minutes, then the technician shall have the discretion to stop all CO testing and depressurization testing.</a:t>
            </a:r>
          </a:p>
          <a:p>
            <a:pPr lvl="2"/>
            <a:r>
              <a:rPr lang="en-US" sz="3200" dirty="0">
                <a:solidFill>
                  <a:srgbClr val="FFFF00"/>
                </a:solidFill>
              </a:rPr>
              <a:t>If CO levels of 25 ppm are detected, then the technician shall stop all CO testing and depressurization testing.</a:t>
            </a:r>
          </a:p>
          <a:p>
            <a:endParaRPr lang="en-US" dirty="0"/>
          </a:p>
        </p:txBody>
      </p:sp>
    </p:spTree>
    <p:extLst>
      <p:ext uri="{BB962C8B-B14F-4D97-AF65-F5344CB8AC3E}">
        <p14:creationId xmlns:p14="http://schemas.microsoft.com/office/powerpoint/2010/main" val="13922410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Six Steps For CO Testing</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a:solidFill>
                  <a:srgbClr val="FFFF00"/>
                </a:solidFill>
              </a:rPr>
              <a:t>Measure the outdoor CO level before entering the home, this measurement will be your baseline.  There is no requirement for the inside CO level to be lower than the outside CO reading. CO testing inside of the home should be on going during the combustion appliance zone (CAZ) test and during all CO testing (</a:t>
            </a:r>
            <a:r>
              <a:rPr lang="en-US" dirty="0" smtClean="0">
                <a:solidFill>
                  <a:srgbClr val="FFFF00"/>
                </a:solidFill>
              </a:rPr>
              <a:t>CAZ </a:t>
            </a:r>
            <a:r>
              <a:rPr lang="en-US" dirty="0">
                <a:solidFill>
                  <a:srgbClr val="FFFF00"/>
                </a:solidFill>
              </a:rPr>
              <a:t>test covered </a:t>
            </a:r>
            <a:r>
              <a:rPr lang="en-US" dirty="0" smtClean="0">
                <a:solidFill>
                  <a:srgbClr val="FFFF00"/>
                </a:solidFill>
              </a:rPr>
              <a:t>later). </a:t>
            </a:r>
            <a:endParaRPr lang="en-US" dirty="0">
              <a:solidFill>
                <a:srgbClr val="FFFF00"/>
              </a:solidFill>
            </a:endParaRPr>
          </a:p>
        </p:txBody>
      </p:sp>
    </p:spTree>
    <p:extLst>
      <p:ext uri="{BB962C8B-B14F-4D97-AF65-F5344CB8AC3E}">
        <p14:creationId xmlns:p14="http://schemas.microsoft.com/office/powerpoint/2010/main" val="9578873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Six Steps For CO Testing</a:t>
            </a:r>
            <a:endParaRPr lang="en-US" dirty="0"/>
          </a:p>
        </p:txBody>
      </p:sp>
      <p:sp>
        <p:nvSpPr>
          <p:cNvPr id="3" name="Content Placeholder 2"/>
          <p:cNvSpPr>
            <a:spLocks noGrp="1"/>
          </p:cNvSpPr>
          <p:nvPr>
            <p:ph idx="1"/>
          </p:nvPr>
        </p:nvSpPr>
        <p:spPr/>
        <p:txBody>
          <a:bodyPr>
            <a:noAutofit/>
          </a:bodyPr>
          <a:lstStyle/>
          <a:p>
            <a:pPr marL="514350" indent="-514350">
              <a:buFont typeface="+mj-lt"/>
              <a:buAutoNum type="arabicPeriod" startAt="2"/>
            </a:pPr>
            <a:r>
              <a:rPr lang="en-US" dirty="0">
                <a:solidFill>
                  <a:srgbClr val="FFFF00"/>
                </a:solidFill>
              </a:rPr>
              <a:t>Whenever there are atmospherically vented appliances the following directions for testing those appliances need to be followed:</a:t>
            </a:r>
          </a:p>
          <a:p>
            <a:pPr lvl="2"/>
            <a:r>
              <a:rPr lang="en-US" sz="2800" dirty="0">
                <a:solidFill>
                  <a:srgbClr val="FFFF00"/>
                </a:solidFill>
              </a:rPr>
              <a:t>Take a measurement of combustion gases at the flue before the draft diverter and around the external perimeter of accessible vent piping joints.</a:t>
            </a:r>
          </a:p>
          <a:p>
            <a:pPr lvl="2"/>
            <a:r>
              <a:rPr lang="en-US" sz="2800" dirty="0">
                <a:solidFill>
                  <a:srgbClr val="FFFF00"/>
                </a:solidFill>
              </a:rPr>
              <a:t>Appliance must operate for at least 5 minutes before taking sample.</a:t>
            </a:r>
          </a:p>
          <a:p>
            <a:pPr lvl="2"/>
            <a:r>
              <a:rPr lang="en-US" sz="2800" dirty="0">
                <a:solidFill>
                  <a:srgbClr val="FFFF00"/>
                </a:solidFill>
              </a:rPr>
              <a:t>Take sample during depressurization test.</a:t>
            </a:r>
          </a:p>
        </p:txBody>
      </p:sp>
    </p:spTree>
    <p:extLst>
      <p:ext uri="{BB962C8B-B14F-4D97-AF65-F5344CB8AC3E}">
        <p14:creationId xmlns:p14="http://schemas.microsoft.com/office/powerpoint/2010/main" val="27211987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Six Steps For CO Testing</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62200" y="1763712"/>
            <a:ext cx="6322924" cy="4865688"/>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2382" y="1803766"/>
            <a:ext cx="2392043" cy="3276600"/>
          </a:xfrm>
          <a:prstGeom prst="rect">
            <a:avLst/>
          </a:prstGeom>
        </p:spPr>
      </p:pic>
      <p:sp>
        <p:nvSpPr>
          <p:cNvPr id="4" name="TextBox 3"/>
          <p:cNvSpPr txBox="1"/>
          <p:nvPr/>
        </p:nvSpPr>
        <p:spPr>
          <a:xfrm>
            <a:off x="3611242" y="1880672"/>
            <a:ext cx="3735253" cy="400110"/>
          </a:xfrm>
          <a:prstGeom prst="rect">
            <a:avLst/>
          </a:prstGeom>
          <a:solidFill>
            <a:schemeClr val="tx1"/>
          </a:solidFill>
        </p:spPr>
        <p:txBody>
          <a:bodyPr wrap="none" rtlCol="0">
            <a:spAutoFit/>
          </a:bodyPr>
          <a:lstStyle/>
          <a:p>
            <a:r>
              <a:rPr lang="en-US" sz="2000" b="1" dirty="0" smtClean="0">
                <a:solidFill>
                  <a:srgbClr val="FF0000"/>
                </a:solidFill>
              </a:rPr>
              <a:t>Draft Diverter On Vent Connector</a:t>
            </a:r>
            <a:endParaRPr lang="en-US" sz="2000" b="1" dirty="0">
              <a:solidFill>
                <a:srgbClr val="FF0000"/>
              </a:solidFill>
            </a:endParaRPr>
          </a:p>
        </p:txBody>
      </p:sp>
      <p:sp>
        <p:nvSpPr>
          <p:cNvPr id="7" name="TextBox 6"/>
          <p:cNvSpPr txBox="1"/>
          <p:nvPr/>
        </p:nvSpPr>
        <p:spPr>
          <a:xfrm>
            <a:off x="6096000" y="2951804"/>
            <a:ext cx="810094" cy="400110"/>
          </a:xfrm>
          <a:prstGeom prst="rect">
            <a:avLst/>
          </a:prstGeom>
          <a:solidFill>
            <a:schemeClr val="tx1"/>
          </a:solidFill>
        </p:spPr>
        <p:txBody>
          <a:bodyPr wrap="none" rtlCol="0">
            <a:spAutoFit/>
          </a:bodyPr>
          <a:lstStyle/>
          <a:p>
            <a:r>
              <a:rPr lang="en-US" sz="2000" b="1" dirty="0" smtClean="0">
                <a:solidFill>
                  <a:srgbClr val="FF0000"/>
                </a:solidFill>
              </a:rPr>
              <a:t>Baffle</a:t>
            </a:r>
            <a:endParaRPr lang="en-US" sz="2000" b="1" dirty="0">
              <a:solidFill>
                <a:srgbClr val="FF0000"/>
              </a:solidFill>
            </a:endParaRPr>
          </a:p>
        </p:txBody>
      </p:sp>
      <p:sp>
        <p:nvSpPr>
          <p:cNvPr id="8" name="TextBox 7"/>
          <p:cNvSpPr txBox="1"/>
          <p:nvPr/>
        </p:nvSpPr>
        <p:spPr>
          <a:xfrm>
            <a:off x="6096000" y="3790787"/>
            <a:ext cx="1804020" cy="400110"/>
          </a:xfrm>
          <a:prstGeom prst="rect">
            <a:avLst/>
          </a:prstGeom>
          <a:solidFill>
            <a:schemeClr val="tx1"/>
          </a:solidFill>
        </p:spPr>
        <p:txBody>
          <a:bodyPr wrap="none" rtlCol="0">
            <a:spAutoFit/>
          </a:bodyPr>
          <a:lstStyle/>
          <a:p>
            <a:r>
              <a:rPr lang="en-US" sz="2000" b="1" dirty="0" smtClean="0">
                <a:solidFill>
                  <a:srgbClr val="FF0000"/>
                </a:solidFill>
              </a:rPr>
              <a:t>Exhaust Gasses</a:t>
            </a:r>
            <a:endParaRPr lang="en-US" sz="2000" b="1" dirty="0">
              <a:solidFill>
                <a:srgbClr val="FF0000"/>
              </a:solidFill>
            </a:endParaRPr>
          </a:p>
        </p:txBody>
      </p:sp>
      <p:sp>
        <p:nvSpPr>
          <p:cNvPr id="9" name="TextBox 8"/>
          <p:cNvSpPr txBox="1"/>
          <p:nvPr/>
        </p:nvSpPr>
        <p:spPr>
          <a:xfrm>
            <a:off x="6636533" y="4514669"/>
            <a:ext cx="1263487" cy="400110"/>
          </a:xfrm>
          <a:prstGeom prst="rect">
            <a:avLst/>
          </a:prstGeom>
          <a:solidFill>
            <a:schemeClr val="tx1"/>
          </a:solidFill>
        </p:spPr>
        <p:txBody>
          <a:bodyPr wrap="none" rtlCol="0">
            <a:spAutoFit/>
          </a:bodyPr>
          <a:lstStyle/>
          <a:p>
            <a:r>
              <a:rPr lang="en-US" sz="2000" b="1" dirty="0" smtClean="0">
                <a:solidFill>
                  <a:srgbClr val="FF0000"/>
                </a:solidFill>
              </a:rPr>
              <a:t>Gas Boiler</a:t>
            </a:r>
            <a:endParaRPr lang="en-US" sz="2000" b="1" dirty="0">
              <a:solidFill>
                <a:srgbClr val="FF0000"/>
              </a:solidFill>
            </a:endParaRPr>
          </a:p>
        </p:txBody>
      </p:sp>
      <p:sp>
        <p:nvSpPr>
          <p:cNvPr id="10" name="TextBox 9"/>
          <p:cNvSpPr txBox="1"/>
          <p:nvPr/>
        </p:nvSpPr>
        <p:spPr>
          <a:xfrm>
            <a:off x="2794425" y="3295590"/>
            <a:ext cx="1820050" cy="400110"/>
          </a:xfrm>
          <a:prstGeom prst="rect">
            <a:avLst/>
          </a:prstGeom>
          <a:solidFill>
            <a:schemeClr val="tx1"/>
          </a:solidFill>
        </p:spPr>
        <p:txBody>
          <a:bodyPr wrap="none" rtlCol="0">
            <a:spAutoFit/>
          </a:bodyPr>
          <a:lstStyle/>
          <a:p>
            <a:r>
              <a:rPr lang="en-US" sz="2000" b="1" dirty="0" smtClean="0">
                <a:solidFill>
                  <a:srgbClr val="FF0000"/>
                </a:solidFill>
              </a:rPr>
              <a:t>Distribution Air</a:t>
            </a:r>
            <a:endParaRPr lang="en-US" sz="2000" b="1" dirty="0">
              <a:solidFill>
                <a:srgbClr val="FF0000"/>
              </a:solidFill>
            </a:endParaRPr>
          </a:p>
        </p:txBody>
      </p:sp>
      <p:cxnSp>
        <p:nvCxnSpPr>
          <p:cNvPr id="12" name="Straight Arrow Connector 11"/>
          <p:cNvCxnSpPr>
            <a:stCxn id="4" idx="1"/>
          </p:cNvCxnSpPr>
          <p:nvPr/>
        </p:nvCxnSpPr>
        <p:spPr>
          <a:xfrm flipH="1">
            <a:off x="2578313" y="2080727"/>
            <a:ext cx="1032929" cy="828735"/>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374716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Six Steps For CO Testing</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62200" y="1763712"/>
            <a:ext cx="6322924" cy="4865688"/>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19199" y="2057400"/>
            <a:ext cx="2392043" cy="3276600"/>
          </a:xfrm>
          <a:prstGeom prst="rect">
            <a:avLst/>
          </a:prstGeom>
        </p:spPr>
      </p:pic>
      <p:cxnSp>
        <p:nvCxnSpPr>
          <p:cNvPr id="9" name="Straight Arrow Connector 8"/>
          <p:cNvCxnSpPr/>
          <p:nvPr/>
        </p:nvCxnSpPr>
        <p:spPr>
          <a:xfrm flipV="1">
            <a:off x="609600" y="4495800"/>
            <a:ext cx="1295400" cy="953458"/>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427462" y="5418464"/>
            <a:ext cx="4202625" cy="523220"/>
          </a:xfrm>
          <a:prstGeom prst="rect">
            <a:avLst/>
          </a:prstGeom>
          <a:noFill/>
        </p:spPr>
        <p:txBody>
          <a:bodyPr wrap="none" rtlCol="0">
            <a:spAutoFit/>
          </a:bodyPr>
          <a:lstStyle/>
          <a:p>
            <a:r>
              <a:rPr lang="en-US" sz="2800" dirty="0" smtClean="0">
                <a:solidFill>
                  <a:srgbClr val="FF0000"/>
                </a:solidFill>
              </a:rPr>
              <a:t>Measure Temperature Here</a:t>
            </a:r>
            <a:endParaRPr lang="en-US" sz="2800" dirty="0">
              <a:solidFill>
                <a:srgbClr val="FF0000"/>
              </a:solidFill>
            </a:endParaRPr>
          </a:p>
        </p:txBody>
      </p:sp>
    </p:spTree>
    <p:extLst>
      <p:ext uri="{BB962C8B-B14F-4D97-AF65-F5344CB8AC3E}">
        <p14:creationId xmlns:p14="http://schemas.microsoft.com/office/powerpoint/2010/main" val="29721479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Six Steps For CO Testing</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62200" y="1763712"/>
            <a:ext cx="6322924" cy="4865688"/>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19199" y="2057400"/>
            <a:ext cx="2392043" cy="3276600"/>
          </a:xfrm>
          <a:prstGeom prst="rect">
            <a:avLst/>
          </a:prstGeom>
        </p:spPr>
      </p:pic>
      <p:cxnSp>
        <p:nvCxnSpPr>
          <p:cNvPr id="9" name="Straight Arrow Connector 8"/>
          <p:cNvCxnSpPr/>
          <p:nvPr/>
        </p:nvCxnSpPr>
        <p:spPr>
          <a:xfrm flipH="1">
            <a:off x="5672974" y="1502102"/>
            <a:ext cx="921607" cy="1324102"/>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V="1">
            <a:off x="3962400" y="2743200"/>
            <a:ext cx="1294626" cy="50904"/>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3733800" y="1905000"/>
            <a:ext cx="1561713" cy="1587552"/>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flipH="1" flipV="1">
            <a:off x="4055165" y="2067340"/>
            <a:ext cx="927677" cy="128546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427462" y="5418464"/>
            <a:ext cx="4202625" cy="523220"/>
          </a:xfrm>
          <a:prstGeom prst="rect">
            <a:avLst/>
          </a:prstGeom>
          <a:noFill/>
        </p:spPr>
        <p:txBody>
          <a:bodyPr wrap="none" rtlCol="0">
            <a:spAutoFit/>
          </a:bodyPr>
          <a:lstStyle/>
          <a:p>
            <a:r>
              <a:rPr lang="en-US" sz="2800" dirty="0" smtClean="0">
                <a:solidFill>
                  <a:srgbClr val="FF0000"/>
                </a:solidFill>
              </a:rPr>
              <a:t>Measure Temperature Here</a:t>
            </a:r>
            <a:endParaRPr lang="en-US" sz="2800" dirty="0">
              <a:solidFill>
                <a:srgbClr val="FF0000"/>
              </a:solidFill>
            </a:endParaRPr>
          </a:p>
        </p:txBody>
      </p:sp>
      <p:sp>
        <p:nvSpPr>
          <p:cNvPr id="13" name="TextBox 12"/>
          <p:cNvSpPr txBox="1"/>
          <p:nvPr/>
        </p:nvSpPr>
        <p:spPr>
          <a:xfrm>
            <a:off x="6594581" y="1156028"/>
            <a:ext cx="1670650" cy="523220"/>
          </a:xfrm>
          <a:prstGeom prst="rect">
            <a:avLst/>
          </a:prstGeom>
          <a:noFill/>
        </p:spPr>
        <p:txBody>
          <a:bodyPr wrap="none" rtlCol="0">
            <a:spAutoFit/>
          </a:bodyPr>
          <a:lstStyle/>
          <a:p>
            <a:r>
              <a:rPr lang="en-US" sz="2800" dirty="0" smtClean="0">
                <a:solidFill>
                  <a:srgbClr val="FF0000"/>
                </a:solidFill>
              </a:rPr>
              <a:t>NOT HERE</a:t>
            </a:r>
            <a:endParaRPr lang="en-US" sz="2800" dirty="0">
              <a:solidFill>
                <a:srgbClr val="FF0000"/>
              </a:solidFill>
            </a:endParaRPr>
          </a:p>
        </p:txBody>
      </p:sp>
      <p:cxnSp>
        <p:nvCxnSpPr>
          <p:cNvPr id="14" name="Straight Arrow Connector 13"/>
          <p:cNvCxnSpPr/>
          <p:nvPr/>
        </p:nvCxnSpPr>
        <p:spPr>
          <a:xfrm flipV="1">
            <a:off x="1003876" y="4876800"/>
            <a:ext cx="1143000" cy="45720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a:off x="5850521" y="1502102"/>
            <a:ext cx="744060" cy="1931404"/>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836085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Six Steps For CO Testing</a:t>
            </a:r>
            <a:endParaRPr lang="en-US" dirty="0"/>
          </a:p>
        </p:txBody>
      </p:sp>
      <p:sp>
        <p:nvSpPr>
          <p:cNvPr id="3" name="Content Placeholder 2"/>
          <p:cNvSpPr>
            <a:spLocks noGrp="1"/>
          </p:cNvSpPr>
          <p:nvPr>
            <p:ph idx="1"/>
          </p:nvPr>
        </p:nvSpPr>
        <p:spPr/>
        <p:txBody>
          <a:bodyPr>
            <a:noAutofit/>
          </a:bodyPr>
          <a:lstStyle/>
          <a:p>
            <a:pPr marL="514350" indent="-514350">
              <a:buFont typeface="+mj-lt"/>
              <a:buAutoNum type="arabicPeriod" startAt="3"/>
            </a:pPr>
            <a:r>
              <a:rPr lang="en-US" dirty="0">
                <a:solidFill>
                  <a:srgbClr val="FFFF00"/>
                </a:solidFill>
              </a:rPr>
              <a:t>For the vented appliances the following testing needs to be completed:</a:t>
            </a:r>
          </a:p>
          <a:p>
            <a:pPr lvl="2"/>
            <a:r>
              <a:rPr lang="en-US" sz="2800" dirty="0">
                <a:solidFill>
                  <a:srgbClr val="FFFF00"/>
                </a:solidFill>
              </a:rPr>
              <a:t>Measurement of combustion gases must be taken at vent connection and around the external perimeter of accessible vent piping joints.</a:t>
            </a:r>
          </a:p>
          <a:p>
            <a:pPr lvl="2"/>
            <a:r>
              <a:rPr lang="en-US" sz="2800" dirty="0">
                <a:solidFill>
                  <a:srgbClr val="FFFF00"/>
                </a:solidFill>
              </a:rPr>
              <a:t>Appliance must operate for at least 5 minutes before getting sample.</a:t>
            </a:r>
          </a:p>
          <a:p>
            <a:pPr lvl="2"/>
            <a:r>
              <a:rPr lang="en-US" sz="2800" dirty="0">
                <a:solidFill>
                  <a:srgbClr val="FFFF00"/>
                </a:solidFill>
              </a:rPr>
              <a:t>Take sample during depressurization test.</a:t>
            </a:r>
          </a:p>
        </p:txBody>
      </p:sp>
    </p:spTree>
    <p:extLst>
      <p:ext uri="{BB962C8B-B14F-4D97-AF65-F5344CB8AC3E}">
        <p14:creationId xmlns:p14="http://schemas.microsoft.com/office/powerpoint/2010/main" val="23891942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Six Steps For CO Testing</a:t>
            </a:r>
            <a:endParaRPr lang="en-US" dirty="0"/>
          </a:p>
        </p:txBody>
      </p:sp>
      <p:sp>
        <p:nvSpPr>
          <p:cNvPr id="3" name="Content Placeholder 2"/>
          <p:cNvSpPr>
            <a:spLocks noGrp="1"/>
          </p:cNvSpPr>
          <p:nvPr>
            <p:ph idx="1"/>
          </p:nvPr>
        </p:nvSpPr>
        <p:spPr/>
        <p:txBody>
          <a:bodyPr>
            <a:noAutofit/>
          </a:bodyPr>
          <a:lstStyle/>
          <a:p>
            <a:pPr marL="514350" indent="-514350">
              <a:buFont typeface="+mj-lt"/>
              <a:buAutoNum type="arabicPeriod" startAt="4"/>
            </a:pPr>
            <a:r>
              <a:rPr lang="en-US" dirty="0">
                <a:solidFill>
                  <a:srgbClr val="FFFF00"/>
                </a:solidFill>
              </a:rPr>
              <a:t>For unvented heating combustion appliances:</a:t>
            </a:r>
          </a:p>
          <a:p>
            <a:pPr lvl="2"/>
            <a:r>
              <a:rPr lang="en-US" sz="2800" dirty="0">
                <a:solidFill>
                  <a:srgbClr val="FFFF00"/>
                </a:solidFill>
              </a:rPr>
              <a:t>Measurement of combustion gases must be taken from the area surrounding the appliance.</a:t>
            </a:r>
          </a:p>
          <a:p>
            <a:pPr lvl="2"/>
            <a:r>
              <a:rPr lang="en-US" sz="2800" dirty="0">
                <a:solidFill>
                  <a:srgbClr val="FFFF00"/>
                </a:solidFill>
              </a:rPr>
              <a:t>Appliance must operate for at least 5 minutes before taking sample.</a:t>
            </a:r>
          </a:p>
          <a:p>
            <a:pPr lvl="2"/>
            <a:r>
              <a:rPr lang="en-US" sz="2800" dirty="0">
                <a:solidFill>
                  <a:srgbClr val="FFFF00"/>
                </a:solidFill>
              </a:rPr>
              <a:t>Acceptability of emissions from unvented combustion appliances shall be based on the National Fuel Gas </a:t>
            </a:r>
            <a:r>
              <a:rPr lang="en-US" sz="2800" dirty="0" smtClean="0">
                <a:solidFill>
                  <a:srgbClr val="FFFF00"/>
                </a:solidFill>
              </a:rPr>
              <a:t>Code  Table G6 </a:t>
            </a:r>
            <a:r>
              <a:rPr lang="en-US" sz="2800" dirty="0">
                <a:solidFill>
                  <a:srgbClr val="FFFF00"/>
                </a:solidFill>
              </a:rPr>
              <a:t>(See Table 1) </a:t>
            </a:r>
            <a:r>
              <a:rPr lang="en-US" sz="2800" dirty="0" smtClean="0">
                <a:solidFill>
                  <a:srgbClr val="FFFF00"/>
                </a:solidFill>
              </a:rPr>
              <a:t>That is for </a:t>
            </a:r>
            <a:r>
              <a:rPr lang="en-US" sz="2800" dirty="0">
                <a:solidFill>
                  <a:srgbClr val="FFFF00"/>
                </a:solidFill>
              </a:rPr>
              <a:t>carbon monoxide from unvented gas room heaters and fireplaces (also referred to as vent-free room heaters and fireplaces).</a:t>
            </a:r>
          </a:p>
        </p:txBody>
      </p:sp>
    </p:spTree>
    <p:extLst>
      <p:ext uri="{BB962C8B-B14F-4D97-AF65-F5344CB8AC3E}">
        <p14:creationId xmlns:p14="http://schemas.microsoft.com/office/powerpoint/2010/main" val="10889372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Step 1 Finding the Area/Volume in Cubic Feet</a:t>
            </a:r>
          </a:p>
        </p:txBody>
      </p:sp>
      <p:sp>
        <p:nvSpPr>
          <p:cNvPr id="3" name="Content Placeholder 2"/>
          <p:cNvSpPr>
            <a:spLocks noGrp="1"/>
          </p:cNvSpPr>
          <p:nvPr>
            <p:ph idx="1"/>
          </p:nvPr>
        </p:nvSpPr>
        <p:spPr>
          <a:xfrm>
            <a:off x="228600" y="1600200"/>
            <a:ext cx="8610600" cy="4525963"/>
          </a:xfrm>
        </p:spPr>
        <p:txBody>
          <a:bodyPr/>
          <a:lstStyle/>
          <a:p>
            <a:pPr marL="0" indent="0">
              <a:buNone/>
            </a:pPr>
            <a:r>
              <a:rPr lang="en-US" dirty="0" smtClean="0">
                <a:solidFill>
                  <a:srgbClr val="FFFF00"/>
                </a:solidFill>
              </a:rPr>
              <a:t>Calculate the wall area for the following drawing:</a:t>
            </a:r>
            <a:endParaRPr lang="en-US" dirty="0">
              <a:solidFill>
                <a:srgbClr val="FFFF00"/>
              </a:solidFill>
            </a:endParaRPr>
          </a:p>
        </p:txBody>
      </p:sp>
      <p:sp>
        <p:nvSpPr>
          <p:cNvPr id="4" name="Isosceles Triangle 3"/>
          <p:cNvSpPr/>
          <p:nvPr/>
        </p:nvSpPr>
        <p:spPr>
          <a:xfrm>
            <a:off x="2971800" y="2514600"/>
            <a:ext cx="4937760" cy="9144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2971800" y="3429000"/>
            <a:ext cx="4953000" cy="2286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p:cNvCxnSpPr/>
          <p:nvPr/>
        </p:nvCxnSpPr>
        <p:spPr>
          <a:xfrm>
            <a:off x="1752600" y="3429000"/>
            <a:ext cx="1203960" cy="15240"/>
          </a:xfrm>
          <a:prstGeom prst="straightConnector1">
            <a:avLst/>
          </a:prstGeom>
          <a:ln w="5715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1752600" y="5715000"/>
            <a:ext cx="1203960" cy="15240"/>
          </a:xfrm>
          <a:prstGeom prst="straightConnector1">
            <a:avLst/>
          </a:prstGeom>
          <a:ln w="57150">
            <a:solidFill>
              <a:srgbClr val="FFFF00"/>
            </a:solidFill>
            <a:tailEnd type="triangl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600200" y="4114800"/>
            <a:ext cx="1061509" cy="584775"/>
          </a:xfrm>
          <a:prstGeom prst="rect">
            <a:avLst/>
          </a:prstGeom>
          <a:noFill/>
        </p:spPr>
        <p:txBody>
          <a:bodyPr wrap="none" rtlCol="0">
            <a:spAutoFit/>
          </a:bodyPr>
          <a:lstStyle/>
          <a:p>
            <a:r>
              <a:rPr lang="en-US" sz="3200" dirty="0" smtClean="0">
                <a:solidFill>
                  <a:srgbClr val="FFFF00"/>
                </a:solidFill>
              </a:rPr>
              <a:t>8.0 </a:t>
            </a:r>
            <a:r>
              <a:rPr lang="en-US" sz="3200" dirty="0" err="1" smtClean="0">
                <a:solidFill>
                  <a:srgbClr val="FFFF00"/>
                </a:solidFill>
              </a:rPr>
              <a:t>ft</a:t>
            </a:r>
            <a:endParaRPr lang="en-US" sz="3200" dirty="0">
              <a:solidFill>
                <a:srgbClr val="FFFF00"/>
              </a:solidFill>
            </a:endParaRPr>
          </a:p>
        </p:txBody>
      </p:sp>
      <p:cxnSp>
        <p:nvCxnSpPr>
          <p:cNvPr id="12" name="Straight Connector 11"/>
          <p:cNvCxnSpPr>
            <a:endCxn id="10" idx="0"/>
          </p:cNvCxnSpPr>
          <p:nvPr/>
        </p:nvCxnSpPr>
        <p:spPr>
          <a:xfrm>
            <a:off x="2130954" y="3444240"/>
            <a:ext cx="1" cy="67056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10" idx="2"/>
          </p:cNvCxnSpPr>
          <p:nvPr/>
        </p:nvCxnSpPr>
        <p:spPr>
          <a:xfrm>
            <a:off x="2130955" y="4699575"/>
            <a:ext cx="0" cy="1015425"/>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H="1" flipV="1">
            <a:off x="2971800" y="5730240"/>
            <a:ext cx="15240" cy="863025"/>
          </a:xfrm>
          <a:prstGeom prst="straightConnector1">
            <a:avLst/>
          </a:prstGeom>
          <a:ln w="5715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H="1" flipV="1">
            <a:off x="7909560" y="5730240"/>
            <a:ext cx="15240" cy="863025"/>
          </a:xfrm>
          <a:prstGeom prst="straightConnector1">
            <a:avLst/>
          </a:prstGeom>
          <a:ln w="5715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H="1">
            <a:off x="2987040" y="6182012"/>
            <a:ext cx="1221845"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4330805" y="5889624"/>
            <a:ext cx="1478290" cy="584775"/>
          </a:xfrm>
          <a:prstGeom prst="rect">
            <a:avLst/>
          </a:prstGeom>
          <a:noFill/>
        </p:spPr>
        <p:txBody>
          <a:bodyPr wrap="none" rtlCol="0">
            <a:spAutoFit/>
          </a:bodyPr>
          <a:lstStyle/>
          <a:p>
            <a:r>
              <a:rPr lang="en-US" sz="3200" dirty="0" smtClean="0">
                <a:solidFill>
                  <a:srgbClr val="FFFF00"/>
                </a:solidFill>
              </a:rPr>
              <a:t>18.75 </a:t>
            </a:r>
            <a:r>
              <a:rPr lang="en-US" sz="3200" dirty="0" err="1" smtClean="0">
                <a:solidFill>
                  <a:srgbClr val="FFFF00"/>
                </a:solidFill>
              </a:rPr>
              <a:t>ft</a:t>
            </a:r>
            <a:endParaRPr lang="en-US" sz="3200" dirty="0">
              <a:solidFill>
                <a:srgbClr val="FFFF00"/>
              </a:solidFill>
            </a:endParaRPr>
          </a:p>
        </p:txBody>
      </p:sp>
      <p:cxnSp>
        <p:nvCxnSpPr>
          <p:cNvPr id="22" name="Straight Connector 21"/>
          <p:cNvCxnSpPr/>
          <p:nvPr/>
        </p:nvCxnSpPr>
        <p:spPr>
          <a:xfrm flipH="1">
            <a:off x="5793856" y="6182012"/>
            <a:ext cx="2130944"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1752600" y="2506980"/>
            <a:ext cx="3660245" cy="7620"/>
          </a:xfrm>
          <a:prstGeom prst="straightConnector1">
            <a:avLst/>
          </a:prstGeom>
          <a:ln w="57150">
            <a:solidFill>
              <a:srgbClr val="FFFF00"/>
            </a:solidFill>
            <a:tailEnd type="triangle"/>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1737360" y="2712402"/>
            <a:ext cx="1269899" cy="584775"/>
          </a:xfrm>
          <a:prstGeom prst="rect">
            <a:avLst/>
          </a:prstGeom>
          <a:noFill/>
        </p:spPr>
        <p:txBody>
          <a:bodyPr wrap="none" rtlCol="0">
            <a:spAutoFit/>
          </a:bodyPr>
          <a:lstStyle/>
          <a:p>
            <a:r>
              <a:rPr lang="en-US" sz="3200" dirty="0" smtClean="0">
                <a:solidFill>
                  <a:srgbClr val="FFFF00"/>
                </a:solidFill>
              </a:rPr>
              <a:t>3.66 </a:t>
            </a:r>
            <a:r>
              <a:rPr lang="en-US" sz="3200" dirty="0" err="1" smtClean="0">
                <a:solidFill>
                  <a:srgbClr val="FFFF00"/>
                </a:solidFill>
              </a:rPr>
              <a:t>ft</a:t>
            </a:r>
            <a:endParaRPr lang="en-US" sz="3200" dirty="0">
              <a:solidFill>
                <a:srgbClr val="FFFF00"/>
              </a:solidFill>
            </a:endParaRPr>
          </a:p>
        </p:txBody>
      </p:sp>
      <p:sp>
        <p:nvSpPr>
          <p:cNvPr id="20" name="TextBox 19"/>
          <p:cNvSpPr txBox="1"/>
          <p:nvPr/>
        </p:nvSpPr>
        <p:spPr>
          <a:xfrm>
            <a:off x="4968249" y="2844225"/>
            <a:ext cx="1502334" cy="584775"/>
          </a:xfrm>
          <a:prstGeom prst="rect">
            <a:avLst/>
          </a:prstGeom>
          <a:noFill/>
        </p:spPr>
        <p:txBody>
          <a:bodyPr wrap="none" rtlCol="0">
            <a:spAutoFit/>
          </a:bodyPr>
          <a:lstStyle/>
          <a:p>
            <a:r>
              <a:rPr lang="en-US" sz="3200" dirty="0" smtClean="0">
                <a:solidFill>
                  <a:srgbClr val="FFFF00"/>
                </a:solidFill>
              </a:rPr>
              <a:t>34.3 ft</a:t>
            </a:r>
            <a:r>
              <a:rPr lang="en-US" sz="3200" baseline="30000" dirty="0" smtClean="0">
                <a:solidFill>
                  <a:srgbClr val="FFFF00"/>
                </a:solidFill>
              </a:rPr>
              <a:t>2</a:t>
            </a:r>
            <a:r>
              <a:rPr lang="en-US" sz="3200" dirty="0" smtClean="0">
                <a:solidFill>
                  <a:srgbClr val="FFFF00"/>
                </a:solidFill>
              </a:rPr>
              <a:t> </a:t>
            </a:r>
            <a:endParaRPr lang="en-US" sz="3200" dirty="0">
              <a:solidFill>
                <a:srgbClr val="FFFF00"/>
              </a:solidFill>
            </a:endParaRPr>
          </a:p>
        </p:txBody>
      </p:sp>
      <p:sp>
        <p:nvSpPr>
          <p:cNvPr id="23" name="TextBox 22"/>
          <p:cNvSpPr txBox="1"/>
          <p:nvPr/>
        </p:nvSpPr>
        <p:spPr>
          <a:xfrm>
            <a:off x="4968249" y="4114800"/>
            <a:ext cx="1398140" cy="584775"/>
          </a:xfrm>
          <a:prstGeom prst="rect">
            <a:avLst/>
          </a:prstGeom>
          <a:noFill/>
        </p:spPr>
        <p:txBody>
          <a:bodyPr wrap="none" rtlCol="0">
            <a:spAutoFit/>
          </a:bodyPr>
          <a:lstStyle/>
          <a:p>
            <a:r>
              <a:rPr lang="en-US" sz="3200" dirty="0" smtClean="0">
                <a:solidFill>
                  <a:srgbClr val="FFFF00"/>
                </a:solidFill>
              </a:rPr>
              <a:t>150 ft</a:t>
            </a:r>
            <a:r>
              <a:rPr lang="en-US" sz="3200" baseline="30000" dirty="0" smtClean="0">
                <a:solidFill>
                  <a:srgbClr val="FFFF00"/>
                </a:solidFill>
              </a:rPr>
              <a:t>2</a:t>
            </a:r>
            <a:r>
              <a:rPr lang="en-US" sz="3200" dirty="0" smtClean="0">
                <a:solidFill>
                  <a:srgbClr val="FFFF00"/>
                </a:solidFill>
              </a:rPr>
              <a:t> </a:t>
            </a:r>
            <a:endParaRPr lang="en-US" sz="3200" dirty="0">
              <a:solidFill>
                <a:srgbClr val="FFFF00"/>
              </a:solidFill>
            </a:endParaRPr>
          </a:p>
        </p:txBody>
      </p:sp>
      <p:sp>
        <p:nvSpPr>
          <p:cNvPr id="25" name="TextBox 24"/>
          <p:cNvSpPr txBox="1"/>
          <p:nvPr/>
        </p:nvSpPr>
        <p:spPr>
          <a:xfrm>
            <a:off x="3671810" y="4755424"/>
            <a:ext cx="4777270" cy="1077218"/>
          </a:xfrm>
          <a:prstGeom prst="rect">
            <a:avLst/>
          </a:prstGeom>
          <a:noFill/>
        </p:spPr>
        <p:txBody>
          <a:bodyPr wrap="none" rtlCol="0">
            <a:spAutoFit/>
          </a:bodyPr>
          <a:lstStyle/>
          <a:p>
            <a:r>
              <a:rPr lang="en-US" sz="3200" dirty="0" smtClean="0">
                <a:solidFill>
                  <a:srgbClr val="FFFF00"/>
                </a:solidFill>
              </a:rPr>
              <a:t>150 ft</a:t>
            </a:r>
            <a:r>
              <a:rPr lang="en-US" sz="3200" baseline="30000" dirty="0" smtClean="0">
                <a:solidFill>
                  <a:srgbClr val="FFFF00"/>
                </a:solidFill>
              </a:rPr>
              <a:t>2 </a:t>
            </a:r>
            <a:r>
              <a:rPr lang="en-US" sz="3200" dirty="0" smtClean="0">
                <a:solidFill>
                  <a:srgbClr val="FFFF00"/>
                </a:solidFill>
              </a:rPr>
              <a:t>+ </a:t>
            </a:r>
            <a:r>
              <a:rPr lang="en-US" sz="3200" dirty="0">
                <a:solidFill>
                  <a:srgbClr val="FFFF00"/>
                </a:solidFill>
              </a:rPr>
              <a:t>34.3 </a:t>
            </a:r>
            <a:r>
              <a:rPr lang="en-US" sz="3200" dirty="0" smtClean="0">
                <a:solidFill>
                  <a:srgbClr val="FFFF00"/>
                </a:solidFill>
              </a:rPr>
              <a:t>ft</a:t>
            </a:r>
            <a:r>
              <a:rPr lang="en-US" sz="3200" baseline="30000" dirty="0" smtClean="0">
                <a:solidFill>
                  <a:srgbClr val="FFFF00"/>
                </a:solidFill>
              </a:rPr>
              <a:t>2 </a:t>
            </a:r>
            <a:r>
              <a:rPr lang="en-US" sz="3200" dirty="0" smtClean="0">
                <a:solidFill>
                  <a:srgbClr val="FFFF00"/>
                </a:solidFill>
              </a:rPr>
              <a:t>= 184.3 </a:t>
            </a:r>
            <a:r>
              <a:rPr lang="en-US" sz="3200" dirty="0">
                <a:solidFill>
                  <a:srgbClr val="FFFF00"/>
                </a:solidFill>
              </a:rPr>
              <a:t>ft</a:t>
            </a:r>
            <a:r>
              <a:rPr lang="en-US" sz="3200" baseline="30000" dirty="0">
                <a:solidFill>
                  <a:srgbClr val="FFFF00"/>
                </a:solidFill>
              </a:rPr>
              <a:t>2</a:t>
            </a:r>
            <a:r>
              <a:rPr lang="en-US" sz="3200" dirty="0" smtClean="0">
                <a:solidFill>
                  <a:srgbClr val="FFFF00"/>
                </a:solidFill>
              </a:rPr>
              <a:t> </a:t>
            </a:r>
            <a:endParaRPr lang="en-US" sz="3200" dirty="0">
              <a:solidFill>
                <a:srgbClr val="FFFF00"/>
              </a:solidFill>
            </a:endParaRPr>
          </a:p>
          <a:p>
            <a:endParaRPr lang="en-US" sz="3200" dirty="0">
              <a:solidFill>
                <a:srgbClr val="FFFF00"/>
              </a:solidFill>
            </a:endParaRPr>
          </a:p>
        </p:txBody>
      </p:sp>
      <p:sp>
        <p:nvSpPr>
          <p:cNvPr id="6" name="7-Point Star 5"/>
          <p:cNvSpPr/>
          <p:nvPr/>
        </p:nvSpPr>
        <p:spPr>
          <a:xfrm>
            <a:off x="6521690" y="3863181"/>
            <a:ext cx="2103120" cy="2103120"/>
          </a:xfrm>
          <a:prstGeom prst="star7">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829333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Table </a:t>
            </a:r>
            <a:r>
              <a:rPr lang="en-US" sz="4000" dirty="0" smtClean="0"/>
              <a:t>1</a:t>
            </a:r>
            <a:r>
              <a:rPr lang="en-US" sz="3600" dirty="0" smtClean="0"/>
              <a:t> (National </a:t>
            </a:r>
            <a:r>
              <a:rPr lang="en-US" sz="3600" dirty="0"/>
              <a:t>Fuel Gas Code Table </a:t>
            </a:r>
            <a:r>
              <a:rPr lang="en-US" sz="3600" dirty="0" smtClean="0"/>
              <a:t>G6)</a:t>
            </a:r>
            <a:endParaRPr lang="en-US" sz="3600" dirty="0"/>
          </a:p>
        </p:txBody>
      </p:sp>
      <p:graphicFrame>
        <p:nvGraphicFramePr>
          <p:cNvPr id="4" name="Content Placeholder 3"/>
          <p:cNvGraphicFramePr>
            <a:graphicFrameLocks noGrp="1"/>
          </p:cNvGraphicFramePr>
          <p:nvPr>
            <p:ph idx="1"/>
            <p:extLst/>
          </p:nvPr>
        </p:nvGraphicFramePr>
        <p:xfrm>
          <a:off x="1447800" y="1196956"/>
          <a:ext cx="6400800" cy="5692666"/>
        </p:xfrm>
        <a:graphic>
          <a:graphicData uri="http://schemas.openxmlformats.org/drawingml/2006/table">
            <a:tbl>
              <a:tblPr firstRow="1" firstCol="1" bandRow="1">
                <a:tableStyleId>{5C22544A-7EE6-4342-B048-85BDC9FD1C3A}</a:tableStyleId>
              </a:tblPr>
              <a:tblGrid>
                <a:gridCol w="3594762"/>
                <a:gridCol w="2806038"/>
              </a:tblGrid>
              <a:tr h="248885">
                <a:tc>
                  <a:txBody>
                    <a:bodyPr/>
                    <a:lstStyle/>
                    <a:p>
                      <a:pPr marL="0" marR="0" algn="ctr">
                        <a:lnSpc>
                          <a:spcPct val="115000"/>
                        </a:lnSpc>
                        <a:spcBef>
                          <a:spcPts val="0"/>
                        </a:spcBef>
                        <a:spcAft>
                          <a:spcPts val="0"/>
                        </a:spcAft>
                        <a:tabLst>
                          <a:tab pos="1543050" algn="l"/>
                        </a:tabLst>
                      </a:pPr>
                      <a:r>
                        <a:rPr lang="en-US" sz="1400" dirty="0">
                          <a:effectLst/>
                        </a:rPr>
                        <a:t>Appliance</a:t>
                      </a:r>
                      <a:endParaRPr lang="en-US" sz="1400" dirty="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tabLst>
                          <a:tab pos="1543050" algn="l"/>
                        </a:tabLst>
                      </a:pPr>
                      <a:r>
                        <a:rPr lang="en-US" sz="1400">
                          <a:effectLst/>
                        </a:rPr>
                        <a:t>Threshold Limit</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r>
              <a:tr h="248885">
                <a:tc>
                  <a:txBody>
                    <a:bodyPr/>
                    <a:lstStyle/>
                    <a:p>
                      <a:pPr marL="0" marR="0" algn="just">
                        <a:lnSpc>
                          <a:spcPct val="115000"/>
                        </a:lnSpc>
                        <a:spcBef>
                          <a:spcPts val="0"/>
                        </a:spcBef>
                        <a:spcAft>
                          <a:spcPts val="0"/>
                        </a:spcAft>
                        <a:tabLst>
                          <a:tab pos="1543050" algn="l"/>
                        </a:tabLst>
                      </a:pPr>
                      <a:r>
                        <a:rPr lang="en-US" sz="1400">
                          <a:effectLst/>
                        </a:rPr>
                        <a:t>Central furnace (all catagories)</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1543050" algn="l"/>
                        </a:tabLst>
                      </a:pPr>
                      <a:r>
                        <a:rPr lang="en-US" sz="1400">
                          <a:effectLst/>
                        </a:rPr>
                        <a:t>400 ppm air free</a:t>
                      </a:r>
                      <a:r>
                        <a:rPr lang="en-US" sz="1400" baseline="30000">
                          <a:effectLst/>
                        </a:rPr>
                        <a:t>*</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r>
              <a:tr h="248885">
                <a:tc>
                  <a:txBody>
                    <a:bodyPr/>
                    <a:lstStyle/>
                    <a:p>
                      <a:pPr marL="0" marR="0" algn="just">
                        <a:lnSpc>
                          <a:spcPct val="115000"/>
                        </a:lnSpc>
                        <a:spcBef>
                          <a:spcPts val="0"/>
                        </a:spcBef>
                        <a:spcAft>
                          <a:spcPts val="0"/>
                        </a:spcAft>
                        <a:tabLst>
                          <a:tab pos="1543050" algn="l"/>
                        </a:tabLst>
                      </a:pPr>
                      <a:r>
                        <a:rPr lang="en-US" sz="1400">
                          <a:effectLst/>
                        </a:rPr>
                        <a:t>Floor furnace</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1543050" algn="l"/>
                        </a:tabLst>
                      </a:pPr>
                      <a:r>
                        <a:rPr lang="en-US" sz="1400">
                          <a:effectLst/>
                        </a:rPr>
                        <a:t>400 ppm air free</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r>
              <a:tr h="91548">
                <a:tc>
                  <a:txBody>
                    <a:bodyPr/>
                    <a:lstStyle/>
                    <a:p>
                      <a:pPr marL="0" marR="0">
                        <a:lnSpc>
                          <a:spcPct val="115000"/>
                        </a:lnSpc>
                        <a:spcBef>
                          <a:spcPts val="0"/>
                        </a:spcBef>
                        <a:spcAft>
                          <a:spcPts val="0"/>
                        </a:spcAft>
                        <a:tabLst>
                          <a:tab pos="1543050" algn="l"/>
                        </a:tabLst>
                      </a:pPr>
                      <a:r>
                        <a:rPr lang="en-US" sz="1400">
                          <a:effectLst/>
                        </a:rPr>
                        <a:t>Gravity furnace</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1543050" algn="l"/>
                        </a:tabLst>
                      </a:pPr>
                      <a:r>
                        <a:rPr lang="en-US" sz="1400">
                          <a:effectLst/>
                        </a:rPr>
                        <a:t>400 ppm air free</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r>
              <a:tr h="248885">
                <a:tc>
                  <a:txBody>
                    <a:bodyPr/>
                    <a:lstStyle/>
                    <a:p>
                      <a:pPr marL="0" marR="0" algn="just">
                        <a:lnSpc>
                          <a:spcPct val="115000"/>
                        </a:lnSpc>
                        <a:spcBef>
                          <a:spcPts val="0"/>
                        </a:spcBef>
                        <a:spcAft>
                          <a:spcPts val="0"/>
                        </a:spcAft>
                        <a:tabLst>
                          <a:tab pos="1543050" algn="l"/>
                        </a:tabLst>
                      </a:pPr>
                      <a:r>
                        <a:rPr lang="en-US" sz="1400">
                          <a:effectLst/>
                        </a:rPr>
                        <a:t>Wall furnace (BIV)</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1543050" algn="l"/>
                        </a:tabLst>
                      </a:pPr>
                      <a:r>
                        <a:rPr lang="en-US" sz="1400">
                          <a:effectLst/>
                        </a:rPr>
                        <a:t>200 ppm air free</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r>
              <a:tr h="248885">
                <a:tc>
                  <a:txBody>
                    <a:bodyPr/>
                    <a:lstStyle/>
                    <a:p>
                      <a:pPr marL="0" marR="0" algn="just">
                        <a:lnSpc>
                          <a:spcPct val="115000"/>
                        </a:lnSpc>
                        <a:spcBef>
                          <a:spcPts val="0"/>
                        </a:spcBef>
                        <a:spcAft>
                          <a:spcPts val="0"/>
                        </a:spcAft>
                        <a:tabLst>
                          <a:tab pos="1543050" algn="l"/>
                        </a:tabLst>
                      </a:pPr>
                      <a:r>
                        <a:rPr lang="en-US" sz="1400">
                          <a:effectLst/>
                        </a:rPr>
                        <a:t>Wall furnace (direct vent)</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1543050" algn="l"/>
                        </a:tabLst>
                      </a:pPr>
                      <a:r>
                        <a:rPr lang="en-US" sz="1400">
                          <a:effectLst/>
                        </a:rPr>
                        <a:t>400 ppm air free</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r>
              <a:tr h="248885">
                <a:tc>
                  <a:txBody>
                    <a:bodyPr/>
                    <a:lstStyle/>
                    <a:p>
                      <a:pPr marL="0" marR="0" algn="just">
                        <a:lnSpc>
                          <a:spcPct val="115000"/>
                        </a:lnSpc>
                        <a:spcBef>
                          <a:spcPts val="0"/>
                        </a:spcBef>
                        <a:spcAft>
                          <a:spcPts val="0"/>
                        </a:spcAft>
                        <a:tabLst>
                          <a:tab pos="1543050" algn="l"/>
                        </a:tabLst>
                      </a:pPr>
                      <a:r>
                        <a:rPr lang="en-US" sz="1400">
                          <a:effectLst/>
                        </a:rPr>
                        <a:t>Vented room heater</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1543050" algn="l"/>
                        </a:tabLst>
                      </a:pPr>
                      <a:r>
                        <a:rPr lang="en-US" sz="1400">
                          <a:effectLst/>
                        </a:rPr>
                        <a:t>200 ppm air free</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r>
              <a:tr h="248885">
                <a:tc>
                  <a:txBody>
                    <a:bodyPr/>
                    <a:lstStyle/>
                    <a:p>
                      <a:pPr marL="0" marR="0" algn="just">
                        <a:lnSpc>
                          <a:spcPct val="115000"/>
                        </a:lnSpc>
                        <a:spcBef>
                          <a:spcPts val="0"/>
                        </a:spcBef>
                        <a:spcAft>
                          <a:spcPts val="0"/>
                        </a:spcAft>
                        <a:tabLst>
                          <a:tab pos="1543050" algn="l"/>
                        </a:tabLst>
                      </a:pPr>
                      <a:r>
                        <a:rPr lang="en-US" sz="1400" dirty="0">
                          <a:effectLst/>
                        </a:rPr>
                        <a:t>Vent-free room heater</a:t>
                      </a:r>
                      <a:endParaRPr lang="en-US" sz="1400" dirty="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1543050" algn="l"/>
                        </a:tabLst>
                      </a:pPr>
                      <a:r>
                        <a:rPr lang="en-US" sz="1400">
                          <a:effectLst/>
                        </a:rPr>
                        <a:t>200 ppm air free</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r>
              <a:tr h="248885">
                <a:tc>
                  <a:txBody>
                    <a:bodyPr/>
                    <a:lstStyle/>
                    <a:p>
                      <a:pPr marL="0" marR="0" algn="just">
                        <a:lnSpc>
                          <a:spcPct val="115000"/>
                        </a:lnSpc>
                        <a:spcBef>
                          <a:spcPts val="0"/>
                        </a:spcBef>
                        <a:spcAft>
                          <a:spcPts val="0"/>
                        </a:spcAft>
                        <a:tabLst>
                          <a:tab pos="1543050" algn="l"/>
                        </a:tabLst>
                      </a:pPr>
                      <a:r>
                        <a:rPr lang="en-US" sz="1400">
                          <a:effectLst/>
                        </a:rPr>
                        <a:t>Water heater</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1543050" algn="l"/>
                        </a:tabLst>
                      </a:pPr>
                      <a:r>
                        <a:rPr lang="en-US" sz="1400">
                          <a:effectLst/>
                        </a:rPr>
                        <a:t>200 ppm air free</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r>
              <a:tr h="248885">
                <a:tc>
                  <a:txBody>
                    <a:bodyPr/>
                    <a:lstStyle/>
                    <a:p>
                      <a:pPr marL="0" marR="0" algn="just">
                        <a:lnSpc>
                          <a:spcPct val="115000"/>
                        </a:lnSpc>
                        <a:spcBef>
                          <a:spcPts val="0"/>
                        </a:spcBef>
                        <a:spcAft>
                          <a:spcPts val="0"/>
                        </a:spcAft>
                        <a:tabLst>
                          <a:tab pos="1543050" algn="l"/>
                        </a:tabLst>
                      </a:pPr>
                      <a:r>
                        <a:rPr lang="en-US" sz="1400">
                          <a:effectLst/>
                        </a:rPr>
                        <a:t>Oven/boiler</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1543050" algn="l"/>
                        </a:tabLst>
                      </a:pPr>
                      <a:r>
                        <a:rPr lang="en-US" sz="1400">
                          <a:effectLst/>
                        </a:rPr>
                        <a:t>225 ppm as measured</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r>
              <a:tr h="248885">
                <a:tc>
                  <a:txBody>
                    <a:bodyPr/>
                    <a:lstStyle/>
                    <a:p>
                      <a:pPr marL="0" marR="0" algn="just">
                        <a:lnSpc>
                          <a:spcPct val="115000"/>
                        </a:lnSpc>
                        <a:spcBef>
                          <a:spcPts val="0"/>
                        </a:spcBef>
                        <a:spcAft>
                          <a:spcPts val="0"/>
                        </a:spcAft>
                        <a:tabLst>
                          <a:tab pos="1543050" algn="l"/>
                        </a:tabLst>
                      </a:pPr>
                      <a:r>
                        <a:rPr lang="en-US" sz="1400">
                          <a:effectLst/>
                        </a:rPr>
                        <a:t>Top burner</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1543050" algn="l"/>
                        </a:tabLst>
                      </a:pPr>
                      <a:r>
                        <a:rPr lang="en-US" sz="1400">
                          <a:effectLst/>
                        </a:rPr>
                        <a:t>25 ppm as measured (per burner)</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r>
              <a:tr h="248885">
                <a:tc>
                  <a:txBody>
                    <a:bodyPr/>
                    <a:lstStyle/>
                    <a:p>
                      <a:pPr marL="0" marR="0" algn="just">
                        <a:lnSpc>
                          <a:spcPct val="115000"/>
                        </a:lnSpc>
                        <a:spcBef>
                          <a:spcPts val="0"/>
                        </a:spcBef>
                        <a:spcAft>
                          <a:spcPts val="0"/>
                        </a:spcAft>
                        <a:tabLst>
                          <a:tab pos="1543050" algn="l"/>
                        </a:tabLst>
                      </a:pPr>
                      <a:r>
                        <a:rPr lang="en-US" sz="1400">
                          <a:effectLst/>
                        </a:rPr>
                        <a:t>Refrigerator</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1543050" algn="l"/>
                        </a:tabLst>
                      </a:pPr>
                      <a:r>
                        <a:rPr lang="en-US" sz="1400">
                          <a:effectLst/>
                        </a:rPr>
                        <a:t>25 ppm as measured</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r>
              <a:tr h="248885">
                <a:tc>
                  <a:txBody>
                    <a:bodyPr/>
                    <a:lstStyle/>
                    <a:p>
                      <a:pPr marL="0" marR="0" algn="just">
                        <a:lnSpc>
                          <a:spcPct val="115000"/>
                        </a:lnSpc>
                        <a:spcBef>
                          <a:spcPts val="0"/>
                        </a:spcBef>
                        <a:spcAft>
                          <a:spcPts val="0"/>
                        </a:spcAft>
                        <a:tabLst>
                          <a:tab pos="1543050" algn="l"/>
                        </a:tabLst>
                      </a:pPr>
                      <a:r>
                        <a:rPr lang="en-US" sz="1400">
                          <a:effectLst/>
                        </a:rPr>
                        <a:t>Gas log (gas fireplace)</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1543050" algn="l"/>
                        </a:tabLst>
                      </a:pPr>
                      <a:r>
                        <a:rPr lang="en-US" sz="1400">
                          <a:effectLst/>
                        </a:rPr>
                        <a:t>25 ppm as measured in vent</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r>
              <a:tr h="248885">
                <a:tc>
                  <a:txBody>
                    <a:bodyPr/>
                    <a:lstStyle/>
                    <a:p>
                      <a:pPr marL="0" marR="0" algn="just">
                        <a:lnSpc>
                          <a:spcPct val="115000"/>
                        </a:lnSpc>
                        <a:spcBef>
                          <a:spcPts val="0"/>
                        </a:spcBef>
                        <a:spcAft>
                          <a:spcPts val="0"/>
                        </a:spcAft>
                        <a:tabLst>
                          <a:tab pos="1543050" algn="l"/>
                        </a:tabLst>
                      </a:pPr>
                      <a:r>
                        <a:rPr lang="en-US" sz="1400">
                          <a:effectLst/>
                        </a:rPr>
                        <a:t>Gas log (installed in wood burning fireplace)</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1543050" algn="l"/>
                        </a:tabLst>
                      </a:pPr>
                      <a:r>
                        <a:rPr lang="en-US" sz="1400">
                          <a:effectLst/>
                        </a:rPr>
                        <a:t>400 ppm air free in firebox</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r>
              <a:tr h="248885">
                <a:tc gridSpan="2">
                  <a:txBody>
                    <a:bodyPr/>
                    <a:lstStyle/>
                    <a:p>
                      <a:pPr marL="0" marR="0" algn="just">
                        <a:lnSpc>
                          <a:spcPct val="115000"/>
                        </a:lnSpc>
                        <a:spcBef>
                          <a:spcPts val="0"/>
                        </a:spcBef>
                        <a:spcAft>
                          <a:spcPts val="500"/>
                        </a:spcAft>
                        <a:tabLst>
                          <a:tab pos="914400" algn="l"/>
                        </a:tabLst>
                      </a:pPr>
                      <a:r>
                        <a:rPr lang="en-US" sz="1400">
                          <a:effectLst/>
                        </a:rPr>
                        <a:t>This table is provided by permission of the American Gas Association.</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hMerge="1">
                  <a:txBody>
                    <a:bodyPr/>
                    <a:lstStyle/>
                    <a:p>
                      <a:endParaRPr lang="en-US"/>
                    </a:p>
                  </a:txBody>
                  <a:tcPr/>
                </a:tc>
              </a:tr>
              <a:tr h="1676929">
                <a:tc gridSpan="2">
                  <a:txBody>
                    <a:bodyPr/>
                    <a:lstStyle/>
                    <a:p>
                      <a:pPr marL="0" marR="0" algn="just">
                        <a:lnSpc>
                          <a:spcPct val="115000"/>
                        </a:lnSpc>
                        <a:spcBef>
                          <a:spcPts val="0"/>
                        </a:spcBef>
                        <a:spcAft>
                          <a:spcPts val="500"/>
                        </a:spcAft>
                        <a:tabLst>
                          <a:tab pos="914400" algn="l"/>
                        </a:tabLst>
                      </a:pPr>
                      <a:r>
                        <a:rPr lang="en-US" sz="1400" dirty="0">
                          <a:effectLst/>
                        </a:rPr>
                        <a:t>*Air free emission levels are based on a mathematical equation (involving carbon monoxide and oxygen or carbon monoxide readings) to convert an actual diluted flue gas carbon monoxide testing sample to an undiluted air free flue gas carbon level utilized in the appliance certification standards. Air free emission levels are based on a mathematical equation (involving carbon monoxide and oxygen or carbon monoxide readings) to convert an actual diluted flue gas carbon monoxide testing sample to an undiluted air free flue gas carbon level utilized in the appliance certification standards.</a:t>
                      </a:r>
                      <a:endParaRPr lang="en-US" sz="1400" dirty="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hMerge="1">
                  <a:txBody>
                    <a:bodyPr/>
                    <a:lstStyle/>
                    <a:p>
                      <a:endParaRPr lang="en-US"/>
                    </a:p>
                  </a:txBody>
                  <a:tcPr/>
                </a:tc>
              </a:tr>
            </a:tbl>
          </a:graphicData>
        </a:graphic>
      </p:graphicFrame>
    </p:spTree>
    <p:extLst>
      <p:ext uri="{BB962C8B-B14F-4D97-AF65-F5344CB8AC3E}">
        <p14:creationId xmlns:p14="http://schemas.microsoft.com/office/powerpoint/2010/main" val="14916323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Table </a:t>
            </a:r>
            <a:r>
              <a:rPr lang="en-US" sz="4000" dirty="0" smtClean="0"/>
              <a:t>1</a:t>
            </a:r>
            <a:r>
              <a:rPr lang="en-US" sz="3600" dirty="0" smtClean="0"/>
              <a:t> (National </a:t>
            </a:r>
            <a:r>
              <a:rPr lang="en-US" sz="3600" dirty="0"/>
              <a:t>Fuel Gas Code Table </a:t>
            </a:r>
            <a:r>
              <a:rPr lang="en-US" sz="3600" dirty="0" smtClean="0"/>
              <a:t>G6)</a:t>
            </a:r>
            <a:endParaRPr lang="en-US" sz="3600" dirty="0"/>
          </a:p>
        </p:txBody>
      </p:sp>
      <p:graphicFrame>
        <p:nvGraphicFramePr>
          <p:cNvPr id="4" name="Content Placeholder 3"/>
          <p:cNvGraphicFramePr>
            <a:graphicFrameLocks noGrp="1"/>
          </p:cNvGraphicFramePr>
          <p:nvPr>
            <p:ph idx="1"/>
            <p:extLst/>
          </p:nvPr>
        </p:nvGraphicFramePr>
        <p:xfrm>
          <a:off x="1447800" y="1196956"/>
          <a:ext cx="6400800" cy="5692666"/>
        </p:xfrm>
        <a:graphic>
          <a:graphicData uri="http://schemas.openxmlformats.org/drawingml/2006/table">
            <a:tbl>
              <a:tblPr firstRow="1" firstCol="1" bandRow="1">
                <a:tableStyleId>{5C22544A-7EE6-4342-B048-85BDC9FD1C3A}</a:tableStyleId>
              </a:tblPr>
              <a:tblGrid>
                <a:gridCol w="3594762"/>
                <a:gridCol w="2806038"/>
              </a:tblGrid>
              <a:tr h="248885">
                <a:tc>
                  <a:txBody>
                    <a:bodyPr/>
                    <a:lstStyle/>
                    <a:p>
                      <a:pPr marL="0" marR="0" algn="ctr">
                        <a:lnSpc>
                          <a:spcPct val="115000"/>
                        </a:lnSpc>
                        <a:spcBef>
                          <a:spcPts val="0"/>
                        </a:spcBef>
                        <a:spcAft>
                          <a:spcPts val="0"/>
                        </a:spcAft>
                        <a:tabLst>
                          <a:tab pos="1543050" algn="l"/>
                        </a:tabLst>
                      </a:pPr>
                      <a:r>
                        <a:rPr lang="en-US" sz="1400" dirty="0">
                          <a:effectLst/>
                        </a:rPr>
                        <a:t>Appliance</a:t>
                      </a:r>
                      <a:endParaRPr lang="en-US" sz="1400" dirty="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tabLst>
                          <a:tab pos="1543050" algn="l"/>
                        </a:tabLst>
                      </a:pPr>
                      <a:r>
                        <a:rPr lang="en-US" sz="1400">
                          <a:effectLst/>
                        </a:rPr>
                        <a:t>Threshold Limit</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r>
              <a:tr h="248885">
                <a:tc>
                  <a:txBody>
                    <a:bodyPr/>
                    <a:lstStyle/>
                    <a:p>
                      <a:pPr marL="0" marR="0" algn="just">
                        <a:lnSpc>
                          <a:spcPct val="115000"/>
                        </a:lnSpc>
                        <a:spcBef>
                          <a:spcPts val="0"/>
                        </a:spcBef>
                        <a:spcAft>
                          <a:spcPts val="0"/>
                        </a:spcAft>
                        <a:tabLst>
                          <a:tab pos="1543050" algn="l"/>
                        </a:tabLst>
                      </a:pPr>
                      <a:r>
                        <a:rPr lang="en-US" sz="1400">
                          <a:effectLst/>
                        </a:rPr>
                        <a:t>Central furnace (all catagories)</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1543050" algn="l"/>
                        </a:tabLst>
                      </a:pPr>
                      <a:r>
                        <a:rPr lang="en-US" sz="1400">
                          <a:effectLst/>
                        </a:rPr>
                        <a:t>400 ppm air free</a:t>
                      </a:r>
                      <a:r>
                        <a:rPr lang="en-US" sz="1400" baseline="30000">
                          <a:effectLst/>
                        </a:rPr>
                        <a:t>*</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r>
              <a:tr h="248885">
                <a:tc>
                  <a:txBody>
                    <a:bodyPr/>
                    <a:lstStyle/>
                    <a:p>
                      <a:pPr marL="0" marR="0" algn="just">
                        <a:lnSpc>
                          <a:spcPct val="115000"/>
                        </a:lnSpc>
                        <a:spcBef>
                          <a:spcPts val="0"/>
                        </a:spcBef>
                        <a:spcAft>
                          <a:spcPts val="0"/>
                        </a:spcAft>
                        <a:tabLst>
                          <a:tab pos="1543050" algn="l"/>
                        </a:tabLst>
                      </a:pPr>
                      <a:r>
                        <a:rPr lang="en-US" sz="1400">
                          <a:effectLst/>
                        </a:rPr>
                        <a:t>Floor furnace</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1543050" algn="l"/>
                        </a:tabLst>
                      </a:pPr>
                      <a:r>
                        <a:rPr lang="en-US" sz="1400">
                          <a:effectLst/>
                        </a:rPr>
                        <a:t>400 ppm air free</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r>
              <a:tr h="91548">
                <a:tc>
                  <a:txBody>
                    <a:bodyPr/>
                    <a:lstStyle/>
                    <a:p>
                      <a:pPr marL="0" marR="0">
                        <a:lnSpc>
                          <a:spcPct val="115000"/>
                        </a:lnSpc>
                        <a:spcBef>
                          <a:spcPts val="0"/>
                        </a:spcBef>
                        <a:spcAft>
                          <a:spcPts val="0"/>
                        </a:spcAft>
                        <a:tabLst>
                          <a:tab pos="1543050" algn="l"/>
                        </a:tabLst>
                      </a:pPr>
                      <a:r>
                        <a:rPr lang="en-US" sz="1400">
                          <a:effectLst/>
                        </a:rPr>
                        <a:t>Gravity furnace</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1543050" algn="l"/>
                        </a:tabLst>
                      </a:pPr>
                      <a:r>
                        <a:rPr lang="en-US" sz="1400">
                          <a:effectLst/>
                        </a:rPr>
                        <a:t>400 ppm air free</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r>
              <a:tr h="248885">
                <a:tc>
                  <a:txBody>
                    <a:bodyPr/>
                    <a:lstStyle/>
                    <a:p>
                      <a:pPr marL="0" marR="0" algn="just">
                        <a:lnSpc>
                          <a:spcPct val="115000"/>
                        </a:lnSpc>
                        <a:spcBef>
                          <a:spcPts val="0"/>
                        </a:spcBef>
                        <a:spcAft>
                          <a:spcPts val="0"/>
                        </a:spcAft>
                        <a:tabLst>
                          <a:tab pos="1543050" algn="l"/>
                        </a:tabLst>
                      </a:pPr>
                      <a:r>
                        <a:rPr lang="en-US" sz="1400">
                          <a:effectLst/>
                        </a:rPr>
                        <a:t>Wall furnace (BIV)</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1543050" algn="l"/>
                        </a:tabLst>
                      </a:pPr>
                      <a:r>
                        <a:rPr lang="en-US" sz="1400">
                          <a:effectLst/>
                        </a:rPr>
                        <a:t>200 ppm air free</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r>
              <a:tr h="248885">
                <a:tc>
                  <a:txBody>
                    <a:bodyPr/>
                    <a:lstStyle/>
                    <a:p>
                      <a:pPr marL="0" marR="0" algn="just">
                        <a:lnSpc>
                          <a:spcPct val="115000"/>
                        </a:lnSpc>
                        <a:spcBef>
                          <a:spcPts val="0"/>
                        </a:spcBef>
                        <a:spcAft>
                          <a:spcPts val="0"/>
                        </a:spcAft>
                        <a:tabLst>
                          <a:tab pos="1543050" algn="l"/>
                        </a:tabLst>
                      </a:pPr>
                      <a:r>
                        <a:rPr lang="en-US" sz="1400">
                          <a:effectLst/>
                        </a:rPr>
                        <a:t>Wall furnace (direct vent)</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1543050" algn="l"/>
                        </a:tabLst>
                      </a:pPr>
                      <a:r>
                        <a:rPr lang="en-US" sz="1400">
                          <a:effectLst/>
                        </a:rPr>
                        <a:t>400 ppm air free</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r>
              <a:tr h="248885">
                <a:tc>
                  <a:txBody>
                    <a:bodyPr/>
                    <a:lstStyle/>
                    <a:p>
                      <a:pPr marL="0" marR="0" algn="just">
                        <a:lnSpc>
                          <a:spcPct val="115000"/>
                        </a:lnSpc>
                        <a:spcBef>
                          <a:spcPts val="0"/>
                        </a:spcBef>
                        <a:spcAft>
                          <a:spcPts val="0"/>
                        </a:spcAft>
                        <a:tabLst>
                          <a:tab pos="1543050" algn="l"/>
                        </a:tabLst>
                      </a:pPr>
                      <a:r>
                        <a:rPr lang="en-US" sz="1400">
                          <a:effectLst/>
                        </a:rPr>
                        <a:t>Vented room heater</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1543050" algn="l"/>
                        </a:tabLst>
                      </a:pPr>
                      <a:r>
                        <a:rPr lang="en-US" sz="1400">
                          <a:effectLst/>
                        </a:rPr>
                        <a:t>200 ppm air free</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r>
              <a:tr h="248885">
                <a:tc>
                  <a:txBody>
                    <a:bodyPr/>
                    <a:lstStyle/>
                    <a:p>
                      <a:pPr marL="0" marR="0" algn="just">
                        <a:lnSpc>
                          <a:spcPct val="115000"/>
                        </a:lnSpc>
                        <a:spcBef>
                          <a:spcPts val="0"/>
                        </a:spcBef>
                        <a:spcAft>
                          <a:spcPts val="0"/>
                        </a:spcAft>
                        <a:tabLst>
                          <a:tab pos="1543050" algn="l"/>
                        </a:tabLst>
                      </a:pPr>
                      <a:r>
                        <a:rPr lang="en-US" sz="1400">
                          <a:effectLst/>
                        </a:rPr>
                        <a:t>Vent-free room heater</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1543050" algn="l"/>
                        </a:tabLst>
                      </a:pPr>
                      <a:r>
                        <a:rPr lang="en-US" sz="1400">
                          <a:effectLst/>
                        </a:rPr>
                        <a:t>200 ppm air free</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r>
              <a:tr h="248885">
                <a:tc>
                  <a:txBody>
                    <a:bodyPr/>
                    <a:lstStyle/>
                    <a:p>
                      <a:pPr marL="0" marR="0" algn="just">
                        <a:lnSpc>
                          <a:spcPct val="115000"/>
                        </a:lnSpc>
                        <a:spcBef>
                          <a:spcPts val="0"/>
                        </a:spcBef>
                        <a:spcAft>
                          <a:spcPts val="0"/>
                        </a:spcAft>
                        <a:tabLst>
                          <a:tab pos="1543050" algn="l"/>
                        </a:tabLst>
                      </a:pPr>
                      <a:r>
                        <a:rPr lang="en-US" sz="1400">
                          <a:effectLst/>
                        </a:rPr>
                        <a:t>Water heater</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1543050" algn="l"/>
                        </a:tabLst>
                      </a:pPr>
                      <a:r>
                        <a:rPr lang="en-US" sz="1400">
                          <a:effectLst/>
                        </a:rPr>
                        <a:t>200 ppm air free</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r>
              <a:tr h="248885">
                <a:tc>
                  <a:txBody>
                    <a:bodyPr/>
                    <a:lstStyle/>
                    <a:p>
                      <a:pPr marL="0" marR="0" algn="just">
                        <a:lnSpc>
                          <a:spcPct val="115000"/>
                        </a:lnSpc>
                        <a:spcBef>
                          <a:spcPts val="0"/>
                        </a:spcBef>
                        <a:spcAft>
                          <a:spcPts val="0"/>
                        </a:spcAft>
                        <a:tabLst>
                          <a:tab pos="1543050" algn="l"/>
                        </a:tabLst>
                      </a:pPr>
                      <a:r>
                        <a:rPr lang="en-US" sz="1400">
                          <a:effectLst/>
                        </a:rPr>
                        <a:t>Oven/boiler</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1543050" algn="l"/>
                        </a:tabLst>
                      </a:pPr>
                      <a:r>
                        <a:rPr lang="en-US" sz="1400">
                          <a:effectLst/>
                        </a:rPr>
                        <a:t>225 ppm as measured</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r>
              <a:tr h="248885">
                <a:tc>
                  <a:txBody>
                    <a:bodyPr/>
                    <a:lstStyle/>
                    <a:p>
                      <a:pPr marL="0" marR="0" algn="just">
                        <a:lnSpc>
                          <a:spcPct val="115000"/>
                        </a:lnSpc>
                        <a:spcBef>
                          <a:spcPts val="0"/>
                        </a:spcBef>
                        <a:spcAft>
                          <a:spcPts val="0"/>
                        </a:spcAft>
                        <a:tabLst>
                          <a:tab pos="1543050" algn="l"/>
                        </a:tabLst>
                      </a:pPr>
                      <a:r>
                        <a:rPr lang="en-US" sz="1400">
                          <a:effectLst/>
                        </a:rPr>
                        <a:t>Top burner</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1543050" algn="l"/>
                        </a:tabLst>
                      </a:pPr>
                      <a:r>
                        <a:rPr lang="en-US" sz="1400">
                          <a:effectLst/>
                        </a:rPr>
                        <a:t>25 ppm as measured (per burner)</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r>
              <a:tr h="248885">
                <a:tc>
                  <a:txBody>
                    <a:bodyPr/>
                    <a:lstStyle/>
                    <a:p>
                      <a:pPr marL="0" marR="0" algn="just">
                        <a:lnSpc>
                          <a:spcPct val="115000"/>
                        </a:lnSpc>
                        <a:spcBef>
                          <a:spcPts val="0"/>
                        </a:spcBef>
                        <a:spcAft>
                          <a:spcPts val="0"/>
                        </a:spcAft>
                        <a:tabLst>
                          <a:tab pos="1543050" algn="l"/>
                        </a:tabLst>
                      </a:pPr>
                      <a:r>
                        <a:rPr lang="en-US" sz="1400">
                          <a:effectLst/>
                        </a:rPr>
                        <a:t>Refrigerator</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1543050" algn="l"/>
                        </a:tabLst>
                      </a:pPr>
                      <a:r>
                        <a:rPr lang="en-US" sz="1400">
                          <a:effectLst/>
                        </a:rPr>
                        <a:t>25 ppm as measured</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r>
              <a:tr h="248885">
                <a:tc>
                  <a:txBody>
                    <a:bodyPr/>
                    <a:lstStyle/>
                    <a:p>
                      <a:pPr marL="0" marR="0" algn="just">
                        <a:lnSpc>
                          <a:spcPct val="115000"/>
                        </a:lnSpc>
                        <a:spcBef>
                          <a:spcPts val="0"/>
                        </a:spcBef>
                        <a:spcAft>
                          <a:spcPts val="0"/>
                        </a:spcAft>
                        <a:tabLst>
                          <a:tab pos="1543050" algn="l"/>
                        </a:tabLst>
                      </a:pPr>
                      <a:r>
                        <a:rPr lang="en-US" sz="1400">
                          <a:effectLst/>
                        </a:rPr>
                        <a:t>Gas log (gas fireplace)</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1543050" algn="l"/>
                        </a:tabLst>
                      </a:pPr>
                      <a:r>
                        <a:rPr lang="en-US" sz="1400">
                          <a:effectLst/>
                        </a:rPr>
                        <a:t>25 ppm as measured in vent</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r>
              <a:tr h="248885">
                <a:tc>
                  <a:txBody>
                    <a:bodyPr/>
                    <a:lstStyle/>
                    <a:p>
                      <a:pPr marL="0" marR="0" algn="just">
                        <a:lnSpc>
                          <a:spcPct val="115000"/>
                        </a:lnSpc>
                        <a:spcBef>
                          <a:spcPts val="0"/>
                        </a:spcBef>
                        <a:spcAft>
                          <a:spcPts val="0"/>
                        </a:spcAft>
                        <a:tabLst>
                          <a:tab pos="1543050" algn="l"/>
                        </a:tabLst>
                      </a:pPr>
                      <a:r>
                        <a:rPr lang="en-US" sz="1400">
                          <a:effectLst/>
                        </a:rPr>
                        <a:t>Gas log (installed in wood burning fireplace)</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1543050" algn="l"/>
                        </a:tabLst>
                      </a:pPr>
                      <a:r>
                        <a:rPr lang="en-US" sz="1400">
                          <a:effectLst/>
                        </a:rPr>
                        <a:t>400 ppm air free in firebox</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r>
              <a:tr h="248885">
                <a:tc gridSpan="2">
                  <a:txBody>
                    <a:bodyPr/>
                    <a:lstStyle/>
                    <a:p>
                      <a:pPr marL="0" marR="0" algn="just">
                        <a:lnSpc>
                          <a:spcPct val="115000"/>
                        </a:lnSpc>
                        <a:spcBef>
                          <a:spcPts val="0"/>
                        </a:spcBef>
                        <a:spcAft>
                          <a:spcPts val="500"/>
                        </a:spcAft>
                        <a:tabLst>
                          <a:tab pos="914400" algn="l"/>
                        </a:tabLst>
                      </a:pPr>
                      <a:r>
                        <a:rPr lang="en-US" sz="1400">
                          <a:effectLst/>
                        </a:rPr>
                        <a:t>This table is provided by permission of the American Gas Association.</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hMerge="1">
                  <a:txBody>
                    <a:bodyPr/>
                    <a:lstStyle/>
                    <a:p>
                      <a:endParaRPr lang="en-US"/>
                    </a:p>
                  </a:txBody>
                  <a:tcPr/>
                </a:tc>
              </a:tr>
              <a:tr h="1676929">
                <a:tc gridSpan="2">
                  <a:txBody>
                    <a:bodyPr/>
                    <a:lstStyle/>
                    <a:p>
                      <a:pPr marL="0" marR="0" algn="just">
                        <a:lnSpc>
                          <a:spcPct val="115000"/>
                        </a:lnSpc>
                        <a:spcBef>
                          <a:spcPts val="0"/>
                        </a:spcBef>
                        <a:spcAft>
                          <a:spcPts val="500"/>
                        </a:spcAft>
                        <a:tabLst>
                          <a:tab pos="914400" algn="l"/>
                        </a:tabLst>
                      </a:pPr>
                      <a:r>
                        <a:rPr lang="en-US" sz="1400" dirty="0">
                          <a:effectLst/>
                        </a:rPr>
                        <a:t>*Air free emission levels are based on a mathematical equation (involving carbon monoxide and oxygen or carbon monoxide readings) to convert an actual diluted flue gas carbon monoxide testing sample to an undiluted air free flue gas carbon level utilized in the appliance certification standards. Air free emission levels are based on a mathematical equation (involving carbon monoxide and oxygen or carbon monoxide readings) to convert an actual diluted flue gas carbon monoxide testing sample to an undiluted air free flue gas carbon level utilized in the appliance certification standards.</a:t>
                      </a:r>
                      <a:endParaRPr lang="en-US" sz="1400" dirty="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hMerge="1">
                  <a:txBody>
                    <a:bodyPr/>
                    <a:lstStyle/>
                    <a:p>
                      <a:endParaRPr lang="en-US"/>
                    </a:p>
                  </a:txBody>
                  <a:tcPr/>
                </a:tc>
              </a:tr>
            </a:tbl>
          </a:graphicData>
        </a:graphic>
      </p:graphicFrame>
      <p:cxnSp>
        <p:nvCxnSpPr>
          <p:cNvPr id="5" name="Straight Arrow Connector 4"/>
          <p:cNvCxnSpPr/>
          <p:nvPr/>
        </p:nvCxnSpPr>
        <p:spPr>
          <a:xfrm>
            <a:off x="609600" y="2895600"/>
            <a:ext cx="914400" cy="914400"/>
          </a:xfrm>
          <a:prstGeom prst="straightConnector1">
            <a:avLst/>
          </a:prstGeom>
          <a:ln w="57150">
            <a:solidFill>
              <a:srgbClr val="FF0000"/>
            </a:solidFill>
            <a:tailEnd type="triangle"/>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24548881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Table </a:t>
            </a:r>
            <a:r>
              <a:rPr lang="en-US" sz="4000" dirty="0" smtClean="0"/>
              <a:t>1</a:t>
            </a:r>
            <a:r>
              <a:rPr lang="en-US" sz="3600" dirty="0" smtClean="0"/>
              <a:t> (National </a:t>
            </a:r>
            <a:r>
              <a:rPr lang="en-US" sz="3600" dirty="0"/>
              <a:t>Fuel Gas Code Table </a:t>
            </a:r>
            <a:r>
              <a:rPr lang="en-US" sz="3600" dirty="0" smtClean="0"/>
              <a:t>G6)</a:t>
            </a:r>
            <a:endParaRPr lang="en-US" sz="3600" dirty="0"/>
          </a:p>
        </p:txBody>
      </p:sp>
      <p:graphicFrame>
        <p:nvGraphicFramePr>
          <p:cNvPr id="4" name="Content Placeholder 3"/>
          <p:cNvGraphicFramePr>
            <a:graphicFrameLocks noGrp="1"/>
          </p:cNvGraphicFramePr>
          <p:nvPr>
            <p:ph idx="1"/>
            <p:extLst/>
          </p:nvPr>
        </p:nvGraphicFramePr>
        <p:xfrm>
          <a:off x="1447800" y="1196956"/>
          <a:ext cx="6400800" cy="5692666"/>
        </p:xfrm>
        <a:graphic>
          <a:graphicData uri="http://schemas.openxmlformats.org/drawingml/2006/table">
            <a:tbl>
              <a:tblPr firstRow="1" firstCol="1" bandRow="1">
                <a:tableStyleId>{5C22544A-7EE6-4342-B048-85BDC9FD1C3A}</a:tableStyleId>
              </a:tblPr>
              <a:tblGrid>
                <a:gridCol w="3594762"/>
                <a:gridCol w="2806038"/>
              </a:tblGrid>
              <a:tr h="248885">
                <a:tc>
                  <a:txBody>
                    <a:bodyPr/>
                    <a:lstStyle/>
                    <a:p>
                      <a:pPr marL="0" marR="0" algn="ctr">
                        <a:lnSpc>
                          <a:spcPct val="115000"/>
                        </a:lnSpc>
                        <a:spcBef>
                          <a:spcPts val="0"/>
                        </a:spcBef>
                        <a:spcAft>
                          <a:spcPts val="0"/>
                        </a:spcAft>
                        <a:tabLst>
                          <a:tab pos="1543050" algn="l"/>
                        </a:tabLst>
                      </a:pPr>
                      <a:r>
                        <a:rPr lang="en-US" sz="1400" dirty="0">
                          <a:effectLst/>
                        </a:rPr>
                        <a:t>Appliance</a:t>
                      </a:r>
                      <a:endParaRPr lang="en-US" sz="1400" dirty="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tabLst>
                          <a:tab pos="1543050" algn="l"/>
                        </a:tabLst>
                      </a:pPr>
                      <a:r>
                        <a:rPr lang="en-US" sz="1400">
                          <a:effectLst/>
                        </a:rPr>
                        <a:t>Threshold Limit</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r>
              <a:tr h="248885">
                <a:tc>
                  <a:txBody>
                    <a:bodyPr/>
                    <a:lstStyle/>
                    <a:p>
                      <a:pPr marL="0" marR="0" algn="just">
                        <a:lnSpc>
                          <a:spcPct val="115000"/>
                        </a:lnSpc>
                        <a:spcBef>
                          <a:spcPts val="0"/>
                        </a:spcBef>
                        <a:spcAft>
                          <a:spcPts val="0"/>
                        </a:spcAft>
                        <a:tabLst>
                          <a:tab pos="1543050" algn="l"/>
                        </a:tabLst>
                      </a:pPr>
                      <a:r>
                        <a:rPr lang="en-US" sz="1400">
                          <a:effectLst/>
                        </a:rPr>
                        <a:t>Central furnace (all catagories)</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1543050" algn="l"/>
                        </a:tabLst>
                      </a:pPr>
                      <a:r>
                        <a:rPr lang="en-US" sz="1400">
                          <a:effectLst/>
                        </a:rPr>
                        <a:t>400 ppm air free</a:t>
                      </a:r>
                      <a:r>
                        <a:rPr lang="en-US" sz="1400" baseline="30000">
                          <a:effectLst/>
                        </a:rPr>
                        <a:t>*</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r>
              <a:tr h="248885">
                <a:tc>
                  <a:txBody>
                    <a:bodyPr/>
                    <a:lstStyle/>
                    <a:p>
                      <a:pPr marL="0" marR="0" algn="just">
                        <a:lnSpc>
                          <a:spcPct val="115000"/>
                        </a:lnSpc>
                        <a:spcBef>
                          <a:spcPts val="0"/>
                        </a:spcBef>
                        <a:spcAft>
                          <a:spcPts val="0"/>
                        </a:spcAft>
                        <a:tabLst>
                          <a:tab pos="1543050" algn="l"/>
                        </a:tabLst>
                      </a:pPr>
                      <a:r>
                        <a:rPr lang="en-US" sz="1400">
                          <a:effectLst/>
                        </a:rPr>
                        <a:t>Floor furnace</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1543050" algn="l"/>
                        </a:tabLst>
                      </a:pPr>
                      <a:r>
                        <a:rPr lang="en-US" sz="1400">
                          <a:effectLst/>
                        </a:rPr>
                        <a:t>400 ppm air free</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r>
              <a:tr h="91548">
                <a:tc>
                  <a:txBody>
                    <a:bodyPr/>
                    <a:lstStyle/>
                    <a:p>
                      <a:pPr marL="0" marR="0">
                        <a:lnSpc>
                          <a:spcPct val="115000"/>
                        </a:lnSpc>
                        <a:spcBef>
                          <a:spcPts val="0"/>
                        </a:spcBef>
                        <a:spcAft>
                          <a:spcPts val="0"/>
                        </a:spcAft>
                        <a:tabLst>
                          <a:tab pos="1543050" algn="l"/>
                        </a:tabLst>
                      </a:pPr>
                      <a:r>
                        <a:rPr lang="en-US" sz="1400">
                          <a:effectLst/>
                        </a:rPr>
                        <a:t>Gravity furnace</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1543050" algn="l"/>
                        </a:tabLst>
                      </a:pPr>
                      <a:r>
                        <a:rPr lang="en-US" sz="1400">
                          <a:effectLst/>
                        </a:rPr>
                        <a:t>400 ppm air free</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r>
              <a:tr h="248885">
                <a:tc>
                  <a:txBody>
                    <a:bodyPr/>
                    <a:lstStyle/>
                    <a:p>
                      <a:pPr marL="0" marR="0" algn="just">
                        <a:lnSpc>
                          <a:spcPct val="115000"/>
                        </a:lnSpc>
                        <a:spcBef>
                          <a:spcPts val="0"/>
                        </a:spcBef>
                        <a:spcAft>
                          <a:spcPts val="0"/>
                        </a:spcAft>
                        <a:tabLst>
                          <a:tab pos="1543050" algn="l"/>
                        </a:tabLst>
                      </a:pPr>
                      <a:r>
                        <a:rPr lang="en-US" sz="1400">
                          <a:effectLst/>
                        </a:rPr>
                        <a:t>Wall furnace (BIV)</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1543050" algn="l"/>
                        </a:tabLst>
                      </a:pPr>
                      <a:r>
                        <a:rPr lang="en-US" sz="1400">
                          <a:effectLst/>
                        </a:rPr>
                        <a:t>200 ppm air free</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r>
              <a:tr h="248885">
                <a:tc>
                  <a:txBody>
                    <a:bodyPr/>
                    <a:lstStyle/>
                    <a:p>
                      <a:pPr marL="0" marR="0" algn="just">
                        <a:lnSpc>
                          <a:spcPct val="115000"/>
                        </a:lnSpc>
                        <a:spcBef>
                          <a:spcPts val="0"/>
                        </a:spcBef>
                        <a:spcAft>
                          <a:spcPts val="0"/>
                        </a:spcAft>
                        <a:tabLst>
                          <a:tab pos="1543050" algn="l"/>
                        </a:tabLst>
                      </a:pPr>
                      <a:r>
                        <a:rPr lang="en-US" sz="1400">
                          <a:effectLst/>
                        </a:rPr>
                        <a:t>Wall furnace (direct vent)</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1543050" algn="l"/>
                        </a:tabLst>
                      </a:pPr>
                      <a:r>
                        <a:rPr lang="en-US" sz="1400">
                          <a:effectLst/>
                        </a:rPr>
                        <a:t>400 ppm air free</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r>
              <a:tr h="248885">
                <a:tc>
                  <a:txBody>
                    <a:bodyPr/>
                    <a:lstStyle/>
                    <a:p>
                      <a:pPr marL="0" marR="0" algn="just">
                        <a:lnSpc>
                          <a:spcPct val="115000"/>
                        </a:lnSpc>
                        <a:spcBef>
                          <a:spcPts val="0"/>
                        </a:spcBef>
                        <a:spcAft>
                          <a:spcPts val="0"/>
                        </a:spcAft>
                        <a:tabLst>
                          <a:tab pos="1543050" algn="l"/>
                        </a:tabLst>
                      </a:pPr>
                      <a:r>
                        <a:rPr lang="en-US" sz="1400">
                          <a:effectLst/>
                        </a:rPr>
                        <a:t>Vented room heater</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1543050" algn="l"/>
                        </a:tabLst>
                      </a:pPr>
                      <a:r>
                        <a:rPr lang="en-US" sz="1400">
                          <a:effectLst/>
                        </a:rPr>
                        <a:t>200 ppm air free</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r>
              <a:tr h="248885">
                <a:tc>
                  <a:txBody>
                    <a:bodyPr/>
                    <a:lstStyle/>
                    <a:p>
                      <a:pPr marL="0" marR="0" algn="just">
                        <a:lnSpc>
                          <a:spcPct val="115000"/>
                        </a:lnSpc>
                        <a:spcBef>
                          <a:spcPts val="0"/>
                        </a:spcBef>
                        <a:spcAft>
                          <a:spcPts val="0"/>
                        </a:spcAft>
                        <a:tabLst>
                          <a:tab pos="1543050" algn="l"/>
                        </a:tabLst>
                      </a:pPr>
                      <a:r>
                        <a:rPr lang="en-US" sz="1400">
                          <a:effectLst/>
                        </a:rPr>
                        <a:t>Vent-free room heater</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1543050" algn="l"/>
                        </a:tabLst>
                      </a:pPr>
                      <a:r>
                        <a:rPr lang="en-US" sz="1400">
                          <a:effectLst/>
                        </a:rPr>
                        <a:t>200 ppm air free</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r>
              <a:tr h="248885">
                <a:tc>
                  <a:txBody>
                    <a:bodyPr/>
                    <a:lstStyle/>
                    <a:p>
                      <a:pPr marL="0" marR="0" algn="just">
                        <a:lnSpc>
                          <a:spcPct val="115000"/>
                        </a:lnSpc>
                        <a:spcBef>
                          <a:spcPts val="0"/>
                        </a:spcBef>
                        <a:spcAft>
                          <a:spcPts val="0"/>
                        </a:spcAft>
                        <a:tabLst>
                          <a:tab pos="1543050" algn="l"/>
                        </a:tabLst>
                      </a:pPr>
                      <a:r>
                        <a:rPr lang="en-US" sz="1400">
                          <a:effectLst/>
                        </a:rPr>
                        <a:t>Water heater</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1543050" algn="l"/>
                        </a:tabLst>
                      </a:pPr>
                      <a:r>
                        <a:rPr lang="en-US" sz="1400">
                          <a:effectLst/>
                        </a:rPr>
                        <a:t>200 ppm air free</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r>
              <a:tr h="248885">
                <a:tc>
                  <a:txBody>
                    <a:bodyPr/>
                    <a:lstStyle/>
                    <a:p>
                      <a:pPr marL="0" marR="0" algn="just">
                        <a:lnSpc>
                          <a:spcPct val="115000"/>
                        </a:lnSpc>
                        <a:spcBef>
                          <a:spcPts val="0"/>
                        </a:spcBef>
                        <a:spcAft>
                          <a:spcPts val="0"/>
                        </a:spcAft>
                        <a:tabLst>
                          <a:tab pos="1543050" algn="l"/>
                        </a:tabLst>
                      </a:pPr>
                      <a:r>
                        <a:rPr lang="en-US" sz="1400">
                          <a:effectLst/>
                        </a:rPr>
                        <a:t>Oven/boiler</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1543050" algn="l"/>
                        </a:tabLst>
                      </a:pPr>
                      <a:r>
                        <a:rPr lang="en-US" sz="1400">
                          <a:effectLst/>
                        </a:rPr>
                        <a:t>225 ppm as measured</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r>
              <a:tr h="248885">
                <a:tc>
                  <a:txBody>
                    <a:bodyPr/>
                    <a:lstStyle/>
                    <a:p>
                      <a:pPr marL="0" marR="0" algn="just">
                        <a:lnSpc>
                          <a:spcPct val="115000"/>
                        </a:lnSpc>
                        <a:spcBef>
                          <a:spcPts val="0"/>
                        </a:spcBef>
                        <a:spcAft>
                          <a:spcPts val="0"/>
                        </a:spcAft>
                        <a:tabLst>
                          <a:tab pos="1543050" algn="l"/>
                        </a:tabLst>
                      </a:pPr>
                      <a:r>
                        <a:rPr lang="en-US" sz="1400" dirty="0">
                          <a:effectLst/>
                        </a:rPr>
                        <a:t>Top burner</a:t>
                      </a:r>
                      <a:endParaRPr lang="en-US" sz="1400" dirty="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1543050" algn="l"/>
                        </a:tabLst>
                      </a:pPr>
                      <a:r>
                        <a:rPr lang="en-US" sz="1400">
                          <a:effectLst/>
                        </a:rPr>
                        <a:t>25 ppm as measured (per burner)</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r>
              <a:tr h="248885">
                <a:tc>
                  <a:txBody>
                    <a:bodyPr/>
                    <a:lstStyle/>
                    <a:p>
                      <a:pPr marL="0" marR="0" algn="just">
                        <a:lnSpc>
                          <a:spcPct val="115000"/>
                        </a:lnSpc>
                        <a:spcBef>
                          <a:spcPts val="0"/>
                        </a:spcBef>
                        <a:spcAft>
                          <a:spcPts val="0"/>
                        </a:spcAft>
                        <a:tabLst>
                          <a:tab pos="1543050" algn="l"/>
                        </a:tabLst>
                      </a:pPr>
                      <a:r>
                        <a:rPr lang="en-US" sz="1400">
                          <a:effectLst/>
                        </a:rPr>
                        <a:t>Refrigerator</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1543050" algn="l"/>
                        </a:tabLst>
                      </a:pPr>
                      <a:r>
                        <a:rPr lang="en-US" sz="1400">
                          <a:effectLst/>
                        </a:rPr>
                        <a:t>25 ppm as measured</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r>
              <a:tr h="248885">
                <a:tc>
                  <a:txBody>
                    <a:bodyPr/>
                    <a:lstStyle/>
                    <a:p>
                      <a:pPr marL="0" marR="0" algn="just">
                        <a:lnSpc>
                          <a:spcPct val="115000"/>
                        </a:lnSpc>
                        <a:spcBef>
                          <a:spcPts val="0"/>
                        </a:spcBef>
                        <a:spcAft>
                          <a:spcPts val="0"/>
                        </a:spcAft>
                        <a:tabLst>
                          <a:tab pos="1543050" algn="l"/>
                        </a:tabLst>
                      </a:pPr>
                      <a:r>
                        <a:rPr lang="en-US" sz="1400">
                          <a:effectLst/>
                        </a:rPr>
                        <a:t>Gas log (gas fireplace)</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1543050" algn="l"/>
                        </a:tabLst>
                      </a:pPr>
                      <a:r>
                        <a:rPr lang="en-US" sz="1400">
                          <a:effectLst/>
                        </a:rPr>
                        <a:t>25 ppm as measured in vent</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r>
              <a:tr h="248885">
                <a:tc>
                  <a:txBody>
                    <a:bodyPr/>
                    <a:lstStyle/>
                    <a:p>
                      <a:pPr marL="0" marR="0" algn="just">
                        <a:lnSpc>
                          <a:spcPct val="115000"/>
                        </a:lnSpc>
                        <a:spcBef>
                          <a:spcPts val="0"/>
                        </a:spcBef>
                        <a:spcAft>
                          <a:spcPts val="0"/>
                        </a:spcAft>
                        <a:tabLst>
                          <a:tab pos="1543050" algn="l"/>
                        </a:tabLst>
                      </a:pPr>
                      <a:r>
                        <a:rPr lang="en-US" sz="1400">
                          <a:effectLst/>
                        </a:rPr>
                        <a:t>Gas log (installed in wood burning fireplace)</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1543050" algn="l"/>
                        </a:tabLst>
                      </a:pPr>
                      <a:r>
                        <a:rPr lang="en-US" sz="1400">
                          <a:effectLst/>
                        </a:rPr>
                        <a:t>400 ppm air free in firebox</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r>
              <a:tr h="248885">
                <a:tc gridSpan="2">
                  <a:txBody>
                    <a:bodyPr/>
                    <a:lstStyle/>
                    <a:p>
                      <a:pPr marL="0" marR="0" algn="just">
                        <a:lnSpc>
                          <a:spcPct val="115000"/>
                        </a:lnSpc>
                        <a:spcBef>
                          <a:spcPts val="0"/>
                        </a:spcBef>
                        <a:spcAft>
                          <a:spcPts val="500"/>
                        </a:spcAft>
                        <a:tabLst>
                          <a:tab pos="914400" algn="l"/>
                        </a:tabLst>
                      </a:pPr>
                      <a:r>
                        <a:rPr lang="en-US" sz="1400">
                          <a:effectLst/>
                        </a:rPr>
                        <a:t>This table is provided by permission of the American Gas Association.</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hMerge="1">
                  <a:txBody>
                    <a:bodyPr/>
                    <a:lstStyle/>
                    <a:p>
                      <a:endParaRPr lang="en-US"/>
                    </a:p>
                  </a:txBody>
                  <a:tcPr/>
                </a:tc>
              </a:tr>
              <a:tr h="1676929">
                <a:tc gridSpan="2">
                  <a:txBody>
                    <a:bodyPr/>
                    <a:lstStyle/>
                    <a:p>
                      <a:pPr marL="0" marR="0" algn="just">
                        <a:lnSpc>
                          <a:spcPct val="115000"/>
                        </a:lnSpc>
                        <a:spcBef>
                          <a:spcPts val="0"/>
                        </a:spcBef>
                        <a:spcAft>
                          <a:spcPts val="500"/>
                        </a:spcAft>
                        <a:tabLst>
                          <a:tab pos="914400" algn="l"/>
                        </a:tabLst>
                      </a:pPr>
                      <a:r>
                        <a:rPr lang="en-US" sz="1400" dirty="0">
                          <a:effectLst/>
                        </a:rPr>
                        <a:t>*Air free emission levels are based on a mathematical equation (involving carbon monoxide and oxygen or carbon monoxide readings) to convert an actual diluted flue gas carbon monoxide testing sample to an undiluted air free flue gas carbon level utilized in the appliance certification standards. Air free emission levels are based on a mathematical equation (involving carbon monoxide and oxygen or carbon monoxide readings) to convert an actual diluted flue gas carbon monoxide testing sample to an undiluted air free flue gas carbon level utilized in the appliance certification standards.</a:t>
                      </a:r>
                      <a:endParaRPr lang="en-US" sz="1400" dirty="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hMerge="1">
                  <a:txBody>
                    <a:bodyPr/>
                    <a:lstStyle/>
                    <a:p>
                      <a:endParaRPr lang="en-US"/>
                    </a:p>
                  </a:txBody>
                  <a:tcPr/>
                </a:tc>
              </a:tr>
            </a:tbl>
          </a:graphicData>
        </a:graphic>
      </p:graphicFrame>
      <p:cxnSp>
        <p:nvCxnSpPr>
          <p:cNvPr id="5" name="Straight Arrow Connector 4"/>
          <p:cNvCxnSpPr/>
          <p:nvPr/>
        </p:nvCxnSpPr>
        <p:spPr>
          <a:xfrm>
            <a:off x="609600" y="2895600"/>
            <a:ext cx="914400" cy="914400"/>
          </a:xfrm>
          <a:prstGeom prst="straightConnector1">
            <a:avLst/>
          </a:prstGeom>
          <a:ln w="57150">
            <a:solidFill>
              <a:srgbClr val="FF0000"/>
            </a:solidFill>
            <a:tailEnd type="triangle"/>
          </a:ln>
        </p:spPr>
        <p:style>
          <a:lnRef idx="1">
            <a:schemeClr val="accent2"/>
          </a:lnRef>
          <a:fillRef idx="0">
            <a:schemeClr val="accent2"/>
          </a:fillRef>
          <a:effectRef idx="0">
            <a:schemeClr val="accent2"/>
          </a:effectRef>
          <a:fontRef idx="minor">
            <a:schemeClr val="tx1"/>
          </a:fontRef>
        </p:style>
      </p:cxnSp>
      <p:cxnSp>
        <p:nvCxnSpPr>
          <p:cNvPr id="6" name="Straight Arrow Connector 5"/>
          <p:cNvCxnSpPr/>
          <p:nvPr/>
        </p:nvCxnSpPr>
        <p:spPr>
          <a:xfrm>
            <a:off x="4114800" y="2895600"/>
            <a:ext cx="914400" cy="914400"/>
          </a:xfrm>
          <a:prstGeom prst="straightConnector1">
            <a:avLst/>
          </a:prstGeom>
          <a:ln w="57150">
            <a:solidFill>
              <a:srgbClr val="FF0000"/>
            </a:solidFill>
            <a:tailEnd type="triangle"/>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30680026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Six Steps For CO Testing</a:t>
            </a:r>
            <a:endParaRPr lang="en-US" dirty="0"/>
          </a:p>
        </p:txBody>
      </p:sp>
      <p:sp>
        <p:nvSpPr>
          <p:cNvPr id="3" name="Content Placeholder 2"/>
          <p:cNvSpPr>
            <a:spLocks noGrp="1"/>
          </p:cNvSpPr>
          <p:nvPr>
            <p:ph idx="1"/>
          </p:nvPr>
        </p:nvSpPr>
        <p:spPr/>
        <p:txBody>
          <a:bodyPr>
            <a:noAutofit/>
          </a:bodyPr>
          <a:lstStyle/>
          <a:p>
            <a:pPr marL="514350" indent="-514350">
              <a:buFont typeface="+mj-lt"/>
              <a:buAutoNum type="arabicPeriod" startAt="5"/>
            </a:pPr>
            <a:r>
              <a:rPr lang="en-US" dirty="0">
                <a:solidFill>
                  <a:srgbClr val="FFFF00"/>
                </a:solidFill>
              </a:rPr>
              <a:t>Gas ovens need to be tested the following tests apply:</a:t>
            </a:r>
          </a:p>
          <a:p>
            <a:pPr lvl="2"/>
            <a:r>
              <a:rPr lang="en-US" sz="2800" dirty="0">
                <a:solidFill>
                  <a:srgbClr val="FFFF00"/>
                </a:solidFill>
              </a:rPr>
              <a:t>Remove any foil or cooking utensils within the oven.</a:t>
            </a:r>
          </a:p>
          <a:p>
            <a:pPr lvl="2"/>
            <a:r>
              <a:rPr lang="en-US" sz="2800" dirty="0">
                <a:solidFill>
                  <a:srgbClr val="FFFF00"/>
                </a:solidFill>
              </a:rPr>
              <a:t>Verify that the oven is not in self-cleaning mode.</a:t>
            </a:r>
          </a:p>
          <a:p>
            <a:pPr lvl="2"/>
            <a:r>
              <a:rPr lang="en-US" sz="2800" dirty="0">
                <a:solidFill>
                  <a:srgbClr val="FFFF00"/>
                </a:solidFill>
              </a:rPr>
              <a:t>Turn oven on to highest temperature setting</a:t>
            </a:r>
            <a:r>
              <a:rPr lang="en-US" sz="2800" dirty="0" smtClean="0">
                <a:solidFill>
                  <a:srgbClr val="FFFF00"/>
                </a:solidFill>
              </a:rPr>
              <a:t>.</a:t>
            </a:r>
            <a:endParaRPr lang="en-US" sz="2800" dirty="0">
              <a:solidFill>
                <a:srgbClr val="FFFF00"/>
              </a:solidFill>
            </a:endParaRPr>
          </a:p>
        </p:txBody>
      </p:sp>
    </p:spTree>
    <p:extLst>
      <p:ext uri="{BB962C8B-B14F-4D97-AF65-F5344CB8AC3E}">
        <p14:creationId xmlns:p14="http://schemas.microsoft.com/office/powerpoint/2010/main" val="32760848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Six Steps For CO Testing</a:t>
            </a:r>
            <a:endParaRPr lang="en-US" dirty="0"/>
          </a:p>
        </p:txBody>
      </p:sp>
      <p:sp>
        <p:nvSpPr>
          <p:cNvPr id="3" name="Content Placeholder 2"/>
          <p:cNvSpPr>
            <a:spLocks noGrp="1"/>
          </p:cNvSpPr>
          <p:nvPr>
            <p:ph idx="1"/>
          </p:nvPr>
        </p:nvSpPr>
        <p:spPr>
          <a:xfrm>
            <a:off x="457200" y="1417638"/>
            <a:ext cx="8229600" cy="4708525"/>
          </a:xfrm>
        </p:spPr>
        <p:txBody>
          <a:bodyPr>
            <a:noAutofit/>
          </a:bodyPr>
          <a:lstStyle/>
          <a:p>
            <a:pPr marL="514350" indent="-514350">
              <a:buFont typeface="+mj-lt"/>
              <a:buAutoNum type="arabicPeriod" startAt="5"/>
            </a:pPr>
            <a:r>
              <a:rPr lang="en-US" dirty="0">
                <a:solidFill>
                  <a:srgbClr val="FFFF00"/>
                </a:solidFill>
              </a:rPr>
              <a:t>Gas ovens need to be tested the following tests apply:</a:t>
            </a:r>
          </a:p>
          <a:p>
            <a:pPr lvl="2"/>
            <a:r>
              <a:rPr lang="en-US" sz="2800" dirty="0">
                <a:solidFill>
                  <a:srgbClr val="FFFF00"/>
                </a:solidFill>
              </a:rPr>
              <a:t>Close the oven door and begin monitoring the CO levels in the kitchen, 5 feet from the oven at waist height.</a:t>
            </a:r>
          </a:p>
          <a:p>
            <a:pPr lvl="3"/>
            <a:r>
              <a:rPr lang="en-US" sz="2400" dirty="0">
                <a:solidFill>
                  <a:srgbClr val="FFFF00"/>
                </a:solidFill>
              </a:rPr>
              <a:t>If CO in the kitchen is higher than 25 ppm at any time during the oven testing, then the Auditor shall stop all CO testing.</a:t>
            </a:r>
          </a:p>
          <a:p>
            <a:pPr lvl="2"/>
            <a:r>
              <a:rPr lang="en-US" sz="2800" dirty="0">
                <a:solidFill>
                  <a:srgbClr val="FFFF00"/>
                </a:solidFill>
              </a:rPr>
              <a:t>Measure the CO levels within the oven vent.</a:t>
            </a:r>
          </a:p>
          <a:p>
            <a:pPr lvl="3"/>
            <a:r>
              <a:rPr lang="en-US" sz="2400" dirty="0">
                <a:solidFill>
                  <a:srgbClr val="FFFF00"/>
                </a:solidFill>
              </a:rPr>
              <a:t>Samples must be taken while burner is firing.</a:t>
            </a:r>
          </a:p>
          <a:p>
            <a:pPr lvl="3"/>
            <a:r>
              <a:rPr lang="en-US" sz="2400" dirty="0">
                <a:solidFill>
                  <a:srgbClr val="FFFF00"/>
                </a:solidFill>
              </a:rPr>
              <a:t>Operate burner for at least 5 minutes, or per OEM instructions, while sampling flue gases.</a:t>
            </a:r>
          </a:p>
        </p:txBody>
      </p:sp>
    </p:spTree>
    <p:extLst>
      <p:ext uri="{BB962C8B-B14F-4D97-AF65-F5344CB8AC3E}">
        <p14:creationId xmlns:p14="http://schemas.microsoft.com/office/powerpoint/2010/main" val="2410273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Six Steps For CO Testing</a:t>
            </a:r>
            <a:endParaRPr lang="en-US" dirty="0"/>
          </a:p>
        </p:txBody>
      </p:sp>
      <p:sp>
        <p:nvSpPr>
          <p:cNvPr id="3" name="Content Placeholder 2"/>
          <p:cNvSpPr>
            <a:spLocks noGrp="1"/>
          </p:cNvSpPr>
          <p:nvPr>
            <p:ph idx="1"/>
          </p:nvPr>
        </p:nvSpPr>
        <p:spPr>
          <a:xfrm>
            <a:off x="457200" y="1417638"/>
            <a:ext cx="8229600" cy="4708525"/>
          </a:xfrm>
        </p:spPr>
        <p:txBody>
          <a:bodyPr>
            <a:noAutofit/>
          </a:bodyPr>
          <a:lstStyle/>
          <a:p>
            <a:pPr marL="457200" indent="-457200">
              <a:buFont typeface="+mj-lt"/>
              <a:buAutoNum type="arabicPeriod" startAt="6"/>
            </a:pPr>
            <a:r>
              <a:rPr lang="en-US" dirty="0">
                <a:solidFill>
                  <a:srgbClr val="FFFF00"/>
                </a:solidFill>
              </a:rPr>
              <a:t>CO verification for appliances tested shall be compared to the threshold limits listed in the National Fuel Gas Code, (see Table 1).  For threshold limits listed in “air free” units, a measurement device set to the “air free” setting must be used, or one of two formulas may be used based on measurements from a combustion </a:t>
            </a:r>
            <a:r>
              <a:rPr lang="en-US" dirty="0" smtClean="0">
                <a:solidFill>
                  <a:srgbClr val="FFFF00"/>
                </a:solidFill>
              </a:rPr>
              <a:t>analyzer.</a:t>
            </a:r>
            <a:endParaRPr lang="en-US" dirty="0">
              <a:solidFill>
                <a:srgbClr val="FFFF00"/>
              </a:solidFill>
            </a:endParaRPr>
          </a:p>
        </p:txBody>
      </p:sp>
    </p:spTree>
    <p:extLst>
      <p:ext uri="{BB962C8B-B14F-4D97-AF65-F5344CB8AC3E}">
        <p14:creationId xmlns:p14="http://schemas.microsoft.com/office/powerpoint/2010/main" val="35319851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Table </a:t>
            </a:r>
            <a:r>
              <a:rPr lang="en-US" sz="4000" dirty="0" smtClean="0"/>
              <a:t>1</a:t>
            </a:r>
            <a:r>
              <a:rPr lang="en-US" sz="3600" dirty="0" smtClean="0"/>
              <a:t> (National </a:t>
            </a:r>
            <a:r>
              <a:rPr lang="en-US" sz="3600" dirty="0"/>
              <a:t>Fuel Gas Code Table </a:t>
            </a:r>
            <a:r>
              <a:rPr lang="en-US" sz="3600" dirty="0" smtClean="0"/>
              <a:t>G6)</a:t>
            </a:r>
            <a:endParaRPr lang="en-US" sz="3600" dirty="0"/>
          </a:p>
        </p:txBody>
      </p:sp>
      <p:graphicFrame>
        <p:nvGraphicFramePr>
          <p:cNvPr id="4" name="Content Placeholder 3"/>
          <p:cNvGraphicFramePr>
            <a:graphicFrameLocks noGrp="1"/>
          </p:cNvGraphicFramePr>
          <p:nvPr>
            <p:ph idx="1"/>
            <p:extLst/>
          </p:nvPr>
        </p:nvGraphicFramePr>
        <p:xfrm>
          <a:off x="1447800" y="1196957"/>
          <a:ext cx="6705600" cy="5508641"/>
        </p:xfrm>
        <a:graphic>
          <a:graphicData uri="http://schemas.openxmlformats.org/drawingml/2006/table">
            <a:tbl>
              <a:tblPr firstRow="1" firstCol="1" bandRow="1">
                <a:tableStyleId>{5C22544A-7EE6-4342-B048-85BDC9FD1C3A}</a:tableStyleId>
              </a:tblPr>
              <a:tblGrid>
                <a:gridCol w="3765941"/>
                <a:gridCol w="2939659"/>
              </a:tblGrid>
              <a:tr h="254802">
                <a:tc>
                  <a:txBody>
                    <a:bodyPr/>
                    <a:lstStyle/>
                    <a:p>
                      <a:pPr marL="0" marR="0" algn="ctr">
                        <a:lnSpc>
                          <a:spcPct val="115000"/>
                        </a:lnSpc>
                        <a:spcBef>
                          <a:spcPts val="0"/>
                        </a:spcBef>
                        <a:spcAft>
                          <a:spcPts val="0"/>
                        </a:spcAft>
                        <a:tabLst>
                          <a:tab pos="1543050" algn="l"/>
                        </a:tabLst>
                      </a:pPr>
                      <a:r>
                        <a:rPr lang="en-US" sz="1400" dirty="0">
                          <a:effectLst/>
                        </a:rPr>
                        <a:t>Appliance</a:t>
                      </a:r>
                      <a:endParaRPr lang="en-US" sz="1400" dirty="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tabLst>
                          <a:tab pos="1543050" algn="l"/>
                        </a:tabLst>
                      </a:pPr>
                      <a:r>
                        <a:rPr lang="en-US" sz="1400">
                          <a:effectLst/>
                        </a:rPr>
                        <a:t>Threshold Limit</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r>
              <a:tr h="254802">
                <a:tc>
                  <a:txBody>
                    <a:bodyPr/>
                    <a:lstStyle/>
                    <a:p>
                      <a:pPr marL="0" marR="0" algn="just">
                        <a:lnSpc>
                          <a:spcPct val="115000"/>
                        </a:lnSpc>
                        <a:spcBef>
                          <a:spcPts val="0"/>
                        </a:spcBef>
                        <a:spcAft>
                          <a:spcPts val="0"/>
                        </a:spcAft>
                        <a:tabLst>
                          <a:tab pos="1543050" algn="l"/>
                        </a:tabLst>
                      </a:pPr>
                      <a:r>
                        <a:rPr lang="en-US" sz="1400" dirty="0">
                          <a:effectLst/>
                        </a:rPr>
                        <a:t>Central furnace (all </a:t>
                      </a:r>
                      <a:r>
                        <a:rPr lang="en-US" sz="1400" dirty="0" err="1">
                          <a:effectLst/>
                        </a:rPr>
                        <a:t>catagories</a:t>
                      </a:r>
                      <a:r>
                        <a:rPr lang="en-US" sz="1400" dirty="0">
                          <a:effectLst/>
                        </a:rPr>
                        <a:t>)</a:t>
                      </a:r>
                      <a:endParaRPr lang="en-US" sz="1400" dirty="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1543050" algn="l"/>
                        </a:tabLst>
                      </a:pPr>
                      <a:r>
                        <a:rPr lang="en-US" sz="1400" dirty="0">
                          <a:effectLst/>
                        </a:rPr>
                        <a:t>400 ppm air free</a:t>
                      </a:r>
                      <a:r>
                        <a:rPr lang="en-US" sz="1400" baseline="30000" dirty="0">
                          <a:effectLst/>
                        </a:rPr>
                        <a:t>*</a:t>
                      </a:r>
                      <a:endParaRPr lang="en-US" sz="1400" dirty="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r>
              <a:tr h="254802">
                <a:tc>
                  <a:txBody>
                    <a:bodyPr/>
                    <a:lstStyle/>
                    <a:p>
                      <a:pPr marL="0" marR="0" algn="just">
                        <a:lnSpc>
                          <a:spcPct val="115000"/>
                        </a:lnSpc>
                        <a:spcBef>
                          <a:spcPts val="0"/>
                        </a:spcBef>
                        <a:spcAft>
                          <a:spcPts val="0"/>
                        </a:spcAft>
                        <a:tabLst>
                          <a:tab pos="1543050" algn="l"/>
                        </a:tabLst>
                      </a:pPr>
                      <a:r>
                        <a:rPr lang="en-US" sz="1400">
                          <a:effectLst/>
                        </a:rPr>
                        <a:t>Floor furnace</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1543050" algn="l"/>
                        </a:tabLst>
                      </a:pPr>
                      <a:r>
                        <a:rPr lang="en-US" sz="1400">
                          <a:effectLst/>
                        </a:rPr>
                        <a:t>400 ppm air free</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r>
              <a:tr h="254802">
                <a:tc>
                  <a:txBody>
                    <a:bodyPr/>
                    <a:lstStyle/>
                    <a:p>
                      <a:pPr marL="0" marR="0">
                        <a:lnSpc>
                          <a:spcPct val="115000"/>
                        </a:lnSpc>
                        <a:spcBef>
                          <a:spcPts val="0"/>
                        </a:spcBef>
                        <a:spcAft>
                          <a:spcPts val="0"/>
                        </a:spcAft>
                        <a:tabLst>
                          <a:tab pos="1543050" algn="l"/>
                        </a:tabLst>
                      </a:pPr>
                      <a:r>
                        <a:rPr lang="en-US" sz="1400">
                          <a:effectLst/>
                        </a:rPr>
                        <a:t>Gravity furnace</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1543050" algn="l"/>
                        </a:tabLst>
                      </a:pPr>
                      <a:r>
                        <a:rPr lang="en-US" sz="1400">
                          <a:effectLst/>
                        </a:rPr>
                        <a:t>400 ppm air free</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r>
              <a:tr h="254802">
                <a:tc>
                  <a:txBody>
                    <a:bodyPr/>
                    <a:lstStyle/>
                    <a:p>
                      <a:pPr marL="0" marR="0" algn="just">
                        <a:lnSpc>
                          <a:spcPct val="115000"/>
                        </a:lnSpc>
                        <a:spcBef>
                          <a:spcPts val="0"/>
                        </a:spcBef>
                        <a:spcAft>
                          <a:spcPts val="0"/>
                        </a:spcAft>
                        <a:tabLst>
                          <a:tab pos="1543050" algn="l"/>
                        </a:tabLst>
                      </a:pPr>
                      <a:r>
                        <a:rPr lang="en-US" sz="1400">
                          <a:effectLst/>
                        </a:rPr>
                        <a:t>Wall furnace (BIV)</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1543050" algn="l"/>
                        </a:tabLst>
                      </a:pPr>
                      <a:r>
                        <a:rPr lang="en-US" sz="1400">
                          <a:effectLst/>
                        </a:rPr>
                        <a:t>200 ppm air free</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r>
              <a:tr h="254802">
                <a:tc>
                  <a:txBody>
                    <a:bodyPr/>
                    <a:lstStyle/>
                    <a:p>
                      <a:pPr marL="0" marR="0" algn="just">
                        <a:lnSpc>
                          <a:spcPct val="115000"/>
                        </a:lnSpc>
                        <a:spcBef>
                          <a:spcPts val="0"/>
                        </a:spcBef>
                        <a:spcAft>
                          <a:spcPts val="0"/>
                        </a:spcAft>
                        <a:tabLst>
                          <a:tab pos="1543050" algn="l"/>
                        </a:tabLst>
                      </a:pPr>
                      <a:r>
                        <a:rPr lang="en-US" sz="1400">
                          <a:effectLst/>
                        </a:rPr>
                        <a:t>Wall furnace (direct vent)</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1543050" algn="l"/>
                        </a:tabLst>
                      </a:pPr>
                      <a:r>
                        <a:rPr lang="en-US" sz="1400">
                          <a:effectLst/>
                        </a:rPr>
                        <a:t>400 ppm air free</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r>
              <a:tr h="254802">
                <a:tc>
                  <a:txBody>
                    <a:bodyPr/>
                    <a:lstStyle/>
                    <a:p>
                      <a:pPr marL="0" marR="0" algn="just">
                        <a:lnSpc>
                          <a:spcPct val="115000"/>
                        </a:lnSpc>
                        <a:spcBef>
                          <a:spcPts val="0"/>
                        </a:spcBef>
                        <a:spcAft>
                          <a:spcPts val="0"/>
                        </a:spcAft>
                        <a:tabLst>
                          <a:tab pos="1543050" algn="l"/>
                        </a:tabLst>
                      </a:pPr>
                      <a:r>
                        <a:rPr lang="en-US" sz="1400">
                          <a:effectLst/>
                        </a:rPr>
                        <a:t>Vented room heater</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1543050" algn="l"/>
                        </a:tabLst>
                      </a:pPr>
                      <a:r>
                        <a:rPr lang="en-US" sz="1400">
                          <a:effectLst/>
                        </a:rPr>
                        <a:t>200 ppm air free</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r>
              <a:tr h="254802">
                <a:tc>
                  <a:txBody>
                    <a:bodyPr/>
                    <a:lstStyle/>
                    <a:p>
                      <a:pPr marL="0" marR="0" algn="just">
                        <a:lnSpc>
                          <a:spcPct val="115000"/>
                        </a:lnSpc>
                        <a:spcBef>
                          <a:spcPts val="0"/>
                        </a:spcBef>
                        <a:spcAft>
                          <a:spcPts val="0"/>
                        </a:spcAft>
                        <a:tabLst>
                          <a:tab pos="1543050" algn="l"/>
                        </a:tabLst>
                      </a:pPr>
                      <a:r>
                        <a:rPr lang="en-US" sz="1400">
                          <a:effectLst/>
                        </a:rPr>
                        <a:t>Vent-free room heater</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1543050" algn="l"/>
                        </a:tabLst>
                      </a:pPr>
                      <a:r>
                        <a:rPr lang="en-US" sz="1400">
                          <a:effectLst/>
                        </a:rPr>
                        <a:t>200 ppm air free</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r>
              <a:tr h="254802">
                <a:tc>
                  <a:txBody>
                    <a:bodyPr/>
                    <a:lstStyle/>
                    <a:p>
                      <a:pPr marL="0" marR="0" algn="just">
                        <a:lnSpc>
                          <a:spcPct val="115000"/>
                        </a:lnSpc>
                        <a:spcBef>
                          <a:spcPts val="0"/>
                        </a:spcBef>
                        <a:spcAft>
                          <a:spcPts val="0"/>
                        </a:spcAft>
                        <a:tabLst>
                          <a:tab pos="1543050" algn="l"/>
                        </a:tabLst>
                      </a:pPr>
                      <a:r>
                        <a:rPr lang="en-US" sz="1400">
                          <a:effectLst/>
                        </a:rPr>
                        <a:t>Water heater</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1543050" algn="l"/>
                        </a:tabLst>
                      </a:pPr>
                      <a:r>
                        <a:rPr lang="en-US" sz="1400">
                          <a:effectLst/>
                        </a:rPr>
                        <a:t>200 ppm air free</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r>
              <a:tr h="254802">
                <a:tc>
                  <a:txBody>
                    <a:bodyPr/>
                    <a:lstStyle/>
                    <a:p>
                      <a:pPr marL="0" marR="0" algn="just">
                        <a:lnSpc>
                          <a:spcPct val="115000"/>
                        </a:lnSpc>
                        <a:spcBef>
                          <a:spcPts val="0"/>
                        </a:spcBef>
                        <a:spcAft>
                          <a:spcPts val="0"/>
                        </a:spcAft>
                        <a:tabLst>
                          <a:tab pos="1543050" algn="l"/>
                        </a:tabLst>
                      </a:pPr>
                      <a:r>
                        <a:rPr lang="en-US" sz="1400">
                          <a:effectLst/>
                        </a:rPr>
                        <a:t>Oven/boiler</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1543050" algn="l"/>
                        </a:tabLst>
                      </a:pPr>
                      <a:r>
                        <a:rPr lang="en-US" sz="1400">
                          <a:effectLst/>
                        </a:rPr>
                        <a:t>225 ppm as measured</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r>
              <a:tr h="254802">
                <a:tc>
                  <a:txBody>
                    <a:bodyPr/>
                    <a:lstStyle/>
                    <a:p>
                      <a:pPr marL="0" marR="0" algn="just">
                        <a:lnSpc>
                          <a:spcPct val="115000"/>
                        </a:lnSpc>
                        <a:spcBef>
                          <a:spcPts val="0"/>
                        </a:spcBef>
                        <a:spcAft>
                          <a:spcPts val="0"/>
                        </a:spcAft>
                        <a:tabLst>
                          <a:tab pos="1543050" algn="l"/>
                        </a:tabLst>
                      </a:pPr>
                      <a:r>
                        <a:rPr lang="en-US" sz="1400">
                          <a:effectLst/>
                        </a:rPr>
                        <a:t>Top burner</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1543050" algn="l"/>
                        </a:tabLst>
                      </a:pPr>
                      <a:r>
                        <a:rPr lang="en-US" sz="1400">
                          <a:effectLst/>
                        </a:rPr>
                        <a:t>25 ppm as measured (per burner)</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r>
              <a:tr h="254802">
                <a:tc>
                  <a:txBody>
                    <a:bodyPr/>
                    <a:lstStyle/>
                    <a:p>
                      <a:pPr marL="0" marR="0" algn="just">
                        <a:lnSpc>
                          <a:spcPct val="115000"/>
                        </a:lnSpc>
                        <a:spcBef>
                          <a:spcPts val="0"/>
                        </a:spcBef>
                        <a:spcAft>
                          <a:spcPts val="0"/>
                        </a:spcAft>
                        <a:tabLst>
                          <a:tab pos="1543050" algn="l"/>
                        </a:tabLst>
                      </a:pPr>
                      <a:r>
                        <a:rPr lang="en-US" sz="1400">
                          <a:effectLst/>
                        </a:rPr>
                        <a:t>Refrigerator</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1543050" algn="l"/>
                        </a:tabLst>
                      </a:pPr>
                      <a:r>
                        <a:rPr lang="en-US" sz="1400">
                          <a:effectLst/>
                        </a:rPr>
                        <a:t>25 ppm as measured</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r>
              <a:tr h="254802">
                <a:tc>
                  <a:txBody>
                    <a:bodyPr/>
                    <a:lstStyle/>
                    <a:p>
                      <a:pPr marL="0" marR="0" algn="just">
                        <a:lnSpc>
                          <a:spcPct val="115000"/>
                        </a:lnSpc>
                        <a:spcBef>
                          <a:spcPts val="0"/>
                        </a:spcBef>
                        <a:spcAft>
                          <a:spcPts val="0"/>
                        </a:spcAft>
                        <a:tabLst>
                          <a:tab pos="1543050" algn="l"/>
                        </a:tabLst>
                      </a:pPr>
                      <a:r>
                        <a:rPr lang="en-US" sz="1400">
                          <a:effectLst/>
                        </a:rPr>
                        <a:t>Gas log (gas fireplace)</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1543050" algn="l"/>
                        </a:tabLst>
                      </a:pPr>
                      <a:r>
                        <a:rPr lang="en-US" sz="1400">
                          <a:effectLst/>
                        </a:rPr>
                        <a:t>25 ppm as measured in vent</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r>
              <a:tr h="254802">
                <a:tc>
                  <a:txBody>
                    <a:bodyPr/>
                    <a:lstStyle/>
                    <a:p>
                      <a:pPr marL="0" marR="0" algn="just">
                        <a:lnSpc>
                          <a:spcPct val="115000"/>
                        </a:lnSpc>
                        <a:spcBef>
                          <a:spcPts val="0"/>
                        </a:spcBef>
                        <a:spcAft>
                          <a:spcPts val="0"/>
                        </a:spcAft>
                        <a:tabLst>
                          <a:tab pos="1543050" algn="l"/>
                        </a:tabLst>
                      </a:pPr>
                      <a:r>
                        <a:rPr lang="en-US" sz="1400">
                          <a:effectLst/>
                        </a:rPr>
                        <a:t>Gas log (installed in wood burning fireplace)</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1543050" algn="l"/>
                        </a:tabLst>
                      </a:pPr>
                      <a:r>
                        <a:rPr lang="en-US" sz="1400">
                          <a:effectLst/>
                        </a:rPr>
                        <a:t>400 ppm air free in firebox</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r>
              <a:tr h="254802">
                <a:tc gridSpan="2">
                  <a:txBody>
                    <a:bodyPr/>
                    <a:lstStyle/>
                    <a:p>
                      <a:pPr marL="0" marR="0" algn="just">
                        <a:lnSpc>
                          <a:spcPct val="115000"/>
                        </a:lnSpc>
                        <a:spcBef>
                          <a:spcPts val="0"/>
                        </a:spcBef>
                        <a:spcAft>
                          <a:spcPts val="500"/>
                        </a:spcAft>
                        <a:tabLst>
                          <a:tab pos="914400" algn="l"/>
                        </a:tabLst>
                      </a:pPr>
                      <a:r>
                        <a:rPr lang="en-US" sz="1400">
                          <a:effectLst/>
                        </a:rPr>
                        <a:t>This table is provided by permission of the American Gas Association.</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hMerge="1">
                  <a:txBody>
                    <a:bodyPr/>
                    <a:lstStyle/>
                    <a:p>
                      <a:endParaRPr lang="en-US"/>
                    </a:p>
                  </a:txBody>
                  <a:tcPr/>
                </a:tc>
              </a:tr>
              <a:tr h="1686611">
                <a:tc gridSpan="2">
                  <a:txBody>
                    <a:bodyPr/>
                    <a:lstStyle/>
                    <a:p>
                      <a:pPr marL="0" marR="0" algn="just">
                        <a:lnSpc>
                          <a:spcPct val="115000"/>
                        </a:lnSpc>
                        <a:spcBef>
                          <a:spcPts val="0"/>
                        </a:spcBef>
                        <a:spcAft>
                          <a:spcPts val="500"/>
                        </a:spcAft>
                        <a:tabLst>
                          <a:tab pos="914400" algn="l"/>
                        </a:tabLst>
                      </a:pPr>
                      <a:r>
                        <a:rPr lang="en-US" sz="1400" dirty="0">
                          <a:effectLst/>
                        </a:rPr>
                        <a:t>*Air free emission levels are based on a mathematical equation (involving carbon monoxide and oxygen or carbon monoxide readings) to convert an actual diluted flue gas carbon monoxide testing sample to an undiluted air free flue gas carbon level utilized in the appliance certification standards. </a:t>
                      </a:r>
                      <a:endParaRPr lang="en-US" sz="1400" dirty="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hMerge="1">
                  <a:txBody>
                    <a:bodyPr/>
                    <a:lstStyle/>
                    <a:p>
                      <a:endParaRPr lang="en-US"/>
                    </a:p>
                  </a:txBody>
                  <a:tcPr/>
                </a:tc>
              </a:tr>
            </a:tbl>
          </a:graphicData>
        </a:graphic>
      </p:graphicFrame>
      <p:cxnSp>
        <p:nvCxnSpPr>
          <p:cNvPr id="7" name="Straight Arrow Connector 6"/>
          <p:cNvCxnSpPr/>
          <p:nvPr/>
        </p:nvCxnSpPr>
        <p:spPr>
          <a:xfrm>
            <a:off x="609600" y="4114800"/>
            <a:ext cx="914400" cy="91440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067237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Table </a:t>
            </a:r>
            <a:r>
              <a:rPr lang="en-US" sz="4000" dirty="0" smtClean="0"/>
              <a:t>1</a:t>
            </a:r>
            <a:r>
              <a:rPr lang="en-US" sz="3600" dirty="0" smtClean="0"/>
              <a:t> (National </a:t>
            </a:r>
            <a:r>
              <a:rPr lang="en-US" sz="3600" dirty="0"/>
              <a:t>Fuel Gas Code Table </a:t>
            </a:r>
            <a:r>
              <a:rPr lang="en-US" sz="3600" dirty="0" smtClean="0"/>
              <a:t>G6)</a:t>
            </a:r>
            <a:endParaRPr lang="en-US" sz="3600" dirty="0"/>
          </a:p>
        </p:txBody>
      </p:sp>
      <p:sp>
        <p:nvSpPr>
          <p:cNvPr id="3" name="Content Placeholder 2"/>
          <p:cNvSpPr>
            <a:spLocks noGrp="1"/>
          </p:cNvSpPr>
          <p:nvPr>
            <p:ph idx="1"/>
          </p:nvPr>
        </p:nvSpPr>
        <p:spPr/>
        <p:txBody>
          <a:bodyPr>
            <a:normAutofit fontScale="85000" lnSpcReduction="20000"/>
          </a:bodyPr>
          <a:lstStyle/>
          <a:p>
            <a:pPr marL="0" indent="0" fontAlgn="t">
              <a:buNone/>
            </a:pPr>
            <a:r>
              <a:rPr lang="en-US" b="1" dirty="0" smtClean="0">
                <a:solidFill>
                  <a:srgbClr val="FFFF00"/>
                </a:solidFill>
              </a:rPr>
              <a:t>*</a:t>
            </a:r>
            <a:r>
              <a:rPr lang="en-US" b="1" dirty="0">
                <a:solidFill>
                  <a:srgbClr val="FFFF00"/>
                </a:solidFill>
              </a:rPr>
              <a:t>Air free emission levels are based on a mathematical equation (involving carbon monoxide and oxygen or carbon monoxide readings) to convert an actual diluted flue gas carbon monoxide testing sample to an undiluted air free flue gas carbon level utilized in the appliance certification standards. Air free emission levels are based on a mathematical equation (involving carbon monoxide and oxygen or carbon monoxide readings) to convert an actual diluted flue gas carbon monoxide testing sample to an undiluted air free flue gas carbon level utilized in the appliance certification standards.</a:t>
            </a:r>
            <a:endParaRPr lang="en-US" dirty="0">
              <a:solidFill>
                <a:srgbClr val="FFFF00"/>
              </a:solidFill>
            </a:endParaRPr>
          </a:p>
          <a:p>
            <a:endParaRPr lang="en-US" dirty="0"/>
          </a:p>
        </p:txBody>
      </p:sp>
    </p:spTree>
    <p:extLst>
      <p:ext uri="{BB962C8B-B14F-4D97-AF65-F5344CB8AC3E}">
        <p14:creationId xmlns:p14="http://schemas.microsoft.com/office/powerpoint/2010/main" val="5520187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 Free </a:t>
            </a:r>
            <a:r>
              <a:rPr lang="en-US" dirty="0" smtClean="0"/>
              <a:t>Air </a:t>
            </a:r>
            <a:r>
              <a:rPr lang="en-US" dirty="0" smtClean="0"/>
              <a:t>Formula</a:t>
            </a:r>
            <a:endParaRPr lang="en-US" dirty="0"/>
          </a:p>
        </p:txBody>
      </p:sp>
      <p:sp>
        <p:nvSpPr>
          <p:cNvPr id="3" name="Content Placeholder 2"/>
          <p:cNvSpPr>
            <a:spLocks noGrp="1"/>
          </p:cNvSpPr>
          <p:nvPr>
            <p:ph idx="1"/>
          </p:nvPr>
        </p:nvSpPr>
        <p:spPr>
          <a:xfrm>
            <a:off x="457200" y="2514600"/>
            <a:ext cx="8229600" cy="4038600"/>
          </a:xfrm>
        </p:spPr>
        <p:txBody>
          <a:bodyPr>
            <a:normAutofit/>
          </a:bodyPr>
          <a:lstStyle/>
          <a:p>
            <a:pPr marL="0" indent="0">
              <a:buNone/>
            </a:pPr>
            <a:r>
              <a:rPr lang="en-US" dirty="0">
                <a:solidFill>
                  <a:srgbClr val="FFFF00"/>
                </a:solidFill>
              </a:rPr>
              <a:t>CO verification for appliances tested shall be compared to the threshold limits listed in the National Fuel Gas Code, (see Table 1).  For threshold limits listed in “air free” units, a measurement device set to the “air free” setting must be used, or one of two formulas may be used based on measurements from a combustion analyzer. </a:t>
            </a:r>
          </a:p>
        </p:txBody>
      </p:sp>
      <p:pic>
        <p:nvPicPr>
          <p:cNvPr id="4" name="Picture 3" descr="C:\Users\Don\Pictures\2013-11-22 Minnix\Minnix 005.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828800" cy="2514600"/>
          </a:xfrm>
          <a:prstGeom prst="rect">
            <a:avLst/>
          </a:prstGeom>
          <a:noFill/>
          <a:ln>
            <a:noFill/>
          </a:ln>
        </p:spPr>
      </p:pic>
    </p:spTree>
    <p:extLst>
      <p:ext uri="{BB962C8B-B14F-4D97-AF65-F5344CB8AC3E}">
        <p14:creationId xmlns:p14="http://schemas.microsoft.com/office/powerpoint/2010/main" val="22940377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 Free </a:t>
            </a:r>
            <a:r>
              <a:rPr lang="en-US" dirty="0"/>
              <a:t>Air </a:t>
            </a:r>
            <a:r>
              <a:rPr lang="en-US" dirty="0" smtClean="0"/>
              <a:t>Formula</a:t>
            </a:r>
            <a:endParaRPr lang="en-US" dirty="0"/>
          </a:p>
        </p:txBody>
      </p:sp>
      <p:sp>
        <p:nvSpPr>
          <p:cNvPr id="3" name="Content Placeholder 2"/>
          <p:cNvSpPr>
            <a:spLocks noGrp="1"/>
          </p:cNvSpPr>
          <p:nvPr>
            <p:ph idx="1"/>
          </p:nvPr>
        </p:nvSpPr>
        <p:spPr>
          <a:xfrm>
            <a:off x="457200" y="2514600"/>
            <a:ext cx="8229600" cy="4038600"/>
          </a:xfrm>
        </p:spPr>
        <p:txBody>
          <a:bodyPr>
            <a:normAutofit/>
          </a:bodyPr>
          <a:lstStyle/>
          <a:p>
            <a:pPr marL="0" indent="0">
              <a:buNone/>
            </a:pPr>
            <a:r>
              <a:rPr lang="en-US" dirty="0">
                <a:solidFill>
                  <a:srgbClr val="FFFF00"/>
                </a:solidFill>
              </a:rPr>
              <a:t>When the manufacturer’s testing instructions are available, always use the manufacturer’s instructions. When they are not available the exhaust gas should be tested near the center of the exhaust stream, in the exhaust duct.  A test hole is generally not required however, when one is it must be sealed when the testing is completed. </a:t>
            </a:r>
          </a:p>
        </p:txBody>
      </p:sp>
      <p:pic>
        <p:nvPicPr>
          <p:cNvPr id="4" name="Picture 3" descr="C:\Users\Don\Pictures\2013-11-22 Minnix\Minnix 005.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828800" cy="2514600"/>
          </a:xfrm>
          <a:prstGeom prst="rect">
            <a:avLst/>
          </a:prstGeom>
          <a:noFill/>
          <a:ln>
            <a:noFill/>
          </a:ln>
        </p:spPr>
      </p:pic>
    </p:spTree>
    <p:extLst>
      <p:ext uri="{BB962C8B-B14F-4D97-AF65-F5344CB8AC3E}">
        <p14:creationId xmlns:p14="http://schemas.microsoft.com/office/powerpoint/2010/main" val="20467247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Step </a:t>
            </a:r>
            <a:r>
              <a:rPr lang="en-US" dirty="0" smtClean="0"/>
              <a:t>2 Find the Length </a:t>
            </a:r>
            <a:endParaRPr lang="en-US" dirty="0"/>
          </a:p>
        </p:txBody>
      </p:sp>
      <p:sp>
        <p:nvSpPr>
          <p:cNvPr id="11" name="TextBox 10"/>
          <p:cNvSpPr txBox="1"/>
          <p:nvPr/>
        </p:nvSpPr>
        <p:spPr>
          <a:xfrm>
            <a:off x="2349782" y="4421250"/>
            <a:ext cx="1710725" cy="1077218"/>
          </a:xfrm>
          <a:prstGeom prst="rect">
            <a:avLst/>
          </a:prstGeom>
          <a:noFill/>
        </p:spPr>
        <p:txBody>
          <a:bodyPr wrap="none" rtlCol="0">
            <a:spAutoFit/>
          </a:bodyPr>
          <a:lstStyle/>
          <a:p>
            <a:r>
              <a:rPr lang="en-US" sz="3200" dirty="0" smtClean="0">
                <a:solidFill>
                  <a:srgbClr val="FFFF00"/>
                </a:solidFill>
              </a:rPr>
              <a:t>184.3 </a:t>
            </a:r>
            <a:r>
              <a:rPr lang="en-US" sz="3200" dirty="0">
                <a:solidFill>
                  <a:srgbClr val="FFFF00"/>
                </a:solidFill>
              </a:rPr>
              <a:t>ft</a:t>
            </a:r>
            <a:r>
              <a:rPr lang="en-US" sz="3200" baseline="30000" dirty="0">
                <a:solidFill>
                  <a:srgbClr val="FFFF00"/>
                </a:solidFill>
              </a:rPr>
              <a:t>2</a:t>
            </a:r>
            <a:r>
              <a:rPr lang="en-US" sz="3200" dirty="0" smtClean="0">
                <a:solidFill>
                  <a:srgbClr val="FFFF00"/>
                </a:solidFill>
              </a:rPr>
              <a:t> </a:t>
            </a:r>
            <a:endParaRPr lang="en-US" sz="3200" dirty="0">
              <a:solidFill>
                <a:srgbClr val="FFFF00"/>
              </a:solidFill>
            </a:endParaRPr>
          </a:p>
          <a:p>
            <a:endParaRPr lang="en-US" sz="3200" dirty="0">
              <a:solidFill>
                <a:srgbClr val="FFFF00"/>
              </a:solidFill>
            </a:endParaRPr>
          </a:p>
        </p:txBody>
      </p:sp>
      <p:cxnSp>
        <p:nvCxnSpPr>
          <p:cNvPr id="13" name="Straight Connector 12"/>
          <p:cNvCxnSpPr/>
          <p:nvPr/>
        </p:nvCxnSpPr>
        <p:spPr>
          <a:xfrm flipV="1">
            <a:off x="2842260" y="2096832"/>
            <a:ext cx="3589020" cy="967296"/>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5303520" y="2994565"/>
            <a:ext cx="3589020" cy="967296"/>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5372100" y="5295900"/>
            <a:ext cx="3589020" cy="967296"/>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6431280" y="2096832"/>
            <a:ext cx="2468880" cy="91440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2868930" y="3045316"/>
            <a:ext cx="2468880" cy="91440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2868930" y="3045363"/>
            <a:ext cx="2468880" cy="91440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V="1">
            <a:off x="388620" y="3064128"/>
            <a:ext cx="2453640" cy="928435"/>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8862060" y="2994565"/>
            <a:ext cx="64770" cy="2301335"/>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5278755" y="3959398"/>
            <a:ext cx="64770" cy="2301335"/>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H="1">
            <a:off x="373380" y="3977227"/>
            <a:ext cx="15240" cy="2301335"/>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373380" y="6278562"/>
            <a:ext cx="496443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309971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 Free </a:t>
            </a:r>
            <a:r>
              <a:rPr lang="en-US" dirty="0"/>
              <a:t>Air </a:t>
            </a:r>
            <a:r>
              <a:rPr lang="en-US" dirty="0" smtClean="0"/>
              <a:t>Formula</a:t>
            </a:r>
            <a:endParaRPr lang="en-US" dirty="0"/>
          </a:p>
        </p:txBody>
      </p:sp>
      <p:sp>
        <p:nvSpPr>
          <p:cNvPr id="3" name="Content Placeholder 2"/>
          <p:cNvSpPr>
            <a:spLocks noGrp="1"/>
          </p:cNvSpPr>
          <p:nvPr>
            <p:ph idx="1"/>
          </p:nvPr>
        </p:nvSpPr>
        <p:spPr>
          <a:xfrm>
            <a:off x="457200" y="2514600"/>
            <a:ext cx="8229600" cy="4038600"/>
          </a:xfrm>
        </p:spPr>
        <p:txBody>
          <a:bodyPr>
            <a:normAutofit/>
          </a:bodyPr>
          <a:lstStyle/>
          <a:p>
            <a:pPr marL="0" indent="0">
              <a:buNone/>
            </a:pPr>
            <a:r>
              <a:rPr lang="en-US" dirty="0">
                <a:solidFill>
                  <a:srgbClr val="FFFF00"/>
                </a:solidFill>
              </a:rPr>
              <a:t>The Carbon Monoxide, air-free ppm may be calculated using one of the following formulas and </a:t>
            </a:r>
            <a:r>
              <a:rPr lang="en-US" dirty="0" smtClean="0">
                <a:solidFill>
                  <a:srgbClr val="FFFF00"/>
                </a:solidFill>
              </a:rPr>
              <a:t>compared to the Table target values:</a:t>
            </a:r>
          </a:p>
          <a:p>
            <a:pPr marL="0" indent="0">
              <a:buNone/>
            </a:pPr>
            <a:r>
              <a:rPr lang="en-US" dirty="0" err="1" smtClean="0">
                <a:solidFill>
                  <a:srgbClr val="FFFF00"/>
                </a:solidFill>
              </a:rPr>
              <a:t>CO</a:t>
            </a:r>
            <a:r>
              <a:rPr lang="en-US" baseline="-25000" dirty="0" err="1" smtClean="0">
                <a:solidFill>
                  <a:srgbClr val="FFFF00"/>
                </a:solidFill>
              </a:rPr>
              <a:t>AFppm</a:t>
            </a:r>
            <a:r>
              <a:rPr lang="en-US" dirty="0" smtClean="0">
                <a:solidFill>
                  <a:srgbClr val="FFFF00"/>
                </a:solidFill>
              </a:rPr>
              <a:t> </a:t>
            </a:r>
            <a:r>
              <a:rPr lang="en-US" dirty="0">
                <a:solidFill>
                  <a:srgbClr val="FFFF00"/>
                </a:solidFill>
              </a:rPr>
              <a:t>= (UCO</a:t>
            </a:r>
            <a:r>
              <a:rPr lang="en-US" baseline="-25000" dirty="0">
                <a:solidFill>
                  <a:srgbClr val="FFFF00"/>
                </a:solidFill>
              </a:rPr>
              <a:t>2</a:t>
            </a:r>
            <a:r>
              <a:rPr lang="en-US" dirty="0">
                <a:solidFill>
                  <a:srgbClr val="FFFF00"/>
                </a:solidFill>
              </a:rPr>
              <a:t> ÷ CO</a:t>
            </a:r>
            <a:r>
              <a:rPr lang="en-US" baseline="-25000" dirty="0">
                <a:solidFill>
                  <a:srgbClr val="FFFF00"/>
                </a:solidFill>
              </a:rPr>
              <a:t>2</a:t>
            </a:r>
            <a:r>
              <a:rPr lang="en-US" dirty="0">
                <a:solidFill>
                  <a:srgbClr val="FFFF00"/>
                </a:solidFill>
              </a:rPr>
              <a:t>) x CO </a:t>
            </a:r>
          </a:p>
          <a:p>
            <a:pPr marL="0" indent="0">
              <a:buNone/>
            </a:pPr>
            <a:r>
              <a:rPr lang="en-US" dirty="0">
                <a:solidFill>
                  <a:srgbClr val="FFFF00"/>
                </a:solidFill>
              </a:rPr>
              <a:t>or </a:t>
            </a:r>
          </a:p>
          <a:p>
            <a:pPr marL="0" indent="0">
              <a:buNone/>
            </a:pPr>
            <a:r>
              <a:rPr lang="en-US" dirty="0" err="1">
                <a:solidFill>
                  <a:srgbClr val="FFFF00"/>
                </a:solidFill>
              </a:rPr>
              <a:t>CO</a:t>
            </a:r>
            <a:r>
              <a:rPr lang="en-US" baseline="-25000" dirty="0" err="1">
                <a:solidFill>
                  <a:srgbClr val="FFFF00"/>
                </a:solidFill>
              </a:rPr>
              <a:t>AFppm</a:t>
            </a:r>
            <a:r>
              <a:rPr lang="en-US" dirty="0">
                <a:solidFill>
                  <a:srgbClr val="FFFF00"/>
                </a:solidFill>
              </a:rPr>
              <a:t> = [20.9  ÷  (20.9 - O</a:t>
            </a:r>
            <a:r>
              <a:rPr lang="en-US" baseline="-25000" dirty="0">
                <a:solidFill>
                  <a:srgbClr val="FFFF00"/>
                </a:solidFill>
              </a:rPr>
              <a:t>2</a:t>
            </a:r>
            <a:r>
              <a:rPr lang="en-US" dirty="0">
                <a:solidFill>
                  <a:srgbClr val="FFFF00"/>
                </a:solidFill>
              </a:rPr>
              <a:t>)] x </a:t>
            </a:r>
            <a:r>
              <a:rPr lang="en-US" dirty="0" err="1">
                <a:solidFill>
                  <a:srgbClr val="FFFF00"/>
                </a:solidFill>
              </a:rPr>
              <a:t>CO</a:t>
            </a:r>
            <a:r>
              <a:rPr lang="en-US" baseline="-25000" dirty="0" err="1">
                <a:solidFill>
                  <a:srgbClr val="FFFF00"/>
                </a:solidFill>
              </a:rPr>
              <a:t>ppm</a:t>
            </a:r>
            <a:r>
              <a:rPr lang="en-US" baseline="-25000" dirty="0">
                <a:solidFill>
                  <a:srgbClr val="FFFF00"/>
                </a:solidFill>
              </a:rPr>
              <a:t> </a:t>
            </a:r>
            <a:endParaRPr lang="en-US" dirty="0">
              <a:solidFill>
                <a:srgbClr val="FFFF00"/>
              </a:solidFill>
            </a:endParaRPr>
          </a:p>
        </p:txBody>
      </p:sp>
      <p:pic>
        <p:nvPicPr>
          <p:cNvPr id="4" name="Picture 3" descr="C:\Users\Don\Pictures\2013-11-22 Minnix\Minnix 005.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828800" cy="2514600"/>
          </a:xfrm>
          <a:prstGeom prst="rect">
            <a:avLst/>
          </a:prstGeom>
          <a:noFill/>
          <a:ln>
            <a:noFill/>
          </a:ln>
        </p:spPr>
      </p:pic>
    </p:spTree>
    <p:extLst>
      <p:ext uri="{BB962C8B-B14F-4D97-AF65-F5344CB8AC3E}">
        <p14:creationId xmlns:p14="http://schemas.microsoft.com/office/powerpoint/2010/main" val="8913336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 Free </a:t>
            </a:r>
            <a:r>
              <a:rPr lang="en-US" dirty="0"/>
              <a:t>Air </a:t>
            </a:r>
            <a:r>
              <a:rPr lang="en-US" dirty="0" smtClean="0"/>
              <a:t>Formula</a:t>
            </a:r>
            <a:endParaRPr lang="en-US" dirty="0"/>
          </a:p>
        </p:txBody>
      </p:sp>
      <p:sp>
        <p:nvSpPr>
          <p:cNvPr id="3" name="Content Placeholder 2"/>
          <p:cNvSpPr>
            <a:spLocks noGrp="1"/>
          </p:cNvSpPr>
          <p:nvPr>
            <p:ph idx="1"/>
          </p:nvPr>
        </p:nvSpPr>
        <p:spPr>
          <a:xfrm>
            <a:off x="457200" y="2667000"/>
            <a:ext cx="8229600" cy="3886200"/>
          </a:xfrm>
        </p:spPr>
        <p:txBody>
          <a:bodyPr>
            <a:normAutofit fontScale="85000" lnSpcReduction="20000"/>
          </a:bodyPr>
          <a:lstStyle/>
          <a:p>
            <a:pPr marL="0" indent="0">
              <a:buNone/>
            </a:pPr>
            <a:r>
              <a:rPr lang="en-US" dirty="0" err="1">
                <a:solidFill>
                  <a:srgbClr val="FFFF00"/>
                </a:solidFill>
              </a:rPr>
              <a:t>CO</a:t>
            </a:r>
            <a:r>
              <a:rPr lang="en-US" baseline="-25000" dirty="0" err="1">
                <a:solidFill>
                  <a:srgbClr val="FFFF00"/>
                </a:solidFill>
              </a:rPr>
              <a:t>AFppm</a:t>
            </a:r>
            <a:r>
              <a:rPr lang="en-US" dirty="0">
                <a:solidFill>
                  <a:srgbClr val="FFFF00"/>
                </a:solidFill>
              </a:rPr>
              <a:t> = Carbon Monoxide, air-free ppm</a:t>
            </a:r>
          </a:p>
          <a:p>
            <a:pPr marL="0" indent="0">
              <a:buNone/>
            </a:pPr>
            <a:r>
              <a:rPr lang="en-US" dirty="0">
                <a:solidFill>
                  <a:srgbClr val="FFFF00"/>
                </a:solidFill>
              </a:rPr>
              <a:t>CO</a:t>
            </a:r>
            <a:r>
              <a:rPr lang="en-US" baseline="-25000" dirty="0">
                <a:solidFill>
                  <a:srgbClr val="FFFF00"/>
                </a:solidFill>
              </a:rPr>
              <a:t>2 </a:t>
            </a:r>
            <a:r>
              <a:rPr lang="en-US" dirty="0">
                <a:solidFill>
                  <a:srgbClr val="FFFF00"/>
                </a:solidFill>
              </a:rPr>
              <a:t>= The measured concentration of carbon dioxide in </a:t>
            </a:r>
            <a:r>
              <a:rPr lang="en-US" dirty="0" smtClean="0">
                <a:solidFill>
                  <a:srgbClr val="FFFF00"/>
                </a:solidFill>
              </a:rPr>
              <a:t>    	combustion </a:t>
            </a:r>
            <a:r>
              <a:rPr lang="en-US" dirty="0">
                <a:solidFill>
                  <a:srgbClr val="FFFF00"/>
                </a:solidFill>
              </a:rPr>
              <a:t>products percent</a:t>
            </a:r>
          </a:p>
          <a:p>
            <a:pPr marL="0" indent="0">
              <a:buNone/>
            </a:pPr>
            <a:r>
              <a:rPr lang="en-US" dirty="0" err="1">
                <a:solidFill>
                  <a:srgbClr val="FFFF00"/>
                </a:solidFill>
              </a:rPr>
              <a:t>CO</a:t>
            </a:r>
            <a:r>
              <a:rPr lang="en-US" baseline="-25000" dirty="0" err="1">
                <a:solidFill>
                  <a:srgbClr val="FFFF00"/>
                </a:solidFill>
              </a:rPr>
              <a:t>ppm</a:t>
            </a:r>
            <a:r>
              <a:rPr lang="en-US" dirty="0">
                <a:solidFill>
                  <a:srgbClr val="FFFF00"/>
                </a:solidFill>
              </a:rPr>
              <a:t> = The measured concentration of carbon monoxide </a:t>
            </a:r>
            <a:r>
              <a:rPr lang="en-US" dirty="0" smtClean="0">
                <a:solidFill>
                  <a:srgbClr val="FFFF00"/>
                </a:solidFill>
              </a:rPr>
              <a:t>	in </a:t>
            </a:r>
            <a:r>
              <a:rPr lang="en-US" dirty="0">
                <a:solidFill>
                  <a:srgbClr val="FFFF00"/>
                </a:solidFill>
              </a:rPr>
              <a:t>combustion products in percent</a:t>
            </a:r>
          </a:p>
          <a:p>
            <a:pPr marL="0" indent="0">
              <a:buNone/>
            </a:pPr>
            <a:r>
              <a:rPr lang="en-US" dirty="0">
                <a:solidFill>
                  <a:srgbClr val="FFFF00"/>
                </a:solidFill>
              </a:rPr>
              <a:t>O</a:t>
            </a:r>
            <a:r>
              <a:rPr lang="en-US" baseline="-25000" dirty="0">
                <a:solidFill>
                  <a:srgbClr val="FFFF00"/>
                </a:solidFill>
              </a:rPr>
              <a:t>2 </a:t>
            </a:r>
            <a:r>
              <a:rPr lang="en-US" dirty="0">
                <a:solidFill>
                  <a:srgbClr val="FFFF00"/>
                </a:solidFill>
              </a:rPr>
              <a:t>= The measured percentage of oxygen in the </a:t>
            </a:r>
            <a:r>
              <a:rPr lang="en-US" dirty="0" smtClean="0">
                <a:solidFill>
                  <a:srgbClr val="FFFF00"/>
                </a:solidFill>
              </a:rPr>
              <a:t>	combustion </a:t>
            </a:r>
            <a:r>
              <a:rPr lang="en-US" dirty="0">
                <a:solidFill>
                  <a:srgbClr val="FFFF00"/>
                </a:solidFill>
              </a:rPr>
              <a:t>gas</a:t>
            </a:r>
          </a:p>
          <a:p>
            <a:pPr marL="0" indent="0">
              <a:buNone/>
            </a:pPr>
            <a:r>
              <a:rPr lang="en-US" dirty="0">
                <a:solidFill>
                  <a:srgbClr val="FFFF00"/>
                </a:solidFill>
              </a:rPr>
              <a:t>UCO</a:t>
            </a:r>
            <a:r>
              <a:rPr lang="en-US" baseline="-25000" dirty="0">
                <a:solidFill>
                  <a:srgbClr val="FFFF00"/>
                </a:solidFill>
              </a:rPr>
              <a:t>2 </a:t>
            </a:r>
            <a:r>
              <a:rPr lang="en-US" dirty="0">
                <a:solidFill>
                  <a:srgbClr val="FFFF00"/>
                </a:solidFill>
              </a:rPr>
              <a:t>= The ultimate concentration of carbon dioxide for </a:t>
            </a:r>
            <a:r>
              <a:rPr lang="en-US" dirty="0" smtClean="0">
                <a:solidFill>
                  <a:srgbClr val="FFFF00"/>
                </a:solidFill>
              </a:rPr>
              <a:t>	the </a:t>
            </a:r>
            <a:r>
              <a:rPr lang="en-US" dirty="0">
                <a:solidFill>
                  <a:srgbClr val="FFFF00"/>
                </a:solidFill>
              </a:rPr>
              <a:t>fuel being burned in percent. (for </a:t>
            </a:r>
            <a:r>
              <a:rPr lang="en-US" dirty="0" smtClean="0">
                <a:solidFill>
                  <a:srgbClr val="FFFF00"/>
                </a:solidFill>
              </a:rPr>
              <a:t>natural </a:t>
            </a:r>
            <a:r>
              <a:rPr lang="en-US" dirty="0">
                <a:solidFill>
                  <a:srgbClr val="FFFF00"/>
                </a:solidFill>
              </a:rPr>
              <a:t>gas </a:t>
            </a:r>
            <a:r>
              <a:rPr lang="en-US" dirty="0" smtClean="0">
                <a:solidFill>
                  <a:srgbClr val="FFFF00"/>
                </a:solidFill>
              </a:rPr>
              <a:t>	12.2</a:t>
            </a:r>
            <a:r>
              <a:rPr lang="en-US" dirty="0">
                <a:solidFill>
                  <a:srgbClr val="FFFF00"/>
                </a:solidFill>
              </a:rPr>
              <a:t>% and for propane 14.0</a:t>
            </a:r>
            <a:r>
              <a:rPr lang="en-US" dirty="0" smtClean="0">
                <a:solidFill>
                  <a:srgbClr val="FFFF00"/>
                </a:solidFill>
              </a:rPr>
              <a:t>%)</a:t>
            </a:r>
            <a:endParaRPr lang="en-US" dirty="0">
              <a:solidFill>
                <a:srgbClr val="FFFF00"/>
              </a:solidFill>
            </a:endParaRPr>
          </a:p>
        </p:txBody>
      </p:sp>
      <p:pic>
        <p:nvPicPr>
          <p:cNvPr id="4" name="Picture 3" descr="C:\Users\Don\Pictures\2013-11-22 Minnix\Minnix 005.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828800" cy="2514600"/>
          </a:xfrm>
          <a:prstGeom prst="rect">
            <a:avLst/>
          </a:prstGeom>
          <a:noFill/>
          <a:ln>
            <a:noFill/>
          </a:ln>
        </p:spPr>
      </p:pic>
    </p:spTree>
    <p:extLst>
      <p:ext uri="{BB962C8B-B14F-4D97-AF65-F5344CB8AC3E}">
        <p14:creationId xmlns:p14="http://schemas.microsoft.com/office/powerpoint/2010/main" val="27662524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 Free </a:t>
            </a:r>
            <a:r>
              <a:rPr lang="en-US" dirty="0"/>
              <a:t>Air </a:t>
            </a:r>
            <a:r>
              <a:rPr lang="en-US" dirty="0" smtClean="0"/>
              <a:t>Formula</a:t>
            </a:r>
            <a:endParaRPr lang="en-US" dirty="0"/>
          </a:p>
        </p:txBody>
      </p:sp>
      <p:sp>
        <p:nvSpPr>
          <p:cNvPr id="3" name="Content Placeholder 2"/>
          <p:cNvSpPr>
            <a:spLocks noGrp="1"/>
          </p:cNvSpPr>
          <p:nvPr>
            <p:ph idx="1"/>
          </p:nvPr>
        </p:nvSpPr>
        <p:spPr>
          <a:xfrm>
            <a:off x="457200" y="2667000"/>
            <a:ext cx="8229600" cy="3886200"/>
          </a:xfrm>
        </p:spPr>
        <p:txBody>
          <a:bodyPr>
            <a:normAutofit/>
          </a:bodyPr>
          <a:lstStyle/>
          <a:p>
            <a:pPr marL="0" indent="0">
              <a:buNone/>
            </a:pPr>
            <a:r>
              <a:rPr lang="en-US" dirty="0">
                <a:solidFill>
                  <a:srgbClr val="FFFF00"/>
                </a:solidFill>
              </a:rPr>
              <a:t>Sample Problem 1:</a:t>
            </a:r>
          </a:p>
          <a:p>
            <a:pPr marL="0" indent="0">
              <a:buNone/>
            </a:pPr>
            <a:r>
              <a:rPr lang="en-US" dirty="0">
                <a:solidFill>
                  <a:srgbClr val="FFFF00"/>
                </a:solidFill>
              </a:rPr>
              <a:t>A Technician measured the CO</a:t>
            </a:r>
            <a:r>
              <a:rPr lang="en-US" baseline="-25000" dirty="0">
                <a:solidFill>
                  <a:srgbClr val="FFFF00"/>
                </a:solidFill>
              </a:rPr>
              <a:t>2  </a:t>
            </a:r>
            <a:r>
              <a:rPr lang="en-US" dirty="0">
                <a:solidFill>
                  <a:srgbClr val="FFFF00"/>
                </a:solidFill>
              </a:rPr>
              <a:t> at</a:t>
            </a:r>
            <a:r>
              <a:rPr lang="en-US" baseline="-25000" dirty="0">
                <a:solidFill>
                  <a:srgbClr val="FFFF00"/>
                </a:solidFill>
              </a:rPr>
              <a:t> </a:t>
            </a:r>
            <a:r>
              <a:rPr lang="en-US" dirty="0">
                <a:solidFill>
                  <a:srgbClr val="FFFF00"/>
                </a:solidFill>
              </a:rPr>
              <a:t>10% by volume in the exhaust </a:t>
            </a:r>
            <a:r>
              <a:rPr lang="en-US" dirty="0" smtClean="0">
                <a:solidFill>
                  <a:srgbClr val="FFFF00"/>
                </a:solidFill>
              </a:rPr>
              <a:t>gas, </a:t>
            </a:r>
            <a:r>
              <a:rPr lang="en-US" dirty="0">
                <a:solidFill>
                  <a:srgbClr val="FFFF00"/>
                </a:solidFill>
              </a:rPr>
              <a:t>and the</a:t>
            </a:r>
            <a:r>
              <a:rPr lang="en-US" baseline="-25000" dirty="0">
                <a:solidFill>
                  <a:srgbClr val="FFFF00"/>
                </a:solidFill>
              </a:rPr>
              <a:t> </a:t>
            </a:r>
            <a:r>
              <a:rPr lang="en-US" dirty="0">
                <a:solidFill>
                  <a:srgbClr val="FFFF00"/>
                </a:solidFill>
              </a:rPr>
              <a:t>CO at </a:t>
            </a:r>
            <a:r>
              <a:rPr lang="en-US" dirty="0" smtClean="0">
                <a:solidFill>
                  <a:srgbClr val="FFFF00"/>
                </a:solidFill>
              </a:rPr>
              <a:t>150ppm </a:t>
            </a:r>
            <a:r>
              <a:rPr lang="en-US" dirty="0">
                <a:solidFill>
                  <a:srgbClr val="FFFF00"/>
                </a:solidFill>
              </a:rPr>
              <a:t>in the exhaust gas of a vented room heater using propane gas.  Does it meet the 200ppm table value?</a:t>
            </a:r>
          </a:p>
        </p:txBody>
      </p:sp>
      <p:pic>
        <p:nvPicPr>
          <p:cNvPr id="4" name="Picture 3" descr="C:\Users\Don\Pictures\2013-11-22 Minnix\Minnix 005.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828800" cy="2514600"/>
          </a:xfrm>
          <a:prstGeom prst="rect">
            <a:avLst/>
          </a:prstGeom>
          <a:noFill/>
          <a:ln>
            <a:noFill/>
          </a:ln>
        </p:spPr>
      </p:pic>
    </p:spTree>
    <p:extLst>
      <p:ext uri="{BB962C8B-B14F-4D97-AF65-F5344CB8AC3E}">
        <p14:creationId xmlns:p14="http://schemas.microsoft.com/office/powerpoint/2010/main" val="37796653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Table </a:t>
            </a:r>
            <a:r>
              <a:rPr lang="en-US" sz="4000" dirty="0" smtClean="0"/>
              <a:t>1</a:t>
            </a:r>
            <a:r>
              <a:rPr lang="en-US" sz="3600" dirty="0" smtClean="0"/>
              <a:t> (National </a:t>
            </a:r>
            <a:r>
              <a:rPr lang="en-US" sz="3600" dirty="0"/>
              <a:t>Fuel Gas Code Table </a:t>
            </a:r>
            <a:r>
              <a:rPr lang="en-US" sz="3600" dirty="0" smtClean="0"/>
              <a:t>G6)</a:t>
            </a:r>
            <a:endParaRPr lang="en-US" sz="3600" dirty="0"/>
          </a:p>
        </p:txBody>
      </p:sp>
      <p:graphicFrame>
        <p:nvGraphicFramePr>
          <p:cNvPr id="4" name="Content Placeholder 3"/>
          <p:cNvGraphicFramePr>
            <a:graphicFrameLocks noGrp="1"/>
          </p:cNvGraphicFramePr>
          <p:nvPr>
            <p:ph idx="1"/>
            <p:extLst/>
          </p:nvPr>
        </p:nvGraphicFramePr>
        <p:xfrm>
          <a:off x="1447800" y="1196956"/>
          <a:ext cx="6400800" cy="5406683"/>
        </p:xfrm>
        <a:graphic>
          <a:graphicData uri="http://schemas.openxmlformats.org/drawingml/2006/table">
            <a:tbl>
              <a:tblPr firstRow="1" firstCol="1" bandRow="1">
                <a:tableStyleId>{5C22544A-7EE6-4342-B048-85BDC9FD1C3A}</a:tableStyleId>
              </a:tblPr>
              <a:tblGrid>
                <a:gridCol w="3594762"/>
                <a:gridCol w="2806038"/>
              </a:tblGrid>
              <a:tr h="248885">
                <a:tc>
                  <a:txBody>
                    <a:bodyPr/>
                    <a:lstStyle/>
                    <a:p>
                      <a:pPr marL="0" marR="0" algn="ctr">
                        <a:lnSpc>
                          <a:spcPct val="115000"/>
                        </a:lnSpc>
                        <a:spcBef>
                          <a:spcPts val="0"/>
                        </a:spcBef>
                        <a:spcAft>
                          <a:spcPts val="0"/>
                        </a:spcAft>
                        <a:tabLst>
                          <a:tab pos="1543050" algn="l"/>
                        </a:tabLst>
                      </a:pPr>
                      <a:r>
                        <a:rPr lang="en-US" sz="1400" dirty="0">
                          <a:effectLst/>
                        </a:rPr>
                        <a:t>Appliance</a:t>
                      </a:r>
                      <a:endParaRPr lang="en-US" sz="1400" dirty="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tabLst>
                          <a:tab pos="1543050" algn="l"/>
                        </a:tabLst>
                      </a:pPr>
                      <a:r>
                        <a:rPr lang="en-US" sz="1400">
                          <a:effectLst/>
                        </a:rPr>
                        <a:t>Threshold Limit</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r>
              <a:tr h="248885">
                <a:tc>
                  <a:txBody>
                    <a:bodyPr/>
                    <a:lstStyle/>
                    <a:p>
                      <a:pPr marL="0" marR="0" algn="just">
                        <a:lnSpc>
                          <a:spcPct val="115000"/>
                        </a:lnSpc>
                        <a:spcBef>
                          <a:spcPts val="0"/>
                        </a:spcBef>
                        <a:spcAft>
                          <a:spcPts val="0"/>
                        </a:spcAft>
                        <a:tabLst>
                          <a:tab pos="1543050" algn="l"/>
                        </a:tabLst>
                      </a:pPr>
                      <a:r>
                        <a:rPr lang="en-US" sz="1400">
                          <a:effectLst/>
                        </a:rPr>
                        <a:t>Central furnace (all catagories)</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1543050" algn="l"/>
                        </a:tabLst>
                      </a:pPr>
                      <a:r>
                        <a:rPr lang="en-US" sz="1400">
                          <a:effectLst/>
                        </a:rPr>
                        <a:t>400 ppm air free</a:t>
                      </a:r>
                      <a:r>
                        <a:rPr lang="en-US" sz="1400" baseline="30000">
                          <a:effectLst/>
                        </a:rPr>
                        <a:t>*</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r>
              <a:tr h="248885">
                <a:tc>
                  <a:txBody>
                    <a:bodyPr/>
                    <a:lstStyle/>
                    <a:p>
                      <a:pPr marL="0" marR="0" algn="just">
                        <a:lnSpc>
                          <a:spcPct val="115000"/>
                        </a:lnSpc>
                        <a:spcBef>
                          <a:spcPts val="0"/>
                        </a:spcBef>
                        <a:spcAft>
                          <a:spcPts val="0"/>
                        </a:spcAft>
                        <a:tabLst>
                          <a:tab pos="1543050" algn="l"/>
                        </a:tabLst>
                      </a:pPr>
                      <a:r>
                        <a:rPr lang="en-US" sz="1400">
                          <a:effectLst/>
                        </a:rPr>
                        <a:t>Floor furnace</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1543050" algn="l"/>
                        </a:tabLst>
                      </a:pPr>
                      <a:r>
                        <a:rPr lang="en-US" sz="1400">
                          <a:effectLst/>
                        </a:rPr>
                        <a:t>400 ppm air free</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r>
              <a:tr h="91548">
                <a:tc>
                  <a:txBody>
                    <a:bodyPr/>
                    <a:lstStyle/>
                    <a:p>
                      <a:pPr marL="0" marR="0">
                        <a:lnSpc>
                          <a:spcPct val="115000"/>
                        </a:lnSpc>
                        <a:spcBef>
                          <a:spcPts val="0"/>
                        </a:spcBef>
                        <a:spcAft>
                          <a:spcPts val="0"/>
                        </a:spcAft>
                        <a:tabLst>
                          <a:tab pos="1543050" algn="l"/>
                        </a:tabLst>
                      </a:pPr>
                      <a:r>
                        <a:rPr lang="en-US" sz="1400">
                          <a:effectLst/>
                        </a:rPr>
                        <a:t>Gravity furnace</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1543050" algn="l"/>
                        </a:tabLst>
                      </a:pPr>
                      <a:r>
                        <a:rPr lang="en-US" sz="1400">
                          <a:effectLst/>
                        </a:rPr>
                        <a:t>400 ppm air free</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r>
              <a:tr h="248885">
                <a:tc>
                  <a:txBody>
                    <a:bodyPr/>
                    <a:lstStyle/>
                    <a:p>
                      <a:pPr marL="0" marR="0" algn="just">
                        <a:lnSpc>
                          <a:spcPct val="115000"/>
                        </a:lnSpc>
                        <a:spcBef>
                          <a:spcPts val="0"/>
                        </a:spcBef>
                        <a:spcAft>
                          <a:spcPts val="0"/>
                        </a:spcAft>
                        <a:tabLst>
                          <a:tab pos="1543050" algn="l"/>
                        </a:tabLst>
                      </a:pPr>
                      <a:r>
                        <a:rPr lang="en-US" sz="1400">
                          <a:effectLst/>
                        </a:rPr>
                        <a:t>Wall furnace (BIV)</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1543050" algn="l"/>
                        </a:tabLst>
                      </a:pPr>
                      <a:r>
                        <a:rPr lang="en-US" sz="1400">
                          <a:effectLst/>
                        </a:rPr>
                        <a:t>200 ppm air free</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r>
              <a:tr h="248885">
                <a:tc>
                  <a:txBody>
                    <a:bodyPr/>
                    <a:lstStyle/>
                    <a:p>
                      <a:pPr marL="0" marR="0" algn="just">
                        <a:lnSpc>
                          <a:spcPct val="115000"/>
                        </a:lnSpc>
                        <a:spcBef>
                          <a:spcPts val="0"/>
                        </a:spcBef>
                        <a:spcAft>
                          <a:spcPts val="0"/>
                        </a:spcAft>
                        <a:tabLst>
                          <a:tab pos="1543050" algn="l"/>
                        </a:tabLst>
                      </a:pPr>
                      <a:r>
                        <a:rPr lang="en-US" sz="1400">
                          <a:effectLst/>
                        </a:rPr>
                        <a:t>Wall furnace (direct vent)</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1543050" algn="l"/>
                        </a:tabLst>
                      </a:pPr>
                      <a:r>
                        <a:rPr lang="en-US" sz="1400">
                          <a:effectLst/>
                        </a:rPr>
                        <a:t>400 ppm air free</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r>
              <a:tr h="248885">
                <a:tc>
                  <a:txBody>
                    <a:bodyPr/>
                    <a:lstStyle/>
                    <a:p>
                      <a:pPr marL="0" marR="0" algn="just">
                        <a:lnSpc>
                          <a:spcPct val="115000"/>
                        </a:lnSpc>
                        <a:spcBef>
                          <a:spcPts val="0"/>
                        </a:spcBef>
                        <a:spcAft>
                          <a:spcPts val="0"/>
                        </a:spcAft>
                        <a:tabLst>
                          <a:tab pos="1543050" algn="l"/>
                        </a:tabLst>
                      </a:pPr>
                      <a:r>
                        <a:rPr lang="en-US" sz="1400">
                          <a:effectLst/>
                        </a:rPr>
                        <a:t>Vented room heater</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1543050" algn="l"/>
                        </a:tabLst>
                      </a:pPr>
                      <a:r>
                        <a:rPr lang="en-US" sz="1400">
                          <a:effectLst/>
                        </a:rPr>
                        <a:t>200 ppm air free</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r>
              <a:tr h="248885">
                <a:tc>
                  <a:txBody>
                    <a:bodyPr/>
                    <a:lstStyle/>
                    <a:p>
                      <a:pPr marL="0" marR="0" algn="just">
                        <a:lnSpc>
                          <a:spcPct val="115000"/>
                        </a:lnSpc>
                        <a:spcBef>
                          <a:spcPts val="0"/>
                        </a:spcBef>
                        <a:spcAft>
                          <a:spcPts val="0"/>
                        </a:spcAft>
                        <a:tabLst>
                          <a:tab pos="1543050" algn="l"/>
                        </a:tabLst>
                      </a:pPr>
                      <a:r>
                        <a:rPr lang="en-US" sz="1400">
                          <a:effectLst/>
                        </a:rPr>
                        <a:t>Vent-free room heater</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1543050" algn="l"/>
                        </a:tabLst>
                      </a:pPr>
                      <a:r>
                        <a:rPr lang="en-US" sz="1400">
                          <a:effectLst/>
                        </a:rPr>
                        <a:t>200 ppm air free</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r>
              <a:tr h="248885">
                <a:tc>
                  <a:txBody>
                    <a:bodyPr/>
                    <a:lstStyle/>
                    <a:p>
                      <a:pPr marL="0" marR="0" algn="just">
                        <a:lnSpc>
                          <a:spcPct val="115000"/>
                        </a:lnSpc>
                        <a:spcBef>
                          <a:spcPts val="0"/>
                        </a:spcBef>
                        <a:spcAft>
                          <a:spcPts val="0"/>
                        </a:spcAft>
                        <a:tabLst>
                          <a:tab pos="1543050" algn="l"/>
                        </a:tabLst>
                      </a:pPr>
                      <a:r>
                        <a:rPr lang="en-US" sz="1400">
                          <a:effectLst/>
                        </a:rPr>
                        <a:t>Water heater</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1543050" algn="l"/>
                        </a:tabLst>
                      </a:pPr>
                      <a:r>
                        <a:rPr lang="en-US" sz="1400">
                          <a:effectLst/>
                        </a:rPr>
                        <a:t>200 ppm air free</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r>
              <a:tr h="248885">
                <a:tc>
                  <a:txBody>
                    <a:bodyPr/>
                    <a:lstStyle/>
                    <a:p>
                      <a:pPr marL="0" marR="0" algn="just">
                        <a:lnSpc>
                          <a:spcPct val="115000"/>
                        </a:lnSpc>
                        <a:spcBef>
                          <a:spcPts val="0"/>
                        </a:spcBef>
                        <a:spcAft>
                          <a:spcPts val="0"/>
                        </a:spcAft>
                        <a:tabLst>
                          <a:tab pos="1543050" algn="l"/>
                        </a:tabLst>
                      </a:pPr>
                      <a:r>
                        <a:rPr lang="en-US" sz="1400">
                          <a:effectLst/>
                        </a:rPr>
                        <a:t>Oven/boiler</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1543050" algn="l"/>
                        </a:tabLst>
                      </a:pPr>
                      <a:r>
                        <a:rPr lang="en-US" sz="1400">
                          <a:effectLst/>
                        </a:rPr>
                        <a:t>225 ppm as measured</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r>
              <a:tr h="248885">
                <a:tc>
                  <a:txBody>
                    <a:bodyPr/>
                    <a:lstStyle/>
                    <a:p>
                      <a:pPr marL="0" marR="0" algn="just">
                        <a:lnSpc>
                          <a:spcPct val="115000"/>
                        </a:lnSpc>
                        <a:spcBef>
                          <a:spcPts val="0"/>
                        </a:spcBef>
                        <a:spcAft>
                          <a:spcPts val="0"/>
                        </a:spcAft>
                        <a:tabLst>
                          <a:tab pos="1543050" algn="l"/>
                        </a:tabLst>
                      </a:pPr>
                      <a:r>
                        <a:rPr lang="en-US" sz="1400">
                          <a:effectLst/>
                        </a:rPr>
                        <a:t>Top burner</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1543050" algn="l"/>
                        </a:tabLst>
                      </a:pPr>
                      <a:r>
                        <a:rPr lang="en-US" sz="1400">
                          <a:effectLst/>
                        </a:rPr>
                        <a:t>25 ppm as measured (per burner)</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r>
              <a:tr h="248885">
                <a:tc>
                  <a:txBody>
                    <a:bodyPr/>
                    <a:lstStyle/>
                    <a:p>
                      <a:pPr marL="0" marR="0" algn="just">
                        <a:lnSpc>
                          <a:spcPct val="115000"/>
                        </a:lnSpc>
                        <a:spcBef>
                          <a:spcPts val="0"/>
                        </a:spcBef>
                        <a:spcAft>
                          <a:spcPts val="0"/>
                        </a:spcAft>
                        <a:tabLst>
                          <a:tab pos="1543050" algn="l"/>
                        </a:tabLst>
                      </a:pPr>
                      <a:r>
                        <a:rPr lang="en-US" sz="1400">
                          <a:effectLst/>
                        </a:rPr>
                        <a:t>Refrigerator</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1543050" algn="l"/>
                        </a:tabLst>
                      </a:pPr>
                      <a:r>
                        <a:rPr lang="en-US" sz="1400">
                          <a:effectLst/>
                        </a:rPr>
                        <a:t>25 ppm as measured</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r>
              <a:tr h="248885">
                <a:tc>
                  <a:txBody>
                    <a:bodyPr/>
                    <a:lstStyle/>
                    <a:p>
                      <a:pPr marL="0" marR="0" algn="just">
                        <a:lnSpc>
                          <a:spcPct val="115000"/>
                        </a:lnSpc>
                        <a:spcBef>
                          <a:spcPts val="0"/>
                        </a:spcBef>
                        <a:spcAft>
                          <a:spcPts val="0"/>
                        </a:spcAft>
                        <a:tabLst>
                          <a:tab pos="1543050" algn="l"/>
                        </a:tabLst>
                      </a:pPr>
                      <a:r>
                        <a:rPr lang="en-US" sz="1400">
                          <a:effectLst/>
                        </a:rPr>
                        <a:t>Gas log (gas fireplace)</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1543050" algn="l"/>
                        </a:tabLst>
                      </a:pPr>
                      <a:r>
                        <a:rPr lang="en-US" sz="1400">
                          <a:effectLst/>
                        </a:rPr>
                        <a:t>25 ppm as measured in vent</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r>
              <a:tr h="248885">
                <a:tc>
                  <a:txBody>
                    <a:bodyPr/>
                    <a:lstStyle/>
                    <a:p>
                      <a:pPr marL="0" marR="0" algn="just">
                        <a:lnSpc>
                          <a:spcPct val="115000"/>
                        </a:lnSpc>
                        <a:spcBef>
                          <a:spcPts val="0"/>
                        </a:spcBef>
                        <a:spcAft>
                          <a:spcPts val="0"/>
                        </a:spcAft>
                        <a:tabLst>
                          <a:tab pos="1543050" algn="l"/>
                        </a:tabLst>
                      </a:pPr>
                      <a:r>
                        <a:rPr lang="en-US" sz="1400">
                          <a:effectLst/>
                        </a:rPr>
                        <a:t>Gas log (installed in wood burning fireplace)</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1543050" algn="l"/>
                        </a:tabLst>
                      </a:pPr>
                      <a:r>
                        <a:rPr lang="en-US" sz="1400">
                          <a:effectLst/>
                        </a:rPr>
                        <a:t>400 ppm air free in firebox</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r>
              <a:tr h="248885">
                <a:tc gridSpan="2">
                  <a:txBody>
                    <a:bodyPr/>
                    <a:lstStyle/>
                    <a:p>
                      <a:pPr marL="0" marR="0" algn="just">
                        <a:lnSpc>
                          <a:spcPct val="115000"/>
                        </a:lnSpc>
                        <a:spcBef>
                          <a:spcPts val="0"/>
                        </a:spcBef>
                        <a:spcAft>
                          <a:spcPts val="500"/>
                        </a:spcAft>
                        <a:tabLst>
                          <a:tab pos="914400" algn="l"/>
                        </a:tabLst>
                      </a:pPr>
                      <a:r>
                        <a:rPr lang="en-US" sz="1400">
                          <a:effectLst/>
                        </a:rPr>
                        <a:t>This table is provided by permission of the American Gas Association.</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hMerge="1">
                  <a:txBody>
                    <a:bodyPr/>
                    <a:lstStyle/>
                    <a:p>
                      <a:endParaRPr lang="en-US"/>
                    </a:p>
                  </a:txBody>
                  <a:tcPr/>
                </a:tc>
              </a:tr>
              <a:tr h="1676929">
                <a:tc gridSpan="2">
                  <a:txBody>
                    <a:bodyPr/>
                    <a:lstStyle/>
                    <a:p>
                      <a:pPr marL="0" marR="0" algn="just">
                        <a:lnSpc>
                          <a:spcPct val="115000"/>
                        </a:lnSpc>
                        <a:spcBef>
                          <a:spcPts val="0"/>
                        </a:spcBef>
                        <a:spcAft>
                          <a:spcPts val="500"/>
                        </a:spcAft>
                        <a:tabLst>
                          <a:tab pos="914400" algn="l"/>
                        </a:tabLst>
                      </a:pPr>
                      <a:r>
                        <a:rPr lang="en-US" sz="1400" dirty="0">
                          <a:effectLst/>
                        </a:rPr>
                        <a:t>*Air free emission levels are based on a mathematical equation (involving carbon monoxide and oxygen or carbon monoxide readings) to convert an actual diluted flue gas carbon monoxide testing sample to an undiluted air free flue gas carbon level utilized in the appliance certification standards. </a:t>
                      </a:r>
                      <a:endParaRPr lang="en-US" sz="1400" dirty="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hMerge="1">
                  <a:txBody>
                    <a:bodyPr/>
                    <a:lstStyle/>
                    <a:p>
                      <a:endParaRPr lang="en-US"/>
                    </a:p>
                  </a:txBody>
                  <a:tcPr/>
                </a:tc>
              </a:tr>
            </a:tbl>
          </a:graphicData>
        </a:graphic>
      </p:graphicFrame>
      <p:cxnSp>
        <p:nvCxnSpPr>
          <p:cNvPr id="5" name="Straight Arrow Connector 4"/>
          <p:cNvCxnSpPr/>
          <p:nvPr/>
        </p:nvCxnSpPr>
        <p:spPr>
          <a:xfrm>
            <a:off x="533400" y="1905000"/>
            <a:ext cx="914400" cy="91440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4114800" y="1905000"/>
            <a:ext cx="914400" cy="91440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011576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 Free AIR Formula</a:t>
            </a:r>
            <a:endParaRPr lang="en-US" dirty="0"/>
          </a:p>
        </p:txBody>
      </p:sp>
      <p:sp>
        <p:nvSpPr>
          <p:cNvPr id="3" name="Content Placeholder 2"/>
          <p:cNvSpPr>
            <a:spLocks noGrp="1"/>
          </p:cNvSpPr>
          <p:nvPr>
            <p:ph idx="1"/>
          </p:nvPr>
        </p:nvSpPr>
        <p:spPr>
          <a:xfrm>
            <a:off x="457200" y="2667000"/>
            <a:ext cx="8229600" cy="3886200"/>
          </a:xfrm>
        </p:spPr>
        <p:txBody>
          <a:bodyPr>
            <a:normAutofit/>
          </a:bodyPr>
          <a:lstStyle/>
          <a:p>
            <a:pPr marL="0" indent="0">
              <a:buNone/>
            </a:pPr>
            <a:r>
              <a:rPr lang="en-US" dirty="0" err="1">
                <a:solidFill>
                  <a:srgbClr val="FFFF00"/>
                </a:solidFill>
              </a:rPr>
              <a:t>CO</a:t>
            </a:r>
            <a:r>
              <a:rPr lang="en-US" baseline="-25000" dirty="0" err="1">
                <a:solidFill>
                  <a:srgbClr val="FFFF00"/>
                </a:solidFill>
              </a:rPr>
              <a:t>AFppm</a:t>
            </a:r>
            <a:r>
              <a:rPr lang="en-US" dirty="0">
                <a:solidFill>
                  <a:srgbClr val="FFFF00"/>
                </a:solidFill>
              </a:rPr>
              <a:t> = (UCO</a:t>
            </a:r>
            <a:r>
              <a:rPr lang="en-US" baseline="-25000" dirty="0">
                <a:solidFill>
                  <a:srgbClr val="FFFF00"/>
                </a:solidFill>
              </a:rPr>
              <a:t>2</a:t>
            </a:r>
            <a:r>
              <a:rPr lang="en-US" dirty="0">
                <a:solidFill>
                  <a:srgbClr val="FFFF00"/>
                </a:solidFill>
              </a:rPr>
              <a:t> ÷ CO</a:t>
            </a:r>
            <a:r>
              <a:rPr lang="en-US" baseline="-25000" dirty="0">
                <a:solidFill>
                  <a:srgbClr val="FFFF00"/>
                </a:solidFill>
              </a:rPr>
              <a:t>2</a:t>
            </a:r>
            <a:r>
              <a:rPr lang="en-US" dirty="0">
                <a:solidFill>
                  <a:srgbClr val="FFFF00"/>
                </a:solidFill>
              </a:rPr>
              <a:t>) x CO </a:t>
            </a:r>
          </a:p>
          <a:p>
            <a:pPr marL="0" indent="0">
              <a:buNone/>
            </a:pPr>
            <a:r>
              <a:rPr lang="en-US" dirty="0">
                <a:solidFill>
                  <a:srgbClr val="FFFF00"/>
                </a:solidFill>
              </a:rPr>
              <a:t>thus: </a:t>
            </a:r>
            <a:r>
              <a:rPr lang="en-US" dirty="0" err="1">
                <a:solidFill>
                  <a:srgbClr val="FFFF00"/>
                </a:solidFill>
              </a:rPr>
              <a:t>CO</a:t>
            </a:r>
            <a:r>
              <a:rPr lang="en-US" baseline="-25000" dirty="0" err="1">
                <a:solidFill>
                  <a:srgbClr val="FFFF00"/>
                </a:solidFill>
              </a:rPr>
              <a:t>AFppm</a:t>
            </a:r>
            <a:r>
              <a:rPr lang="en-US" dirty="0">
                <a:solidFill>
                  <a:srgbClr val="FFFF00"/>
                </a:solidFill>
              </a:rPr>
              <a:t> = (</a:t>
            </a:r>
            <a:r>
              <a:rPr lang="en-US" dirty="0">
                <a:solidFill>
                  <a:srgbClr val="FF0000"/>
                </a:solidFill>
              </a:rPr>
              <a:t>14.0</a:t>
            </a:r>
            <a:r>
              <a:rPr lang="en-US" dirty="0">
                <a:solidFill>
                  <a:srgbClr val="FFFF00"/>
                </a:solidFill>
              </a:rPr>
              <a:t> ÷ </a:t>
            </a:r>
            <a:r>
              <a:rPr lang="en-US" dirty="0">
                <a:solidFill>
                  <a:srgbClr val="FF0000"/>
                </a:solidFill>
              </a:rPr>
              <a:t>10</a:t>
            </a:r>
            <a:r>
              <a:rPr lang="en-US" dirty="0">
                <a:solidFill>
                  <a:srgbClr val="FFFF00"/>
                </a:solidFill>
              </a:rPr>
              <a:t>) x </a:t>
            </a:r>
            <a:r>
              <a:rPr lang="en-US" dirty="0" smtClean="0">
                <a:solidFill>
                  <a:srgbClr val="FF0000"/>
                </a:solidFill>
              </a:rPr>
              <a:t>150</a:t>
            </a:r>
            <a:r>
              <a:rPr lang="en-US" dirty="0" smtClean="0">
                <a:solidFill>
                  <a:srgbClr val="FFFF00"/>
                </a:solidFill>
              </a:rPr>
              <a:t> </a:t>
            </a:r>
            <a:r>
              <a:rPr lang="en-US" dirty="0">
                <a:solidFill>
                  <a:srgbClr val="FFFF00"/>
                </a:solidFill>
              </a:rPr>
              <a:t>= 210</a:t>
            </a:r>
          </a:p>
          <a:p>
            <a:pPr marL="0" indent="0">
              <a:buNone/>
            </a:pPr>
            <a:endParaRPr lang="en-US" dirty="0" smtClean="0">
              <a:solidFill>
                <a:srgbClr val="FFFF00"/>
              </a:solidFill>
            </a:endParaRPr>
          </a:p>
          <a:p>
            <a:pPr marL="0" indent="0">
              <a:buNone/>
            </a:pPr>
            <a:r>
              <a:rPr lang="en-US" dirty="0" smtClean="0">
                <a:solidFill>
                  <a:srgbClr val="FFFF00"/>
                </a:solidFill>
              </a:rPr>
              <a:t>Since </a:t>
            </a:r>
            <a:r>
              <a:rPr lang="en-US" dirty="0">
                <a:solidFill>
                  <a:srgbClr val="FFFF00"/>
                </a:solidFill>
              </a:rPr>
              <a:t>210</a:t>
            </a:r>
            <a:r>
              <a:rPr lang="en-US" baseline="-25000" dirty="0">
                <a:solidFill>
                  <a:srgbClr val="FFFF00"/>
                </a:solidFill>
              </a:rPr>
              <a:t>ppm</a:t>
            </a:r>
            <a:r>
              <a:rPr lang="en-US" dirty="0">
                <a:solidFill>
                  <a:srgbClr val="FFFF00"/>
                </a:solidFill>
              </a:rPr>
              <a:t> is higher than the table value of 200 ppm the vented room heater would fail the air free test and would need to be repaired or replaced.  </a:t>
            </a:r>
          </a:p>
        </p:txBody>
      </p:sp>
      <p:pic>
        <p:nvPicPr>
          <p:cNvPr id="4" name="Picture 3" descr="C:\Users\Don\Pictures\2013-11-22 Minnix\Minnix 005.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828800" cy="2514600"/>
          </a:xfrm>
          <a:prstGeom prst="rect">
            <a:avLst/>
          </a:prstGeom>
          <a:noFill/>
          <a:ln>
            <a:noFill/>
          </a:ln>
        </p:spPr>
      </p:pic>
    </p:spTree>
    <p:extLst>
      <p:ext uri="{BB962C8B-B14F-4D97-AF65-F5344CB8AC3E}">
        <p14:creationId xmlns:p14="http://schemas.microsoft.com/office/powerpoint/2010/main" val="14747039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 Free AIR Formula</a:t>
            </a:r>
            <a:endParaRPr lang="en-US" dirty="0"/>
          </a:p>
        </p:txBody>
      </p:sp>
      <p:sp>
        <p:nvSpPr>
          <p:cNvPr id="3" name="Content Placeholder 2"/>
          <p:cNvSpPr>
            <a:spLocks noGrp="1"/>
          </p:cNvSpPr>
          <p:nvPr>
            <p:ph idx="1"/>
          </p:nvPr>
        </p:nvSpPr>
        <p:spPr>
          <a:xfrm>
            <a:off x="457200" y="2667000"/>
            <a:ext cx="8229600" cy="3886200"/>
          </a:xfrm>
        </p:spPr>
        <p:txBody>
          <a:bodyPr>
            <a:normAutofit/>
          </a:bodyPr>
          <a:lstStyle/>
          <a:p>
            <a:pPr marL="0" indent="0">
              <a:buNone/>
            </a:pPr>
            <a:r>
              <a:rPr lang="en-US" dirty="0">
                <a:solidFill>
                  <a:srgbClr val="FFFF00"/>
                </a:solidFill>
              </a:rPr>
              <a:t>Sample Problem 2:</a:t>
            </a:r>
          </a:p>
          <a:p>
            <a:pPr marL="0" indent="0">
              <a:buNone/>
            </a:pPr>
            <a:r>
              <a:rPr lang="en-US" dirty="0">
                <a:solidFill>
                  <a:srgbClr val="FFFF00"/>
                </a:solidFill>
              </a:rPr>
              <a:t>A Technician measured the O</a:t>
            </a:r>
            <a:r>
              <a:rPr lang="en-US" baseline="-25000" dirty="0">
                <a:solidFill>
                  <a:srgbClr val="FFFF00"/>
                </a:solidFill>
              </a:rPr>
              <a:t>2  </a:t>
            </a:r>
            <a:r>
              <a:rPr lang="en-US" dirty="0">
                <a:solidFill>
                  <a:srgbClr val="FFFF00"/>
                </a:solidFill>
              </a:rPr>
              <a:t> at</a:t>
            </a:r>
            <a:r>
              <a:rPr lang="en-US" baseline="-25000" dirty="0">
                <a:solidFill>
                  <a:srgbClr val="FFFF00"/>
                </a:solidFill>
              </a:rPr>
              <a:t> </a:t>
            </a:r>
            <a:r>
              <a:rPr lang="en-US" dirty="0">
                <a:solidFill>
                  <a:srgbClr val="FFFF00"/>
                </a:solidFill>
              </a:rPr>
              <a:t> </a:t>
            </a:r>
            <a:r>
              <a:rPr lang="en-US" dirty="0" smtClean="0">
                <a:solidFill>
                  <a:srgbClr val="FFFF00"/>
                </a:solidFill>
              </a:rPr>
              <a:t>10.9% </a:t>
            </a:r>
            <a:r>
              <a:rPr lang="en-US" dirty="0">
                <a:solidFill>
                  <a:srgbClr val="FFFF00"/>
                </a:solidFill>
              </a:rPr>
              <a:t>by volume in the exhaust gas, and the</a:t>
            </a:r>
            <a:r>
              <a:rPr lang="en-US" baseline="-25000" dirty="0">
                <a:solidFill>
                  <a:srgbClr val="FFFF00"/>
                </a:solidFill>
              </a:rPr>
              <a:t> </a:t>
            </a:r>
            <a:r>
              <a:rPr lang="en-US" dirty="0">
                <a:solidFill>
                  <a:srgbClr val="FFFF00"/>
                </a:solidFill>
              </a:rPr>
              <a:t>CO at </a:t>
            </a:r>
            <a:r>
              <a:rPr lang="en-US" dirty="0" smtClean="0">
                <a:solidFill>
                  <a:srgbClr val="FFFF00"/>
                </a:solidFill>
              </a:rPr>
              <a:t>100ppm </a:t>
            </a:r>
            <a:r>
              <a:rPr lang="en-US" dirty="0">
                <a:solidFill>
                  <a:srgbClr val="FFFF00"/>
                </a:solidFill>
              </a:rPr>
              <a:t>in the exhaust gas of a </a:t>
            </a:r>
            <a:r>
              <a:rPr lang="en-US" dirty="0" smtClean="0">
                <a:solidFill>
                  <a:srgbClr val="FFFF00"/>
                </a:solidFill>
              </a:rPr>
              <a:t>floor furnace </a:t>
            </a:r>
            <a:r>
              <a:rPr lang="en-US" dirty="0">
                <a:solidFill>
                  <a:srgbClr val="FFFF00"/>
                </a:solidFill>
              </a:rPr>
              <a:t>using natural gas.  Does it meet the 400ppm table value?</a:t>
            </a:r>
          </a:p>
        </p:txBody>
      </p:sp>
      <p:pic>
        <p:nvPicPr>
          <p:cNvPr id="4" name="Picture 3" descr="C:\Users\Don\Pictures\2013-11-22 Minnix\Minnix 005.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828800" cy="2514600"/>
          </a:xfrm>
          <a:prstGeom prst="rect">
            <a:avLst/>
          </a:prstGeom>
          <a:noFill/>
          <a:ln>
            <a:noFill/>
          </a:ln>
        </p:spPr>
      </p:pic>
    </p:spTree>
    <p:extLst>
      <p:ext uri="{BB962C8B-B14F-4D97-AF65-F5344CB8AC3E}">
        <p14:creationId xmlns:p14="http://schemas.microsoft.com/office/powerpoint/2010/main" val="405786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Table </a:t>
            </a:r>
            <a:r>
              <a:rPr lang="en-US" sz="4000" dirty="0" smtClean="0"/>
              <a:t>1</a:t>
            </a:r>
            <a:r>
              <a:rPr lang="en-US" sz="3600" dirty="0" smtClean="0"/>
              <a:t> (National </a:t>
            </a:r>
            <a:r>
              <a:rPr lang="en-US" sz="3600" dirty="0"/>
              <a:t>Fuel Gas Code Table </a:t>
            </a:r>
            <a:r>
              <a:rPr lang="en-US" sz="3600" dirty="0" smtClean="0"/>
              <a:t>G6)</a:t>
            </a:r>
            <a:endParaRPr lang="en-US" sz="3600" dirty="0"/>
          </a:p>
        </p:txBody>
      </p:sp>
      <p:graphicFrame>
        <p:nvGraphicFramePr>
          <p:cNvPr id="4" name="Content Placeholder 3"/>
          <p:cNvGraphicFramePr>
            <a:graphicFrameLocks noGrp="1"/>
          </p:cNvGraphicFramePr>
          <p:nvPr>
            <p:ph idx="1"/>
            <p:extLst/>
          </p:nvPr>
        </p:nvGraphicFramePr>
        <p:xfrm>
          <a:off x="1447800" y="1196956"/>
          <a:ext cx="6400800" cy="5406683"/>
        </p:xfrm>
        <a:graphic>
          <a:graphicData uri="http://schemas.openxmlformats.org/drawingml/2006/table">
            <a:tbl>
              <a:tblPr firstRow="1" firstCol="1" bandRow="1">
                <a:tableStyleId>{5C22544A-7EE6-4342-B048-85BDC9FD1C3A}</a:tableStyleId>
              </a:tblPr>
              <a:tblGrid>
                <a:gridCol w="3594762"/>
                <a:gridCol w="2806038"/>
              </a:tblGrid>
              <a:tr h="248885">
                <a:tc>
                  <a:txBody>
                    <a:bodyPr/>
                    <a:lstStyle/>
                    <a:p>
                      <a:pPr marL="0" marR="0" algn="ctr">
                        <a:lnSpc>
                          <a:spcPct val="115000"/>
                        </a:lnSpc>
                        <a:spcBef>
                          <a:spcPts val="0"/>
                        </a:spcBef>
                        <a:spcAft>
                          <a:spcPts val="0"/>
                        </a:spcAft>
                        <a:tabLst>
                          <a:tab pos="1543050" algn="l"/>
                        </a:tabLst>
                      </a:pPr>
                      <a:r>
                        <a:rPr lang="en-US" sz="1400" dirty="0">
                          <a:effectLst/>
                        </a:rPr>
                        <a:t>Appliance</a:t>
                      </a:r>
                      <a:endParaRPr lang="en-US" sz="1400" dirty="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tabLst>
                          <a:tab pos="1543050" algn="l"/>
                        </a:tabLst>
                      </a:pPr>
                      <a:r>
                        <a:rPr lang="en-US" sz="1400">
                          <a:effectLst/>
                        </a:rPr>
                        <a:t>Threshold Limit</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r>
              <a:tr h="248885">
                <a:tc>
                  <a:txBody>
                    <a:bodyPr/>
                    <a:lstStyle/>
                    <a:p>
                      <a:pPr marL="0" marR="0" algn="just">
                        <a:lnSpc>
                          <a:spcPct val="115000"/>
                        </a:lnSpc>
                        <a:spcBef>
                          <a:spcPts val="0"/>
                        </a:spcBef>
                        <a:spcAft>
                          <a:spcPts val="0"/>
                        </a:spcAft>
                        <a:tabLst>
                          <a:tab pos="1543050" algn="l"/>
                        </a:tabLst>
                      </a:pPr>
                      <a:r>
                        <a:rPr lang="en-US" sz="1400">
                          <a:effectLst/>
                        </a:rPr>
                        <a:t>Central furnace (all catagories)</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1543050" algn="l"/>
                        </a:tabLst>
                      </a:pPr>
                      <a:r>
                        <a:rPr lang="en-US" sz="1400">
                          <a:effectLst/>
                        </a:rPr>
                        <a:t>400 ppm air free</a:t>
                      </a:r>
                      <a:r>
                        <a:rPr lang="en-US" sz="1400" baseline="30000">
                          <a:effectLst/>
                        </a:rPr>
                        <a:t>*</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r>
              <a:tr h="248885">
                <a:tc>
                  <a:txBody>
                    <a:bodyPr/>
                    <a:lstStyle/>
                    <a:p>
                      <a:pPr marL="0" marR="0" algn="just">
                        <a:lnSpc>
                          <a:spcPct val="115000"/>
                        </a:lnSpc>
                        <a:spcBef>
                          <a:spcPts val="0"/>
                        </a:spcBef>
                        <a:spcAft>
                          <a:spcPts val="0"/>
                        </a:spcAft>
                        <a:tabLst>
                          <a:tab pos="1543050" algn="l"/>
                        </a:tabLst>
                      </a:pPr>
                      <a:r>
                        <a:rPr lang="en-US" sz="1400">
                          <a:effectLst/>
                        </a:rPr>
                        <a:t>Floor furnace</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1543050" algn="l"/>
                        </a:tabLst>
                      </a:pPr>
                      <a:r>
                        <a:rPr lang="en-US" sz="1400">
                          <a:effectLst/>
                        </a:rPr>
                        <a:t>400 ppm air free</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r>
              <a:tr h="91548">
                <a:tc>
                  <a:txBody>
                    <a:bodyPr/>
                    <a:lstStyle/>
                    <a:p>
                      <a:pPr marL="0" marR="0">
                        <a:lnSpc>
                          <a:spcPct val="115000"/>
                        </a:lnSpc>
                        <a:spcBef>
                          <a:spcPts val="0"/>
                        </a:spcBef>
                        <a:spcAft>
                          <a:spcPts val="0"/>
                        </a:spcAft>
                        <a:tabLst>
                          <a:tab pos="1543050" algn="l"/>
                        </a:tabLst>
                      </a:pPr>
                      <a:r>
                        <a:rPr lang="en-US" sz="1400">
                          <a:effectLst/>
                        </a:rPr>
                        <a:t>Gravity furnace</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1543050" algn="l"/>
                        </a:tabLst>
                      </a:pPr>
                      <a:r>
                        <a:rPr lang="en-US" sz="1400">
                          <a:effectLst/>
                        </a:rPr>
                        <a:t>400 ppm air free</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r>
              <a:tr h="248885">
                <a:tc>
                  <a:txBody>
                    <a:bodyPr/>
                    <a:lstStyle/>
                    <a:p>
                      <a:pPr marL="0" marR="0" algn="just">
                        <a:lnSpc>
                          <a:spcPct val="115000"/>
                        </a:lnSpc>
                        <a:spcBef>
                          <a:spcPts val="0"/>
                        </a:spcBef>
                        <a:spcAft>
                          <a:spcPts val="0"/>
                        </a:spcAft>
                        <a:tabLst>
                          <a:tab pos="1543050" algn="l"/>
                        </a:tabLst>
                      </a:pPr>
                      <a:r>
                        <a:rPr lang="en-US" sz="1400">
                          <a:effectLst/>
                        </a:rPr>
                        <a:t>Wall furnace (BIV)</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1543050" algn="l"/>
                        </a:tabLst>
                      </a:pPr>
                      <a:r>
                        <a:rPr lang="en-US" sz="1400">
                          <a:effectLst/>
                        </a:rPr>
                        <a:t>200 ppm air free</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r>
              <a:tr h="248885">
                <a:tc>
                  <a:txBody>
                    <a:bodyPr/>
                    <a:lstStyle/>
                    <a:p>
                      <a:pPr marL="0" marR="0" algn="just">
                        <a:lnSpc>
                          <a:spcPct val="115000"/>
                        </a:lnSpc>
                        <a:spcBef>
                          <a:spcPts val="0"/>
                        </a:spcBef>
                        <a:spcAft>
                          <a:spcPts val="0"/>
                        </a:spcAft>
                        <a:tabLst>
                          <a:tab pos="1543050" algn="l"/>
                        </a:tabLst>
                      </a:pPr>
                      <a:r>
                        <a:rPr lang="en-US" sz="1400">
                          <a:effectLst/>
                        </a:rPr>
                        <a:t>Wall furnace (direct vent)</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1543050" algn="l"/>
                        </a:tabLst>
                      </a:pPr>
                      <a:r>
                        <a:rPr lang="en-US" sz="1400">
                          <a:effectLst/>
                        </a:rPr>
                        <a:t>400 ppm air free</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r>
              <a:tr h="248885">
                <a:tc>
                  <a:txBody>
                    <a:bodyPr/>
                    <a:lstStyle/>
                    <a:p>
                      <a:pPr marL="0" marR="0" algn="just">
                        <a:lnSpc>
                          <a:spcPct val="115000"/>
                        </a:lnSpc>
                        <a:spcBef>
                          <a:spcPts val="0"/>
                        </a:spcBef>
                        <a:spcAft>
                          <a:spcPts val="0"/>
                        </a:spcAft>
                        <a:tabLst>
                          <a:tab pos="1543050" algn="l"/>
                        </a:tabLst>
                      </a:pPr>
                      <a:r>
                        <a:rPr lang="en-US" sz="1400">
                          <a:effectLst/>
                        </a:rPr>
                        <a:t>Vented room heater</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1543050" algn="l"/>
                        </a:tabLst>
                      </a:pPr>
                      <a:r>
                        <a:rPr lang="en-US" sz="1400">
                          <a:effectLst/>
                        </a:rPr>
                        <a:t>200 ppm air free</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r>
              <a:tr h="248885">
                <a:tc>
                  <a:txBody>
                    <a:bodyPr/>
                    <a:lstStyle/>
                    <a:p>
                      <a:pPr marL="0" marR="0" algn="just">
                        <a:lnSpc>
                          <a:spcPct val="115000"/>
                        </a:lnSpc>
                        <a:spcBef>
                          <a:spcPts val="0"/>
                        </a:spcBef>
                        <a:spcAft>
                          <a:spcPts val="0"/>
                        </a:spcAft>
                        <a:tabLst>
                          <a:tab pos="1543050" algn="l"/>
                        </a:tabLst>
                      </a:pPr>
                      <a:r>
                        <a:rPr lang="en-US" sz="1400">
                          <a:effectLst/>
                        </a:rPr>
                        <a:t>Vent-free room heater</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1543050" algn="l"/>
                        </a:tabLst>
                      </a:pPr>
                      <a:r>
                        <a:rPr lang="en-US" sz="1400">
                          <a:effectLst/>
                        </a:rPr>
                        <a:t>200 ppm air free</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r>
              <a:tr h="248885">
                <a:tc>
                  <a:txBody>
                    <a:bodyPr/>
                    <a:lstStyle/>
                    <a:p>
                      <a:pPr marL="0" marR="0" algn="just">
                        <a:lnSpc>
                          <a:spcPct val="115000"/>
                        </a:lnSpc>
                        <a:spcBef>
                          <a:spcPts val="0"/>
                        </a:spcBef>
                        <a:spcAft>
                          <a:spcPts val="0"/>
                        </a:spcAft>
                        <a:tabLst>
                          <a:tab pos="1543050" algn="l"/>
                        </a:tabLst>
                      </a:pPr>
                      <a:r>
                        <a:rPr lang="en-US" sz="1400">
                          <a:effectLst/>
                        </a:rPr>
                        <a:t>Water heater</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1543050" algn="l"/>
                        </a:tabLst>
                      </a:pPr>
                      <a:r>
                        <a:rPr lang="en-US" sz="1400">
                          <a:effectLst/>
                        </a:rPr>
                        <a:t>200 ppm air free</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r>
              <a:tr h="248885">
                <a:tc>
                  <a:txBody>
                    <a:bodyPr/>
                    <a:lstStyle/>
                    <a:p>
                      <a:pPr marL="0" marR="0" algn="just">
                        <a:lnSpc>
                          <a:spcPct val="115000"/>
                        </a:lnSpc>
                        <a:spcBef>
                          <a:spcPts val="0"/>
                        </a:spcBef>
                        <a:spcAft>
                          <a:spcPts val="0"/>
                        </a:spcAft>
                        <a:tabLst>
                          <a:tab pos="1543050" algn="l"/>
                        </a:tabLst>
                      </a:pPr>
                      <a:r>
                        <a:rPr lang="en-US" sz="1400">
                          <a:effectLst/>
                        </a:rPr>
                        <a:t>Oven/boiler</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1543050" algn="l"/>
                        </a:tabLst>
                      </a:pPr>
                      <a:r>
                        <a:rPr lang="en-US" sz="1400">
                          <a:effectLst/>
                        </a:rPr>
                        <a:t>225 ppm as measured</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r>
              <a:tr h="248885">
                <a:tc>
                  <a:txBody>
                    <a:bodyPr/>
                    <a:lstStyle/>
                    <a:p>
                      <a:pPr marL="0" marR="0" algn="just">
                        <a:lnSpc>
                          <a:spcPct val="115000"/>
                        </a:lnSpc>
                        <a:spcBef>
                          <a:spcPts val="0"/>
                        </a:spcBef>
                        <a:spcAft>
                          <a:spcPts val="0"/>
                        </a:spcAft>
                        <a:tabLst>
                          <a:tab pos="1543050" algn="l"/>
                        </a:tabLst>
                      </a:pPr>
                      <a:r>
                        <a:rPr lang="en-US" sz="1400">
                          <a:effectLst/>
                        </a:rPr>
                        <a:t>Top burner</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1543050" algn="l"/>
                        </a:tabLst>
                      </a:pPr>
                      <a:r>
                        <a:rPr lang="en-US" sz="1400">
                          <a:effectLst/>
                        </a:rPr>
                        <a:t>25 ppm as measured (per burner)</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r>
              <a:tr h="248885">
                <a:tc>
                  <a:txBody>
                    <a:bodyPr/>
                    <a:lstStyle/>
                    <a:p>
                      <a:pPr marL="0" marR="0" algn="just">
                        <a:lnSpc>
                          <a:spcPct val="115000"/>
                        </a:lnSpc>
                        <a:spcBef>
                          <a:spcPts val="0"/>
                        </a:spcBef>
                        <a:spcAft>
                          <a:spcPts val="0"/>
                        </a:spcAft>
                        <a:tabLst>
                          <a:tab pos="1543050" algn="l"/>
                        </a:tabLst>
                      </a:pPr>
                      <a:r>
                        <a:rPr lang="en-US" sz="1400" dirty="0">
                          <a:effectLst/>
                        </a:rPr>
                        <a:t>Refrigerator</a:t>
                      </a:r>
                      <a:endParaRPr lang="en-US" sz="1400" dirty="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1543050" algn="l"/>
                        </a:tabLst>
                      </a:pPr>
                      <a:r>
                        <a:rPr lang="en-US" sz="1400">
                          <a:effectLst/>
                        </a:rPr>
                        <a:t>25 ppm as measured</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r>
              <a:tr h="248885">
                <a:tc>
                  <a:txBody>
                    <a:bodyPr/>
                    <a:lstStyle/>
                    <a:p>
                      <a:pPr marL="0" marR="0" algn="just">
                        <a:lnSpc>
                          <a:spcPct val="115000"/>
                        </a:lnSpc>
                        <a:spcBef>
                          <a:spcPts val="0"/>
                        </a:spcBef>
                        <a:spcAft>
                          <a:spcPts val="0"/>
                        </a:spcAft>
                        <a:tabLst>
                          <a:tab pos="1543050" algn="l"/>
                        </a:tabLst>
                      </a:pPr>
                      <a:r>
                        <a:rPr lang="en-US" sz="1400">
                          <a:effectLst/>
                        </a:rPr>
                        <a:t>Gas log (gas fireplace)</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1543050" algn="l"/>
                        </a:tabLst>
                      </a:pPr>
                      <a:r>
                        <a:rPr lang="en-US" sz="1400">
                          <a:effectLst/>
                        </a:rPr>
                        <a:t>25 ppm as measured in vent</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r>
              <a:tr h="248885">
                <a:tc>
                  <a:txBody>
                    <a:bodyPr/>
                    <a:lstStyle/>
                    <a:p>
                      <a:pPr marL="0" marR="0" algn="just">
                        <a:lnSpc>
                          <a:spcPct val="115000"/>
                        </a:lnSpc>
                        <a:spcBef>
                          <a:spcPts val="0"/>
                        </a:spcBef>
                        <a:spcAft>
                          <a:spcPts val="0"/>
                        </a:spcAft>
                        <a:tabLst>
                          <a:tab pos="1543050" algn="l"/>
                        </a:tabLst>
                      </a:pPr>
                      <a:r>
                        <a:rPr lang="en-US" sz="1400">
                          <a:effectLst/>
                        </a:rPr>
                        <a:t>Gas log (installed in wood burning fireplace)</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1543050" algn="l"/>
                        </a:tabLst>
                      </a:pPr>
                      <a:r>
                        <a:rPr lang="en-US" sz="1400">
                          <a:effectLst/>
                        </a:rPr>
                        <a:t>400 ppm air free in firebox</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r>
              <a:tr h="248885">
                <a:tc gridSpan="2">
                  <a:txBody>
                    <a:bodyPr/>
                    <a:lstStyle/>
                    <a:p>
                      <a:pPr marL="0" marR="0" algn="just">
                        <a:lnSpc>
                          <a:spcPct val="115000"/>
                        </a:lnSpc>
                        <a:spcBef>
                          <a:spcPts val="0"/>
                        </a:spcBef>
                        <a:spcAft>
                          <a:spcPts val="500"/>
                        </a:spcAft>
                        <a:tabLst>
                          <a:tab pos="914400" algn="l"/>
                        </a:tabLst>
                      </a:pPr>
                      <a:r>
                        <a:rPr lang="en-US" sz="1400">
                          <a:effectLst/>
                        </a:rPr>
                        <a:t>This table is provided by permission of the American Gas Association.</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hMerge="1">
                  <a:txBody>
                    <a:bodyPr/>
                    <a:lstStyle/>
                    <a:p>
                      <a:endParaRPr lang="en-US"/>
                    </a:p>
                  </a:txBody>
                  <a:tcPr/>
                </a:tc>
              </a:tr>
              <a:tr h="1676929">
                <a:tc gridSpan="2">
                  <a:txBody>
                    <a:bodyPr/>
                    <a:lstStyle/>
                    <a:p>
                      <a:pPr marL="0" marR="0" algn="just">
                        <a:lnSpc>
                          <a:spcPct val="115000"/>
                        </a:lnSpc>
                        <a:spcBef>
                          <a:spcPts val="0"/>
                        </a:spcBef>
                        <a:spcAft>
                          <a:spcPts val="500"/>
                        </a:spcAft>
                        <a:tabLst>
                          <a:tab pos="914400" algn="l"/>
                        </a:tabLst>
                      </a:pPr>
                      <a:r>
                        <a:rPr lang="en-US" sz="1400" dirty="0">
                          <a:effectLst/>
                        </a:rPr>
                        <a:t>*Air free emission levels are based on a mathematical equation (involving carbon monoxide and oxygen or carbon monoxide readings) to convert an actual diluted flue gas carbon monoxide testing sample to an undiluted air free flue gas carbon level utilized in the appliance certification standards. </a:t>
                      </a:r>
                      <a:endParaRPr lang="en-US" sz="1400" dirty="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hMerge="1">
                  <a:txBody>
                    <a:bodyPr/>
                    <a:lstStyle/>
                    <a:p>
                      <a:endParaRPr lang="en-US"/>
                    </a:p>
                  </a:txBody>
                  <a:tcPr/>
                </a:tc>
              </a:tr>
            </a:tbl>
          </a:graphicData>
        </a:graphic>
      </p:graphicFrame>
      <p:cxnSp>
        <p:nvCxnSpPr>
          <p:cNvPr id="5" name="Straight Arrow Connector 4"/>
          <p:cNvCxnSpPr/>
          <p:nvPr/>
        </p:nvCxnSpPr>
        <p:spPr>
          <a:xfrm>
            <a:off x="609600" y="960438"/>
            <a:ext cx="914400" cy="91440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4191000" y="943873"/>
            <a:ext cx="914400" cy="91440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695641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 Free AIR Formula</a:t>
            </a:r>
            <a:endParaRPr lang="en-US" dirty="0"/>
          </a:p>
        </p:txBody>
      </p:sp>
      <p:sp>
        <p:nvSpPr>
          <p:cNvPr id="3" name="Content Placeholder 2"/>
          <p:cNvSpPr>
            <a:spLocks noGrp="1"/>
          </p:cNvSpPr>
          <p:nvPr>
            <p:ph idx="1"/>
          </p:nvPr>
        </p:nvSpPr>
        <p:spPr>
          <a:xfrm>
            <a:off x="457200" y="2667000"/>
            <a:ext cx="8458200" cy="3886200"/>
          </a:xfrm>
        </p:spPr>
        <p:txBody>
          <a:bodyPr>
            <a:normAutofit/>
          </a:bodyPr>
          <a:lstStyle/>
          <a:p>
            <a:pPr marL="0" indent="0">
              <a:buNone/>
            </a:pPr>
            <a:r>
              <a:rPr lang="en-US" dirty="0" err="1">
                <a:solidFill>
                  <a:srgbClr val="FFFF00"/>
                </a:solidFill>
              </a:rPr>
              <a:t>CO</a:t>
            </a:r>
            <a:r>
              <a:rPr lang="en-US" baseline="-25000" dirty="0" err="1">
                <a:solidFill>
                  <a:srgbClr val="FFFF00"/>
                </a:solidFill>
              </a:rPr>
              <a:t>AFppm</a:t>
            </a:r>
            <a:r>
              <a:rPr lang="en-US" dirty="0">
                <a:solidFill>
                  <a:srgbClr val="FFFF00"/>
                </a:solidFill>
              </a:rPr>
              <a:t> = [20.9  ÷  (20.9 - O</a:t>
            </a:r>
            <a:r>
              <a:rPr lang="en-US" baseline="-25000" dirty="0">
                <a:solidFill>
                  <a:srgbClr val="FFFF00"/>
                </a:solidFill>
              </a:rPr>
              <a:t>2</a:t>
            </a:r>
            <a:r>
              <a:rPr lang="en-US" dirty="0">
                <a:solidFill>
                  <a:srgbClr val="FFFF00"/>
                </a:solidFill>
              </a:rPr>
              <a:t>)] x </a:t>
            </a:r>
            <a:r>
              <a:rPr lang="en-US" dirty="0" err="1">
                <a:solidFill>
                  <a:srgbClr val="FFFF00"/>
                </a:solidFill>
              </a:rPr>
              <a:t>CO</a:t>
            </a:r>
            <a:r>
              <a:rPr lang="en-US" baseline="-25000" dirty="0" err="1">
                <a:solidFill>
                  <a:srgbClr val="FFFF00"/>
                </a:solidFill>
              </a:rPr>
              <a:t>ppm</a:t>
            </a:r>
            <a:r>
              <a:rPr lang="en-US" baseline="-25000" dirty="0">
                <a:solidFill>
                  <a:srgbClr val="FFFF00"/>
                </a:solidFill>
              </a:rPr>
              <a:t> </a:t>
            </a:r>
            <a:endParaRPr lang="en-US" dirty="0">
              <a:solidFill>
                <a:srgbClr val="FFFF00"/>
              </a:solidFill>
            </a:endParaRPr>
          </a:p>
          <a:p>
            <a:pPr marL="0" indent="0">
              <a:buNone/>
            </a:pPr>
            <a:r>
              <a:rPr lang="en-US" dirty="0">
                <a:solidFill>
                  <a:srgbClr val="FFFF00"/>
                </a:solidFill>
              </a:rPr>
              <a:t>thus: </a:t>
            </a:r>
            <a:r>
              <a:rPr lang="en-US" dirty="0" err="1">
                <a:solidFill>
                  <a:srgbClr val="FFFF00"/>
                </a:solidFill>
              </a:rPr>
              <a:t>CO</a:t>
            </a:r>
            <a:r>
              <a:rPr lang="en-US" baseline="-25000" dirty="0" err="1">
                <a:solidFill>
                  <a:srgbClr val="FFFF00"/>
                </a:solidFill>
              </a:rPr>
              <a:t>AFppm</a:t>
            </a:r>
            <a:r>
              <a:rPr lang="en-US" baseline="-25000" dirty="0">
                <a:solidFill>
                  <a:srgbClr val="FFFF00"/>
                </a:solidFill>
              </a:rPr>
              <a:t> </a:t>
            </a:r>
            <a:r>
              <a:rPr lang="en-US" dirty="0">
                <a:solidFill>
                  <a:srgbClr val="FFFF00"/>
                </a:solidFill>
              </a:rPr>
              <a:t>[20.9  ÷  (20.9 </a:t>
            </a:r>
            <a:r>
              <a:rPr lang="en-US" dirty="0" smtClean="0">
                <a:solidFill>
                  <a:srgbClr val="FFFF00"/>
                </a:solidFill>
              </a:rPr>
              <a:t>– </a:t>
            </a:r>
            <a:r>
              <a:rPr lang="en-US" dirty="0" smtClean="0">
                <a:solidFill>
                  <a:srgbClr val="FF0000"/>
                </a:solidFill>
              </a:rPr>
              <a:t>10.9</a:t>
            </a:r>
            <a:r>
              <a:rPr lang="en-US" dirty="0" smtClean="0">
                <a:solidFill>
                  <a:srgbClr val="FFFF00"/>
                </a:solidFill>
              </a:rPr>
              <a:t>)] </a:t>
            </a:r>
            <a:r>
              <a:rPr lang="en-US" dirty="0">
                <a:solidFill>
                  <a:srgbClr val="FFFF00"/>
                </a:solidFill>
              </a:rPr>
              <a:t>x </a:t>
            </a:r>
            <a:r>
              <a:rPr lang="en-US" dirty="0" smtClean="0">
                <a:solidFill>
                  <a:srgbClr val="FF0000"/>
                </a:solidFill>
              </a:rPr>
              <a:t>85</a:t>
            </a:r>
            <a:r>
              <a:rPr lang="en-US" dirty="0" smtClean="0">
                <a:solidFill>
                  <a:srgbClr val="FFFF00"/>
                </a:solidFill>
              </a:rPr>
              <a:t> </a:t>
            </a:r>
            <a:r>
              <a:rPr lang="en-US" dirty="0">
                <a:solidFill>
                  <a:srgbClr val="FFFF00"/>
                </a:solidFill>
              </a:rPr>
              <a:t>= </a:t>
            </a:r>
            <a:r>
              <a:rPr lang="en-US" dirty="0" smtClean="0">
                <a:solidFill>
                  <a:srgbClr val="FFFF00"/>
                </a:solidFill>
              </a:rPr>
              <a:t>177.65</a:t>
            </a:r>
            <a:endParaRPr lang="en-US" dirty="0">
              <a:solidFill>
                <a:srgbClr val="FFFF00"/>
              </a:solidFill>
            </a:endParaRPr>
          </a:p>
          <a:p>
            <a:pPr marL="0" indent="0">
              <a:buNone/>
            </a:pPr>
            <a:endParaRPr lang="en-US" dirty="0" smtClean="0">
              <a:solidFill>
                <a:srgbClr val="FFFF00"/>
              </a:solidFill>
            </a:endParaRPr>
          </a:p>
          <a:p>
            <a:pPr marL="0" indent="0">
              <a:buNone/>
            </a:pPr>
            <a:r>
              <a:rPr lang="en-US" dirty="0" smtClean="0">
                <a:solidFill>
                  <a:srgbClr val="FFFF00"/>
                </a:solidFill>
              </a:rPr>
              <a:t>Since 178</a:t>
            </a:r>
            <a:r>
              <a:rPr lang="en-US" baseline="-25000" dirty="0" smtClean="0">
                <a:solidFill>
                  <a:srgbClr val="FFFF00"/>
                </a:solidFill>
              </a:rPr>
              <a:t>ppm  </a:t>
            </a:r>
            <a:r>
              <a:rPr lang="en-US" dirty="0">
                <a:solidFill>
                  <a:srgbClr val="FFFF00"/>
                </a:solidFill>
              </a:rPr>
              <a:t>is lower </a:t>
            </a:r>
            <a:r>
              <a:rPr lang="en-US" dirty="0" smtClean="0">
                <a:solidFill>
                  <a:srgbClr val="FFFF00"/>
                </a:solidFill>
              </a:rPr>
              <a:t>than </a:t>
            </a:r>
            <a:r>
              <a:rPr lang="en-US" dirty="0">
                <a:solidFill>
                  <a:srgbClr val="FFFF00"/>
                </a:solidFill>
              </a:rPr>
              <a:t>the table value for furnaces of 400 ppm air free the furnace would pass.</a:t>
            </a:r>
          </a:p>
        </p:txBody>
      </p:sp>
      <p:pic>
        <p:nvPicPr>
          <p:cNvPr id="4" name="Picture 3" descr="C:\Users\Don\Pictures\2013-11-22 Minnix\Minnix 005.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828800" cy="2514600"/>
          </a:xfrm>
          <a:prstGeom prst="rect">
            <a:avLst/>
          </a:prstGeom>
          <a:noFill/>
          <a:ln>
            <a:noFill/>
          </a:ln>
        </p:spPr>
      </p:pic>
    </p:spTree>
    <p:extLst>
      <p:ext uri="{BB962C8B-B14F-4D97-AF65-F5344CB8AC3E}">
        <p14:creationId xmlns:p14="http://schemas.microsoft.com/office/powerpoint/2010/main" val="21265221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 Free AIR Formula</a:t>
            </a:r>
            <a:endParaRPr lang="en-US" dirty="0"/>
          </a:p>
        </p:txBody>
      </p:sp>
      <p:sp>
        <p:nvSpPr>
          <p:cNvPr id="3" name="Content Placeholder 2"/>
          <p:cNvSpPr>
            <a:spLocks noGrp="1"/>
          </p:cNvSpPr>
          <p:nvPr>
            <p:ph idx="1"/>
          </p:nvPr>
        </p:nvSpPr>
        <p:spPr>
          <a:xfrm>
            <a:off x="457200" y="1295400"/>
            <a:ext cx="8229600" cy="5257800"/>
          </a:xfrm>
        </p:spPr>
        <p:txBody>
          <a:bodyPr>
            <a:normAutofit fontScale="92500"/>
          </a:bodyPr>
          <a:lstStyle/>
          <a:p>
            <a:pPr marL="0" indent="0">
              <a:buNone/>
            </a:pPr>
            <a:r>
              <a:rPr lang="en-US" dirty="0">
                <a:solidFill>
                  <a:srgbClr val="FFFF00"/>
                </a:solidFill>
              </a:rPr>
              <a:t>Where CO exceeds the threshold limits in Table </a:t>
            </a:r>
            <a:r>
              <a:rPr lang="en-US" dirty="0" smtClean="0">
                <a:solidFill>
                  <a:srgbClr val="FFFF00"/>
                </a:solidFill>
              </a:rPr>
              <a:t>G6, </a:t>
            </a:r>
            <a:r>
              <a:rPr lang="en-US" dirty="0">
                <a:solidFill>
                  <a:srgbClr val="FFFF00"/>
                </a:solidFill>
              </a:rPr>
              <a:t>the following safety measures must be done: </a:t>
            </a:r>
            <a:endParaRPr lang="en-US" sz="3600" dirty="0">
              <a:solidFill>
                <a:srgbClr val="FFFF00"/>
              </a:solidFill>
            </a:endParaRPr>
          </a:p>
          <a:p>
            <a:pPr lvl="2"/>
            <a:r>
              <a:rPr lang="en-US" sz="2800" dirty="0">
                <a:solidFill>
                  <a:srgbClr val="FFFF00"/>
                </a:solidFill>
              </a:rPr>
              <a:t>Notify client of the need to call a qualified technician to have the appliance </a:t>
            </a:r>
            <a:r>
              <a:rPr lang="en-US" sz="2800" dirty="0" smtClean="0">
                <a:solidFill>
                  <a:srgbClr val="FFFF00"/>
                </a:solidFill>
              </a:rPr>
              <a:t>repaired/tuned.</a:t>
            </a:r>
            <a:endParaRPr lang="en-US" sz="2800" dirty="0">
              <a:solidFill>
                <a:srgbClr val="FFFF00"/>
              </a:solidFill>
            </a:endParaRPr>
          </a:p>
          <a:p>
            <a:pPr lvl="2"/>
            <a:r>
              <a:rPr lang="en-US" sz="2800" dirty="0">
                <a:solidFill>
                  <a:srgbClr val="FFFF00"/>
                </a:solidFill>
              </a:rPr>
              <a:t>Document that the equipment is unsafe for continued </a:t>
            </a:r>
            <a:r>
              <a:rPr lang="en-US" sz="2800" dirty="0" smtClean="0">
                <a:solidFill>
                  <a:srgbClr val="FFFF00"/>
                </a:solidFill>
              </a:rPr>
              <a:t>operation.</a:t>
            </a:r>
            <a:endParaRPr lang="en-US" sz="2800" dirty="0">
              <a:solidFill>
                <a:srgbClr val="FFFF00"/>
              </a:solidFill>
            </a:endParaRPr>
          </a:p>
          <a:p>
            <a:pPr lvl="2"/>
            <a:r>
              <a:rPr lang="en-US" sz="2800" dirty="0">
                <a:solidFill>
                  <a:srgbClr val="FFFF00"/>
                </a:solidFill>
              </a:rPr>
              <a:t>Document that the client was informed of this </a:t>
            </a:r>
            <a:r>
              <a:rPr lang="en-US" sz="2800" dirty="0" smtClean="0">
                <a:solidFill>
                  <a:srgbClr val="FFFF00"/>
                </a:solidFill>
              </a:rPr>
              <a:t>condition. </a:t>
            </a:r>
            <a:endParaRPr lang="en-US" sz="2800" dirty="0">
              <a:solidFill>
                <a:srgbClr val="FFFF00"/>
              </a:solidFill>
            </a:endParaRPr>
          </a:p>
          <a:p>
            <a:pPr lvl="2"/>
            <a:r>
              <a:rPr lang="en-US" sz="2800" dirty="0">
                <a:solidFill>
                  <a:srgbClr val="FFFF00"/>
                </a:solidFill>
              </a:rPr>
              <a:t>No air sealing measures are to be done on the home until the problems causing the high CO levels have been eliminated.</a:t>
            </a:r>
          </a:p>
        </p:txBody>
      </p:sp>
    </p:spTree>
    <p:extLst>
      <p:ext uri="{BB962C8B-B14F-4D97-AF65-F5344CB8AC3E}">
        <p14:creationId xmlns:p14="http://schemas.microsoft.com/office/powerpoint/2010/main" val="20163858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1143000"/>
          </a:xfrm>
        </p:spPr>
        <p:txBody>
          <a:bodyPr>
            <a:normAutofit fontScale="90000"/>
          </a:bodyPr>
          <a:lstStyle/>
          <a:p>
            <a:r>
              <a:rPr lang="en-US" dirty="0" smtClean="0"/>
              <a:t>Acceptable CO Testing Documentation</a:t>
            </a:r>
            <a:endParaRPr lang="en-US" dirty="0"/>
          </a:p>
        </p:txBody>
      </p:sp>
      <p:sp>
        <p:nvSpPr>
          <p:cNvPr id="3" name="Content Placeholder 2"/>
          <p:cNvSpPr>
            <a:spLocks noGrp="1"/>
          </p:cNvSpPr>
          <p:nvPr>
            <p:ph idx="1"/>
          </p:nvPr>
        </p:nvSpPr>
        <p:spPr>
          <a:xfrm>
            <a:off x="457200" y="1417638"/>
            <a:ext cx="8229600" cy="5135562"/>
          </a:xfrm>
        </p:spPr>
        <p:txBody>
          <a:bodyPr>
            <a:noAutofit/>
          </a:bodyPr>
          <a:lstStyle/>
          <a:p>
            <a:r>
              <a:rPr lang="en-US" sz="2800" dirty="0">
                <a:solidFill>
                  <a:srgbClr val="FFFF00"/>
                </a:solidFill>
              </a:rPr>
              <a:t>Written or recorded records of CO measurements for each of the </a:t>
            </a:r>
            <a:r>
              <a:rPr lang="en-US" sz="2800" dirty="0" smtClean="0">
                <a:solidFill>
                  <a:srgbClr val="FFFF00"/>
                </a:solidFill>
              </a:rPr>
              <a:t>steps </a:t>
            </a:r>
            <a:r>
              <a:rPr lang="en-US" sz="2800" dirty="0">
                <a:solidFill>
                  <a:srgbClr val="FFFF00"/>
                </a:solidFill>
              </a:rPr>
              <a:t>listed </a:t>
            </a:r>
            <a:r>
              <a:rPr lang="en-US" sz="2800" dirty="0" smtClean="0">
                <a:solidFill>
                  <a:srgbClr val="FFFF00"/>
                </a:solidFill>
              </a:rPr>
              <a:t>on the previous slides </a:t>
            </a:r>
            <a:r>
              <a:rPr lang="en-US" sz="2800" dirty="0">
                <a:solidFill>
                  <a:srgbClr val="FFFF00"/>
                </a:solidFill>
              </a:rPr>
              <a:t>that were required </a:t>
            </a:r>
            <a:r>
              <a:rPr lang="en-US" sz="2800" dirty="0" smtClean="0">
                <a:solidFill>
                  <a:srgbClr val="FFFF00"/>
                </a:solidFill>
              </a:rPr>
              <a:t>shall </a:t>
            </a:r>
            <a:r>
              <a:rPr lang="en-US" sz="2800" dirty="0">
                <a:solidFill>
                  <a:srgbClr val="FFFF00"/>
                </a:solidFill>
              </a:rPr>
              <a:t>be kept in the job file.  Additional records as required for compliance </a:t>
            </a:r>
            <a:r>
              <a:rPr lang="en-US" sz="2800" dirty="0" smtClean="0">
                <a:solidFill>
                  <a:srgbClr val="FFFF00"/>
                </a:solidFill>
              </a:rPr>
              <a:t>include</a:t>
            </a:r>
            <a:r>
              <a:rPr lang="en-US" sz="2800" dirty="0">
                <a:solidFill>
                  <a:srgbClr val="FFFF00"/>
                </a:solidFill>
              </a:rPr>
              <a:t>:</a:t>
            </a:r>
          </a:p>
          <a:p>
            <a:pPr lvl="0"/>
            <a:r>
              <a:rPr lang="en-US" sz="2800" dirty="0">
                <a:solidFill>
                  <a:srgbClr val="FFFF00"/>
                </a:solidFill>
              </a:rPr>
              <a:t>Measurements and calculations for each combustion appliance in the home based on the “air free” requirements</a:t>
            </a:r>
          </a:p>
          <a:p>
            <a:pPr lvl="0"/>
            <a:r>
              <a:rPr lang="en-US" sz="2800" dirty="0">
                <a:solidFill>
                  <a:srgbClr val="FFFF00"/>
                </a:solidFill>
              </a:rPr>
              <a:t>Evidence of homeowner notification</a:t>
            </a:r>
          </a:p>
          <a:p>
            <a:pPr lvl="0"/>
            <a:r>
              <a:rPr lang="en-US" sz="2800" dirty="0">
                <a:solidFill>
                  <a:srgbClr val="FFFF00"/>
                </a:solidFill>
              </a:rPr>
              <a:t>Evidence of repair work done before Home performance improvements were </a:t>
            </a:r>
            <a:r>
              <a:rPr lang="en-US" sz="2800" dirty="0" smtClean="0">
                <a:solidFill>
                  <a:srgbClr val="FFFF00"/>
                </a:solidFill>
              </a:rPr>
              <a:t>implemented</a:t>
            </a:r>
            <a:endParaRPr lang="en-US" sz="2800" dirty="0">
              <a:solidFill>
                <a:srgbClr val="FFFF00"/>
              </a:solidFill>
            </a:endParaRPr>
          </a:p>
        </p:txBody>
      </p:sp>
    </p:spTree>
    <p:extLst>
      <p:ext uri="{BB962C8B-B14F-4D97-AF65-F5344CB8AC3E}">
        <p14:creationId xmlns:p14="http://schemas.microsoft.com/office/powerpoint/2010/main" val="16872741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Step </a:t>
            </a:r>
            <a:r>
              <a:rPr lang="en-US" dirty="0" smtClean="0"/>
              <a:t>2 Find the Length </a:t>
            </a:r>
            <a:endParaRPr lang="en-US" dirty="0"/>
          </a:p>
        </p:txBody>
      </p:sp>
      <p:cxnSp>
        <p:nvCxnSpPr>
          <p:cNvPr id="13" name="Straight Connector 12"/>
          <p:cNvCxnSpPr/>
          <p:nvPr/>
        </p:nvCxnSpPr>
        <p:spPr>
          <a:xfrm flipV="1">
            <a:off x="2842260" y="2096832"/>
            <a:ext cx="3589020" cy="967296"/>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5303520" y="2994565"/>
            <a:ext cx="3589020" cy="967296"/>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5372100" y="5295900"/>
            <a:ext cx="3589020" cy="967296"/>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6431280" y="2096832"/>
            <a:ext cx="2468880" cy="91440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2868930" y="3045316"/>
            <a:ext cx="2468880" cy="91440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2868930" y="3045363"/>
            <a:ext cx="2468880" cy="91440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V="1">
            <a:off x="388620" y="3064128"/>
            <a:ext cx="2453640" cy="928435"/>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8862060" y="2994565"/>
            <a:ext cx="64770" cy="2301335"/>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5278755" y="3959398"/>
            <a:ext cx="64770" cy="2301335"/>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H="1">
            <a:off x="373380" y="3977227"/>
            <a:ext cx="15240" cy="2301335"/>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373380" y="6278562"/>
            <a:ext cx="496443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H="1" flipV="1">
            <a:off x="8926830" y="5348035"/>
            <a:ext cx="15240" cy="863025"/>
          </a:xfrm>
          <a:prstGeom prst="straightConnector1">
            <a:avLst/>
          </a:prstGeom>
          <a:ln w="5715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H="1" flipV="1">
            <a:off x="5379720" y="6278562"/>
            <a:ext cx="716280" cy="579438"/>
          </a:xfrm>
          <a:prstGeom prst="straightConnector1">
            <a:avLst/>
          </a:prstGeom>
          <a:ln w="57150">
            <a:solidFill>
              <a:srgbClr val="FFFF00"/>
            </a:solidFill>
            <a:tailEnd type="triangle"/>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rot="20625137">
            <a:off x="6873622" y="5918672"/>
            <a:ext cx="1269899" cy="584775"/>
          </a:xfrm>
          <a:prstGeom prst="rect">
            <a:avLst/>
          </a:prstGeom>
          <a:noFill/>
        </p:spPr>
        <p:txBody>
          <a:bodyPr wrap="none" rtlCol="0">
            <a:spAutoFit/>
          </a:bodyPr>
          <a:lstStyle/>
          <a:p>
            <a:r>
              <a:rPr lang="en-US" sz="3200" dirty="0" smtClean="0">
                <a:solidFill>
                  <a:srgbClr val="FFFF00"/>
                </a:solidFill>
              </a:rPr>
              <a:t>40.3 </a:t>
            </a:r>
            <a:r>
              <a:rPr lang="en-US" sz="3200" dirty="0" err="1" smtClean="0">
                <a:solidFill>
                  <a:srgbClr val="FFFF00"/>
                </a:solidFill>
              </a:rPr>
              <a:t>ft</a:t>
            </a:r>
            <a:endParaRPr lang="en-US" sz="3200" dirty="0">
              <a:solidFill>
                <a:srgbClr val="FFFF00"/>
              </a:solidFill>
            </a:endParaRPr>
          </a:p>
        </p:txBody>
      </p:sp>
      <p:sp>
        <p:nvSpPr>
          <p:cNvPr id="23" name="TextBox 22"/>
          <p:cNvSpPr txBox="1"/>
          <p:nvPr/>
        </p:nvSpPr>
        <p:spPr>
          <a:xfrm>
            <a:off x="2380676" y="4409823"/>
            <a:ext cx="1617751" cy="584775"/>
          </a:xfrm>
          <a:prstGeom prst="rect">
            <a:avLst/>
          </a:prstGeom>
          <a:noFill/>
        </p:spPr>
        <p:txBody>
          <a:bodyPr wrap="none" rtlCol="0">
            <a:spAutoFit/>
          </a:bodyPr>
          <a:lstStyle/>
          <a:p>
            <a:r>
              <a:rPr lang="en-US" sz="3200" dirty="0" smtClean="0">
                <a:solidFill>
                  <a:srgbClr val="FFFF00"/>
                </a:solidFill>
              </a:rPr>
              <a:t>184.3 ft</a:t>
            </a:r>
            <a:r>
              <a:rPr lang="en-US" sz="3200" baseline="30000" dirty="0" smtClean="0">
                <a:solidFill>
                  <a:srgbClr val="FFFF00"/>
                </a:solidFill>
              </a:rPr>
              <a:t>2</a:t>
            </a:r>
            <a:endParaRPr lang="en-US" sz="3200" dirty="0">
              <a:solidFill>
                <a:srgbClr val="FFFF00"/>
              </a:solidFill>
            </a:endParaRPr>
          </a:p>
        </p:txBody>
      </p:sp>
    </p:spTree>
    <p:extLst>
      <p:ext uri="{BB962C8B-B14F-4D97-AF65-F5344CB8AC3E}">
        <p14:creationId xmlns:p14="http://schemas.microsoft.com/office/powerpoint/2010/main" val="1301712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Step </a:t>
            </a:r>
            <a:r>
              <a:rPr lang="en-US" dirty="0" smtClean="0"/>
              <a:t>3 Multiply Area X Length</a:t>
            </a:r>
            <a:endParaRPr lang="en-US" dirty="0"/>
          </a:p>
        </p:txBody>
      </p:sp>
      <p:cxnSp>
        <p:nvCxnSpPr>
          <p:cNvPr id="13" name="Straight Connector 12"/>
          <p:cNvCxnSpPr/>
          <p:nvPr/>
        </p:nvCxnSpPr>
        <p:spPr>
          <a:xfrm flipV="1">
            <a:off x="2842260" y="2096832"/>
            <a:ext cx="3589020" cy="967296"/>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5303520" y="2994565"/>
            <a:ext cx="3589020" cy="967296"/>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5372100" y="5295900"/>
            <a:ext cx="3589020" cy="967296"/>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6431280" y="2096832"/>
            <a:ext cx="2468880" cy="91440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2868930" y="3045316"/>
            <a:ext cx="2468880" cy="91440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2868930" y="3045363"/>
            <a:ext cx="2468880" cy="91440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V="1">
            <a:off x="388620" y="3064128"/>
            <a:ext cx="2453640" cy="928435"/>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8862060" y="2994565"/>
            <a:ext cx="64770" cy="2301335"/>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5278755" y="3959398"/>
            <a:ext cx="64770" cy="2301335"/>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H="1">
            <a:off x="373380" y="3977227"/>
            <a:ext cx="15240" cy="2301335"/>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373380" y="6278562"/>
            <a:ext cx="496443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H="1" flipV="1">
            <a:off x="8926830" y="5348035"/>
            <a:ext cx="15240" cy="863025"/>
          </a:xfrm>
          <a:prstGeom prst="straightConnector1">
            <a:avLst/>
          </a:prstGeom>
          <a:ln w="5715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H="1" flipV="1">
            <a:off x="5379720" y="6278562"/>
            <a:ext cx="716280" cy="579438"/>
          </a:xfrm>
          <a:prstGeom prst="straightConnector1">
            <a:avLst/>
          </a:prstGeom>
          <a:ln w="57150">
            <a:solidFill>
              <a:srgbClr val="FFFF00"/>
            </a:solidFill>
            <a:tailEnd type="triangle"/>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rot="20625137">
            <a:off x="6873622" y="5918672"/>
            <a:ext cx="1269899" cy="584775"/>
          </a:xfrm>
          <a:prstGeom prst="rect">
            <a:avLst/>
          </a:prstGeom>
          <a:noFill/>
        </p:spPr>
        <p:txBody>
          <a:bodyPr wrap="none" rtlCol="0">
            <a:spAutoFit/>
          </a:bodyPr>
          <a:lstStyle/>
          <a:p>
            <a:r>
              <a:rPr lang="en-US" sz="3200" dirty="0" smtClean="0">
                <a:solidFill>
                  <a:srgbClr val="FFFF00"/>
                </a:solidFill>
              </a:rPr>
              <a:t>40.3 </a:t>
            </a:r>
            <a:r>
              <a:rPr lang="en-US" sz="3200" dirty="0" err="1" smtClean="0">
                <a:solidFill>
                  <a:srgbClr val="FFFF00"/>
                </a:solidFill>
              </a:rPr>
              <a:t>ft</a:t>
            </a:r>
            <a:endParaRPr lang="en-US" sz="3200" dirty="0">
              <a:solidFill>
                <a:srgbClr val="FFFF00"/>
              </a:solidFill>
            </a:endParaRPr>
          </a:p>
        </p:txBody>
      </p:sp>
      <p:sp>
        <p:nvSpPr>
          <p:cNvPr id="23" name="TextBox 22"/>
          <p:cNvSpPr txBox="1"/>
          <p:nvPr/>
        </p:nvSpPr>
        <p:spPr>
          <a:xfrm>
            <a:off x="2380676" y="4409823"/>
            <a:ext cx="5617243" cy="584775"/>
          </a:xfrm>
          <a:prstGeom prst="rect">
            <a:avLst/>
          </a:prstGeom>
          <a:solidFill>
            <a:srgbClr val="417FCB"/>
          </a:solidFill>
        </p:spPr>
        <p:txBody>
          <a:bodyPr wrap="none" rtlCol="0">
            <a:spAutoFit/>
          </a:bodyPr>
          <a:lstStyle/>
          <a:p>
            <a:r>
              <a:rPr lang="en-US" sz="3200" dirty="0" smtClean="0">
                <a:solidFill>
                  <a:srgbClr val="FFFF00"/>
                </a:solidFill>
              </a:rPr>
              <a:t>184.3 ft</a:t>
            </a:r>
            <a:r>
              <a:rPr lang="en-US" sz="3200" baseline="30000" dirty="0" smtClean="0">
                <a:solidFill>
                  <a:srgbClr val="FFFF00"/>
                </a:solidFill>
              </a:rPr>
              <a:t>2 </a:t>
            </a:r>
            <a:r>
              <a:rPr lang="en-US" sz="3200" dirty="0" smtClean="0">
                <a:solidFill>
                  <a:srgbClr val="FFFF00"/>
                </a:solidFill>
              </a:rPr>
              <a:t>X </a:t>
            </a:r>
            <a:r>
              <a:rPr lang="en-US" sz="3200" dirty="0">
                <a:solidFill>
                  <a:srgbClr val="FFFF00"/>
                </a:solidFill>
              </a:rPr>
              <a:t>40.3 </a:t>
            </a:r>
            <a:r>
              <a:rPr lang="en-US" sz="3200" dirty="0" err="1" smtClean="0">
                <a:solidFill>
                  <a:srgbClr val="FFFF00"/>
                </a:solidFill>
              </a:rPr>
              <a:t>ft</a:t>
            </a:r>
            <a:r>
              <a:rPr lang="en-US" sz="3200" baseline="30000" dirty="0" smtClean="0">
                <a:solidFill>
                  <a:srgbClr val="FFFF00"/>
                </a:solidFill>
              </a:rPr>
              <a:t> </a:t>
            </a:r>
            <a:r>
              <a:rPr lang="en-US" sz="3200" dirty="0" smtClean="0">
                <a:solidFill>
                  <a:srgbClr val="FFFF00"/>
                </a:solidFill>
              </a:rPr>
              <a:t>= 7,427.29 ft</a:t>
            </a:r>
            <a:r>
              <a:rPr lang="en-US" sz="3200" baseline="30000" dirty="0" smtClean="0">
                <a:solidFill>
                  <a:srgbClr val="FFFF00"/>
                </a:solidFill>
              </a:rPr>
              <a:t>3</a:t>
            </a:r>
            <a:r>
              <a:rPr lang="en-US" sz="3200" dirty="0" smtClean="0">
                <a:solidFill>
                  <a:srgbClr val="FFFF00"/>
                </a:solidFill>
              </a:rPr>
              <a:t> </a:t>
            </a:r>
            <a:endParaRPr lang="en-US" sz="3200" dirty="0">
              <a:solidFill>
                <a:srgbClr val="FFFF00"/>
              </a:solidFill>
            </a:endParaRPr>
          </a:p>
        </p:txBody>
      </p:sp>
      <p:pic>
        <p:nvPicPr>
          <p:cNvPr id="6" name="Audio 5">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8382000" y="6096000"/>
            <a:ext cx="609600" cy="609600"/>
          </a:xfrm>
          <a:prstGeom prst="rect">
            <a:avLst/>
          </a:prstGeom>
        </p:spPr>
      </p:pic>
    </p:spTree>
    <p:extLst>
      <p:ext uri="{BB962C8B-B14F-4D97-AF65-F5344CB8AC3E}">
        <p14:creationId xmlns:p14="http://schemas.microsoft.com/office/powerpoint/2010/main" val="1256132364"/>
      </p:ext>
    </p:extLst>
  </p:cSld>
  <p:clrMapOvr>
    <a:masterClrMapping/>
  </p:clrMapOvr>
  <mc:AlternateContent xmlns:mc="http://schemas.openxmlformats.org/markup-compatibility/2006" xmlns:p14="http://schemas.microsoft.com/office/powerpoint/2010/main">
    <mc:Choice Requires="p14">
      <p:transition spd="slow" p14:dur="2000" advTm="17887"/>
    </mc:Choice>
    <mc:Fallback xmlns="">
      <p:transition spd="slow" advTm="17887"/>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6"/>
                </p:tgtEl>
              </p:cMediaNode>
            </p:audio>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Area/Volume  in a Ball</a:t>
            </a:r>
            <a:endParaRPr lang="en-US" dirty="0"/>
          </a:p>
        </p:txBody>
      </p:sp>
      <p:sp>
        <p:nvSpPr>
          <p:cNvPr id="3" name="Content Placeholder 2"/>
          <p:cNvSpPr>
            <a:spLocks noGrp="1"/>
          </p:cNvSpPr>
          <p:nvPr>
            <p:ph idx="1"/>
          </p:nvPr>
        </p:nvSpPr>
        <p:spPr/>
        <p:txBody>
          <a:bodyPr/>
          <a:lstStyle/>
          <a:p>
            <a:pPr marL="0" indent="0">
              <a:buNone/>
            </a:pPr>
            <a:r>
              <a:rPr lang="en-US" dirty="0" smtClean="0">
                <a:solidFill>
                  <a:srgbClr val="FFFF00"/>
                </a:solidFill>
              </a:rPr>
              <a:t>Volume of a sphere is 4/3 </a:t>
            </a:r>
            <a:r>
              <a:rPr lang="el-GR" dirty="0" smtClean="0">
                <a:solidFill>
                  <a:srgbClr val="FFFF00"/>
                </a:solidFill>
              </a:rPr>
              <a:t>π</a:t>
            </a:r>
            <a:r>
              <a:rPr lang="en-US" dirty="0" smtClean="0">
                <a:solidFill>
                  <a:srgbClr val="FFFF00"/>
                </a:solidFill>
              </a:rPr>
              <a:t>R</a:t>
            </a:r>
            <a:r>
              <a:rPr lang="en-US" baseline="30000" dirty="0" smtClean="0">
                <a:solidFill>
                  <a:srgbClr val="FFFF00"/>
                </a:solidFill>
              </a:rPr>
              <a:t>3</a:t>
            </a:r>
            <a:endParaRPr lang="en-US" dirty="0">
              <a:solidFill>
                <a:srgbClr val="FFFF0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57600" y="1981200"/>
            <a:ext cx="4705408" cy="4662631"/>
          </a:xfrm>
          <a:prstGeom prst="rect">
            <a:avLst/>
          </a:prstGeom>
        </p:spPr>
      </p:pic>
    </p:spTree>
    <p:extLst>
      <p:ext uri="{BB962C8B-B14F-4D97-AF65-F5344CB8AC3E}">
        <p14:creationId xmlns:p14="http://schemas.microsoft.com/office/powerpoint/2010/main" val="8241878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Area/Volume  in a Ball</a:t>
            </a:r>
            <a:endParaRPr lang="en-US" dirty="0"/>
          </a:p>
        </p:txBody>
      </p:sp>
      <p:sp>
        <p:nvSpPr>
          <p:cNvPr id="3" name="Content Placeholder 2"/>
          <p:cNvSpPr>
            <a:spLocks noGrp="1"/>
          </p:cNvSpPr>
          <p:nvPr>
            <p:ph idx="1"/>
          </p:nvPr>
        </p:nvSpPr>
        <p:spPr/>
        <p:txBody>
          <a:bodyPr/>
          <a:lstStyle/>
          <a:p>
            <a:pPr marL="0" indent="0">
              <a:buNone/>
            </a:pPr>
            <a:r>
              <a:rPr lang="en-US" dirty="0" smtClean="0">
                <a:solidFill>
                  <a:srgbClr val="FFFF00"/>
                </a:solidFill>
              </a:rPr>
              <a:t>Volume of a sphere is 1.3333… </a:t>
            </a:r>
            <a:r>
              <a:rPr lang="el-GR" dirty="0" smtClean="0">
                <a:solidFill>
                  <a:srgbClr val="FFFF00"/>
                </a:solidFill>
              </a:rPr>
              <a:t>π</a:t>
            </a:r>
            <a:r>
              <a:rPr lang="en-US" dirty="0" smtClean="0">
                <a:solidFill>
                  <a:srgbClr val="FFFF00"/>
                </a:solidFill>
              </a:rPr>
              <a:t>R</a:t>
            </a:r>
            <a:r>
              <a:rPr lang="en-US" baseline="30000" dirty="0" smtClean="0">
                <a:solidFill>
                  <a:srgbClr val="FFFF00"/>
                </a:solidFill>
              </a:rPr>
              <a:t>3</a:t>
            </a:r>
            <a:endParaRPr lang="en-US" dirty="0">
              <a:solidFill>
                <a:srgbClr val="FFFF0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57600" y="1981200"/>
            <a:ext cx="4705408" cy="4662631"/>
          </a:xfrm>
          <a:prstGeom prst="rect">
            <a:avLst/>
          </a:prstGeom>
        </p:spPr>
      </p:pic>
    </p:spTree>
    <p:extLst>
      <p:ext uri="{BB962C8B-B14F-4D97-AF65-F5344CB8AC3E}">
        <p14:creationId xmlns:p14="http://schemas.microsoft.com/office/powerpoint/2010/main" val="1578836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1915</TotalTime>
  <Words>3151</Words>
  <Application>Microsoft Office PowerPoint</Application>
  <PresentationFormat>On-screen Show (4:3)</PresentationFormat>
  <Paragraphs>410</Paragraphs>
  <Slides>59</Slides>
  <Notes>1</Notes>
  <HiddenSlides>0</HiddenSlides>
  <MMClips>1</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59</vt:i4>
      </vt:variant>
    </vt:vector>
  </HeadingPairs>
  <TitlesOfParts>
    <vt:vector size="65" baseType="lpstr">
      <vt:lpstr>Arial</vt:lpstr>
      <vt:lpstr>Calibri</vt:lpstr>
      <vt:lpstr>Helvetica</vt:lpstr>
      <vt:lpstr>Times New Roman</vt:lpstr>
      <vt:lpstr>ヒラギノ角ゴ Pro W3</vt:lpstr>
      <vt:lpstr>Office Theme</vt:lpstr>
      <vt:lpstr> Day 2 Part 2 Technician’s Guide &amp; Workbook for Home Evaluation and Performance Improvement  </vt:lpstr>
      <vt:lpstr> Measuring Areas in Cubic Feet  </vt:lpstr>
      <vt:lpstr>Step 1 Finding the Area/Volume in Cubic Feet</vt:lpstr>
      <vt:lpstr>Step 1 Finding the Area/Volume in Cubic Feet</vt:lpstr>
      <vt:lpstr>Step 2 Find the Length </vt:lpstr>
      <vt:lpstr>Step 2 Find the Length </vt:lpstr>
      <vt:lpstr>Step 3 Multiply Area X Length</vt:lpstr>
      <vt:lpstr>Area/Volume  in a Ball</vt:lpstr>
      <vt:lpstr>Area/Volume  in a Ball</vt:lpstr>
      <vt:lpstr>Area/Volume  in a Ball</vt:lpstr>
      <vt:lpstr>Area/Volume of a Sphere</vt:lpstr>
      <vt:lpstr>CUBE</vt:lpstr>
      <vt:lpstr>Area/Volume  in a Ball</vt:lpstr>
      <vt:lpstr>Area/Volume of a Sphere</vt:lpstr>
      <vt:lpstr>Cubic Feet ?</vt:lpstr>
      <vt:lpstr>Cubic Feet ?</vt:lpstr>
      <vt:lpstr>Cubic Feet ?</vt:lpstr>
      <vt:lpstr>Cubic Feet ?</vt:lpstr>
      <vt:lpstr>Cubic Feet ?</vt:lpstr>
      <vt:lpstr>Cubic Feet ?</vt:lpstr>
      <vt:lpstr>Cubic Feet ?</vt:lpstr>
      <vt:lpstr>Cubic Feet ?</vt:lpstr>
      <vt:lpstr>Cubic Feet ?</vt:lpstr>
      <vt:lpstr>Cubic Feet ?</vt:lpstr>
      <vt:lpstr>Cubic Feet ?</vt:lpstr>
      <vt:lpstr> 3.0 Comprehensive Performance Audit Fossil Fuel Appliances Health &amp; Safety 3.2  </vt:lpstr>
      <vt:lpstr>Carbon Monoxide (CO) Testing </vt:lpstr>
      <vt:lpstr>Carbon Monoxide Testing Requirements </vt:lpstr>
      <vt:lpstr>Carbon Monoxide Testing Requirements </vt:lpstr>
      <vt:lpstr>CO Testing Tools</vt:lpstr>
      <vt:lpstr>CO Testing Tools</vt:lpstr>
      <vt:lpstr>CO Test Levels</vt:lpstr>
      <vt:lpstr>Six Steps For CO Testing</vt:lpstr>
      <vt:lpstr>Six Steps For CO Testing</vt:lpstr>
      <vt:lpstr>Six Steps For CO Testing</vt:lpstr>
      <vt:lpstr>Six Steps For CO Testing</vt:lpstr>
      <vt:lpstr>Six Steps For CO Testing</vt:lpstr>
      <vt:lpstr>Six Steps For CO Testing</vt:lpstr>
      <vt:lpstr>Six Steps For CO Testing</vt:lpstr>
      <vt:lpstr>Table 1 (National Fuel Gas Code Table G6)</vt:lpstr>
      <vt:lpstr>Table 1 (National Fuel Gas Code Table G6)</vt:lpstr>
      <vt:lpstr>Table 1 (National Fuel Gas Code Table G6)</vt:lpstr>
      <vt:lpstr>Six Steps For CO Testing</vt:lpstr>
      <vt:lpstr>Six Steps For CO Testing</vt:lpstr>
      <vt:lpstr>Six Steps For CO Testing</vt:lpstr>
      <vt:lpstr>Table 1 (National Fuel Gas Code Table G6)</vt:lpstr>
      <vt:lpstr>Table 1 (National Fuel Gas Code Table G6)</vt:lpstr>
      <vt:lpstr>CO Free Air Formula</vt:lpstr>
      <vt:lpstr>CO Free Air Formula</vt:lpstr>
      <vt:lpstr>CO Free Air Formula</vt:lpstr>
      <vt:lpstr>CO Free Air Formula</vt:lpstr>
      <vt:lpstr>CO Free Air Formula</vt:lpstr>
      <vt:lpstr>Table 1 (National Fuel Gas Code Table G6)</vt:lpstr>
      <vt:lpstr>CO Free AIR Formula</vt:lpstr>
      <vt:lpstr>CO Free AIR Formula</vt:lpstr>
      <vt:lpstr>Table 1 (National Fuel Gas Code Table G6)</vt:lpstr>
      <vt:lpstr>CO Free AIR Formula</vt:lpstr>
      <vt:lpstr>CO Free AIR Formula</vt:lpstr>
      <vt:lpstr>Acceptable CO Testing Documentation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Don</dc:creator>
  <cp:lastModifiedBy>Donald Prather</cp:lastModifiedBy>
  <cp:revision>228</cp:revision>
  <dcterms:created xsi:type="dcterms:W3CDTF">2013-05-23T13:04:32Z</dcterms:created>
  <dcterms:modified xsi:type="dcterms:W3CDTF">2015-09-14T16:46:02Z</dcterms:modified>
</cp:coreProperties>
</file>