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2"/>
  </p:notesMasterIdLst>
  <p:sldIdLst>
    <p:sldId id="316" r:id="rId2"/>
    <p:sldId id="493" r:id="rId3"/>
    <p:sldId id="485" r:id="rId4"/>
    <p:sldId id="486" r:id="rId5"/>
    <p:sldId id="488" r:id="rId6"/>
    <p:sldId id="489" r:id="rId7"/>
    <p:sldId id="483" r:id="rId8"/>
    <p:sldId id="484" r:id="rId9"/>
    <p:sldId id="490" r:id="rId10"/>
    <p:sldId id="491" r:id="rId11"/>
    <p:sldId id="492" r:id="rId12"/>
    <p:sldId id="475" r:id="rId13"/>
    <p:sldId id="476" r:id="rId14"/>
    <p:sldId id="477" r:id="rId15"/>
    <p:sldId id="478" r:id="rId16"/>
    <p:sldId id="479" r:id="rId17"/>
    <p:sldId id="480" r:id="rId18"/>
    <p:sldId id="481" r:id="rId19"/>
    <p:sldId id="482" r:id="rId20"/>
    <p:sldId id="474"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82" d="100"/>
          <a:sy n="82" d="100"/>
        </p:scale>
        <p:origin x="270" y="8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8/16/2017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FF00"/>
                </a:solidFill>
              </a:rPr>
              <a:t>Maria’s </a:t>
            </a:r>
            <a:r>
              <a:rPr lang="en-US" dirty="0" smtClean="0">
                <a:solidFill>
                  <a:srgbClr val="FFFF00"/>
                </a:solidFill>
              </a:rPr>
              <a:t>Restaurant</a:t>
            </a:r>
            <a:br>
              <a:rPr lang="en-US" dirty="0" smtClean="0">
                <a:solidFill>
                  <a:srgbClr val="FFFF00"/>
                </a:solidFill>
              </a:rPr>
            </a:br>
            <a:r>
              <a:rPr lang="en-US" dirty="0" smtClean="0">
                <a:solidFill>
                  <a:srgbClr val="FFFF00"/>
                </a:solidFill>
              </a:rPr>
              <a:t>Chapter </a:t>
            </a:r>
            <a:r>
              <a:rPr lang="en-US" smtClean="0">
                <a:solidFill>
                  <a:srgbClr val="FFFF00"/>
                </a:solidFill>
              </a:rPr>
              <a:t>2 Section </a:t>
            </a:r>
            <a:r>
              <a:rPr lang="en-US" dirty="0" smtClean="0">
                <a:solidFill>
                  <a:srgbClr val="FFFF00"/>
                </a:solidFill>
              </a:rPr>
              <a:t>6</a:t>
            </a:r>
            <a:r>
              <a:rPr lang="en-US" dirty="0">
                <a:solidFill>
                  <a:srgbClr val="FFFF00"/>
                </a:solidFill>
              </a:rPr>
              <a:t/>
            </a:r>
            <a:br>
              <a:rPr lang="en-US" dirty="0">
                <a:solidFill>
                  <a:srgbClr val="FFFF00"/>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 Kitchen Area Sketch</a:t>
            </a:r>
            <a:endParaRPr lang="en-US" dirty="0"/>
          </a:p>
        </p:txBody>
      </p:sp>
      <p:pic>
        <p:nvPicPr>
          <p:cNvPr id="5" name="Picture 4"/>
          <p:cNvPicPr/>
          <p:nvPr/>
        </p:nvPicPr>
        <p:blipFill>
          <a:blip r:embed="rId3"/>
          <a:stretch>
            <a:fillRect/>
          </a:stretch>
        </p:blipFill>
        <p:spPr>
          <a:xfrm>
            <a:off x="228600" y="1295400"/>
            <a:ext cx="8686800" cy="5440362"/>
          </a:xfrm>
          <a:prstGeom prst="rect">
            <a:avLst/>
          </a:prstGeom>
        </p:spPr>
      </p:pic>
    </p:spTree>
    <p:custDataLst>
      <p:tags r:id="rId1"/>
    </p:custDataLst>
    <p:extLst>
      <p:ext uri="{BB962C8B-B14F-4D97-AF65-F5344CB8AC3E}">
        <p14:creationId xmlns:p14="http://schemas.microsoft.com/office/powerpoint/2010/main" val="118781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for Cooling</a:t>
            </a:r>
            <a:endParaRPr lang="en-US" dirty="0"/>
          </a:p>
        </p:txBody>
      </p:sp>
      <p:sp>
        <p:nvSpPr>
          <p:cNvPr id="3" name="Content Placeholder 2"/>
          <p:cNvSpPr>
            <a:spLocks noGrp="1"/>
          </p:cNvSpPr>
          <p:nvPr>
            <p:ph idx="1"/>
          </p:nvPr>
        </p:nvSpPr>
        <p:spPr>
          <a:xfrm>
            <a:off x="114300" y="1676400"/>
            <a:ext cx="9029700" cy="4525963"/>
          </a:xfrm>
        </p:spPr>
        <p:txBody>
          <a:bodyPr>
            <a:normAutofit fontScale="85000" lnSpcReduction="10000"/>
          </a:bodyPr>
          <a:lstStyle/>
          <a:p>
            <a:pPr marL="0" indent="0">
              <a:buNone/>
            </a:pPr>
            <a:r>
              <a:rPr lang="en-US" sz="3800" dirty="0">
                <a:solidFill>
                  <a:srgbClr val="FFFF00"/>
                </a:solidFill>
              </a:rPr>
              <a:t>Indoor Design = 75</a:t>
            </a:r>
            <a:r>
              <a:rPr lang="en-US" sz="3800" baseline="30000" dirty="0">
                <a:solidFill>
                  <a:srgbClr val="FFFF00"/>
                </a:solidFill>
              </a:rPr>
              <a:t>O</a:t>
            </a:r>
            <a:r>
              <a:rPr lang="en-US" sz="3800" dirty="0">
                <a:solidFill>
                  <a:srgbClr val="FFFF00"/>
                </a:solidFill>
              </a:rPr>
              <a:t>F and 50% RH; Outdoor Design = 88</a:t>
            </a:r>
            <a:r>
              <a:rPr lang="en-US" sz="3800" baseline="30000" dirty="0">
                <a:solidFill>
                  <a:srgbClr val="FFFF00"/>
                </a:solidFill>
              </a:rPr>
              <a:t>O</a:t>
            </a:r>
            <a:r>
              <a:rPr lang="en-US" sz="3800" dirty="0">
                <a:solidFill>
                  <a:srgbClr val="FFFF00"/>
                </a:solidFill>
              </a:rPr>
              <a:t>F and 70</a:t>
            </a:r>
            <a:r>
              <a:rPr lang="en-US" sz="3800" baseline="30000" dirty="0">
                <a:solidFill>
                  <a:srgbClr val="FFFF00"/>
                </a:solidFill>
              </a:rPr>
              <a:t>O</a:t>
            </a:r>
            <a:r>
              <a:rPr lang="en-US" sz="3800" dirty="0">
                <a:solidFill>
                  <a:srgbClr val="FFFF00"/>
                </a:solidFill>
              </a:rPr>
              <a:t>F WB; Entering Dry Bulb = 77</a:t>
            </a:r>
            <a:r>
              <a:rPr lang="en-US" sz="3800" baseline="30000" dirty="0">
                <a:solidFill>
                  <a:srgbClr val="FFFF00"/>
                </a:solidFill>
              </a:rPr>
              <a:t>O</a:t>
            </a:r>
            <a:r>
              <a:rPr lang="en-US" sz="3800" dirty="0">
                <a:solidFill>
                  <a:srgbClr val="FFFF00"/>
                </a:solidFill>
              </a:rPr>
              <a:t>F; Entering Wet Bulb = 64</a:t>
            </a:r>
            <a:r>
              <a:rPr lang="en-US" sz="3800" baseline="30000" dirty="0">
                <a:solidFill>
                  <a:srgbClr val="FFFF00"/>
                </a:solidFill>
              </a:rPr>
              <a:t> O</a:t>
            </a:r>
            <a:r>
              <a:rPr lang="en-US" sz="3800" dirty="0">
                <a:solidFill>
                  <a:srgbClr val="FFFF00"/>
                </a:solidFill>
              </a:rPr>
              <a:t>F</a:t>
            </a:r>
          </a:p>
          <a:p>
            <a:pPr marL="0" indent="0">
              <a:buNone/>
            </a:pPr>
            <a:r>
              <a:rPr lang="en-US" dirty="0">
                <a:solidFill>
                  <a:srgbClr val="FFFF00"/>
                </a:solidFill>
              </a:rPr>
              <a:t>Zone 1:				</a:t>
            </a:r>
            <a:r>
              <a:rPr lang="en-US" dirty="0" smtClean="0">
                <a:solidFill>
                  <a:srgbClr val="FFFF00"/>
                </a:solidFill>
              </a:rPr>
              <a:t>Zone </a:t>
            </a:r>
            <a:r>
              <a:rPr lang="en-US" dirty="0">
                <a:solidFill>
                  <a:srgbClr val="FFFF00"/>
                </a:solidFill>
              </a:rPr>
              <a:t>2:</a:t>
            </a:r>
          </a:p>
          <a:p>
            <a:pPr marL="0" indent="0">
              <a:buNone/>
            </a:pPr>
            <a:r>
              <a:rPr lang="en-US" dirty="0">
                <a:solidFill>
                  <a:srgbClr val="FFFF00"/>
                </a:solidFill>
              </a:rPr>
              <a:t>Sensible Load = 50,185 Btuh	</a:t>
            </a:r>
            <a:r>
              <a:rPr lang="en-US" dirty="0" smtClean="0">
                <a:solidFill>
                  <a:srgbClr val="FFFF00"/>
                </a:solidFill>
              </a:rPr>
              <a:t>Sensible </a:t>
            </a:r>
            <a:r>
              <a:rPr lang="en-US" dirty="0">
                <a:solidFill>
                  <a:srgbClr val="FFFF00"/>
                </a:solidFill>
              </a:rPr>
              <a:t>Load = 96,495 Btuh</a:t>
            </a:r>
          </a:p>
          <a:p>
            <a:pPr marL="0" indent="0">
              <a:buNone/>
            </a:pPr>
            <a:r>
              <a:rPr lang="en-US" dirty="0">
                <a:solidFill>
                  <a:srgbClr val="FFFF00"/>
                </a:solidFill>
              </a:rPr>
              <a:t>Latent Load = 21,481 Btuh		</a:t>
            </a:r>
            <a:r>
              <a:rPr lang="en-US" dirty="0" smtClean="0">
                <a:solidFill>
                  <a:srgbClr val="FFFF00"/>
                </a:solidFill>
              </a:rPr>
              <a:t>Latent </a:t>
            </a:r>
            <a:r>
              <a:rPr lang="en-US" dirty="0">
                <a:solidFill>
                  <a:srgbClr val="FFFF00"/>
                </a:solidFill>
              </a:rPr>
              <a:t>Load = 19,039 Btuh</a:t>
            </a:r>
          </a:p>
          <a:p>
            <a:pPr marL="0" indent="0">
              <a:buNone/>
            </a:pPr>
            <a:r>
              <a:rPr lang="en-US" dirty="0">
                <a:solidFill>
                  <a:srgbClr val="FFFF00"/>
                </a:solidFill>
              </a:rPr>
              <a:t>HVAC System CFM = 2,400		</a:t>
            </a:r>
            <a:r>
              <a:rPr lang="en-US" dirty="0" smtClean="0">
                <a:solidFill>
                  <a:srgbClr val="FFFF00"/>
                </a:solidFill>
              </a:rPr>
              <a:t>HVAC </a:t>
            </a:r>
            <a:r>
              <a:rPr lang="en-US" dirty="0">
                <a:solidFill>
                  <a:srgbClr val="FFFF00"/>
                </a:solidFill>
              </a:rPr>
              <a:t>System CFM = 3,200</a:t>
            </a:r>
          </a:p>
          <a:p>
            <a:pPr marL="0" indent="0">
              <a:buNone/>
            </a:pPr>
            <a:r>
              <a:rPr lang="en-US" dirty="0">
                <a:solidFill>
                  <a:srgbClr val="FFFF00"/>
                </a:solidFill>
              </a:rPr>
              <a:t>Fresh air makeup = 689 CFM	</a:t>
            </a:r>
            <a:r>
              <a:rPr lang="en-US" dirty="0" smtClean="0">
                <a:solidFill>
                  <a:srgbClr val="FFFF00"/>
                </a:solidFill>
              </a:rPr>
              <a:t>Make Up Air CFM </a:t>
            </a:r>
            <a:r>
              <a:rPr lang="en-US" dirty="0">
                <a:solidFill>
                  <a:srgbClr val="FFFF00"/>
                </a:solidFill>
              </a:rPr>
              <a:t>= </a:t>
            </a:r>
            <a:r>
              <a:rPr lang="en-US" dirty="0" smtClean="0">
                <a:solidFill>
                  <a:srgbClr val="FFFF00"/>
                </a:solidFill>
              </a:rPr>
              <a:t>3,550</a:t>
            </a:r>
            <a:endParaRPr lang="en-US" dirty="0">
              <a:solidFill>
                <a:srgbClr val="FFFF00"/>
              </a:solidFill>
            </a:endParaRPr>
          </a:p>
        </p:txBody>
      </p:sp>
    </p:spTree>
    <p:custDataLst>
      <p:tags r:id="rId1"/>
    </p:custDataLst>
    <p:extLst>
      <p:ext uri="{BB962C8B-B14F-4D97-AF65-F5344CB8AC3E}">
        <p14:creationId xmlns:p14="http://schemas.microsoft.com/office/powerpoint/2010/main" val="143108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Positive Building Pressure</a:t>
            </a:r>
            <a:endParaRPr lang="en-US" dirty="0"/>
          </a:p>
        </p:txBody>
      </p:sp>
      <p:sp>
        <p:nvSpPr>
          <p:cNvPr id="5" name="Title 1"/>
          <p:cNvSpPr txBox="1">
            <a:spLocks/>
          </p:cNvSpPr>
          <p:nvPr/>
        </p:nvSpPr>
        <p:spPr>
          <a:xfrm>
            <a:off x="304800" y="5410200"/>
            <a:ext cx="82296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More Mechanical Air Coming Air Than Air Being Exhausted = Positive Pressure</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1066800" y="1184031"/>
            <a:ext cx="6373571" cy="4191000"/>
          </a:xfrm>
          <a:prstGeom prst="rect">
            <a:avLst/>
          </a:prstGeom>
        </p:spPr>
      </p:pic>
    </p:spTree>
    <p:custDataLst>
      <p:tags r:id="rId1"/>
    </p:custDataLst>
    <p:extLst>
      <p:ext uri="{BB962C8B-B14F-4D97-AF65-F5344CB8AC3E}">
        <p14:creationId xmlns:p14="http://schemas.microsoft.com/office/powerpoint/2010/main" val="170318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Building Pressure</a:t>
            </a:r>
            <a:endParaRPr lang="en-US" dirty="0"/>
          </a:p>
        </p:txBody>
      </p:sp>
      <p:sp>
        <p:nvSpPr>
          <p:cNvPr id="5" name="Title 1"/>
          <p:cNvSpPr txBox="1">
            <a:spLocks/>
          </p:cNvSpPr>
          <p:nvPr/>
        </p:nvSpPr>
        <p:spPr>
          <a:xfrm>
            <a:off x="304800" y="5410200"/>
            <a:ext cx="82296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Less Mechanical Air Coming Air Than Air Being Exhausted = Negative Pressure</a:t>
            </a:r>
            <a:endParaRPr lang="en-US" dirty="0">
              <a:solidFill>
                <a:srgbClr val="FFFF00"/>
              </a:solidFill>
            </a:endParaRPr>
          </a:p>
        </p:txBody>
      </p:sp>
      <p:pic>
        <p:nvPicPr>
          <p:cNvPr id="3" name="Picture 2"/>
          <p:cNvPicPr>
            <a:picLocks noChangeAspect="1"/>
          </p:cNvPicPr>
          <p:nvPr/>
        </p:nvPicPr>
        <p:blipFill>
          <a:blip r:embed="rId3"/>
          <a:stretch>
            <a:fillRect/>
          </a:stretch>
        </p:blipFill>
        <p:spPr>
          <a:xfrm>
            <a:off x="1296086" y="1132601"/>
            <a:ext cx="6247028" cy="4277599"/>
          </a:xfrm>
          <a:prstGeom prst="rect">
            <a:avLst/>
          </a:prstGeom>
        </p:spPr>
      </p:pic>
    </p:spTree>
    <p:custDataLst>
      <p:tags r:id="rId1"/>
    </p:custDataLst>
    <p:extLst>
      <p:ext uri="{BB962C8B-B14F-4D97-AF65-F5344CB8AC3E}">
        <p14:creationId xmlns:p14="http://schemas.microsoft.com/office/powerpoint/2010/main" val="97951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Pressurization Question</a:t>
            </a:r>
            <a:br>
              <a:rPr lang="en-US" dirty="0" smtClean="0"/>
            </a:br>
            <a:r>
              <a:rPr lang="en-US" sz="3600" i="1" dirty="0" smtClean="0"/>
              <a:t>(worksheet 4)</a:t>
            </a:r>
            <a:endParaRPr lang="en-US" sz="3600" i="1" dirty="0"/>
          </a:p>
        </p:txBody>
      </p:sp>
      <p:sp>
        <p:nvSpPr>
          <p:cNvPr id="3" name="Content Placeholder 2"/>
          <p:cNvSpPr>
            <a:spLocks noGrp="1"/>
          </p:cNvSpPr>
          <p:nvPr>
            <p:ph idx="1"/>
          </p:nvPr>
        </p:nvSpPr>
        <p:spPr/>
        <p:txBody>
          <a:bodyPr/>
          <a:lstStyle/>
          <a:p>
            <a:pPr marL="0" indent="0">
              <a:buNone/>
            </a:pPr>
            <a:r>
              <a:rPr lang="en-US" dirty="0">
                <a:solidFill>
                  <a:srgbClr val="FFFF00"/>
                </a:solidFill>
              </a:rPr>
              <a:t>A restaurant has an exhaust fan that is designed to pull 2,300 CFM of air of the kitchen. It has a dedicated outdoor makeup air system that brings in 2,300 CFM.  If you wanted to make the kitchen positively pressurized what would need to happen?</a:t>
            </a:r>
          </a:p>
        </p:txBody>
      </p:sp>
    </p:spTree>
    <p:custDataLst>
      <p:tags r:id="rId1"/>
    </p:custDataLst>
    <p:extLst>
      <p:ext uri="{BB962C8B-B14F-4D97-AF65-F5344CB8AC3E}">
        <p14:creationId xmlns:p14="http://schemas.microsoft.com/office/powerpoint/2010/main" val="67738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Area Pressurization Question</a:t>
            </a:r>
            <a:br>
              <a:rPr lang="en-US" dirty="0" smtClean="0"/>
            </a:br>
            <a:r>
              <a:rPr lang="en-US" sz="3600" i="1" dirty="0" smtClean="0"/>
              <a:t>(worksheet 4)</a:t>
            </a:r>
            <a:endParaRPr lang="en-US" sz="3600" i="1"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0">
              <a:buNone/>
            </a:pPr>
            <a:r>
              <a:rPr lang="en-US" dirty="0">
                <a:solidFill>
                  <a:srgbClr val="FFFF00"/>
                </a:solidFill>
              </a:rPr>
              <a:t>The kitchen exhaust hood could be slowed down so it pulled out less air.  However, it may not meet the code airflow requirements.</a:t>
            </a:r>
          </a:p>
          <a:p>
            <a:pPr marL="0" indent="0">
              <a:buNone/>
            </a:pPr>
            <a:r>
              <a:rPr lang="en-US" dirty="0">
                <a:solidFill>
                  <a:srgbClr val="FFFF00"/>
                </a:solidFill>
              </a:rPr>
              <a:t> </a:t>
            </a:r>
          </a:p>
          <a:p>
            <a:pPr marL="0" indent="0">
              <a:buNone/>
            </a:pPr>
            <a:r>
              <a:rPr lang="en-US" dirty="0">
                <a:solidFill>
                  <a:srgbClr val="FFFF00"/>
                </a:solidFill>
              </a:rPr>
              <a:t>The dedicated outside air system could be adjusted so it will bring in more outside air if the unit sizing will allow for the increase and still properly heat and cool the entering air.</a:t>
            </a:r>
          </a:p>
          <a:p>
            <a:pPr marL="0" indent="0">
              <a:buNone/>
            </a:pPr>
            <a:r>
              <a:rPr lang="en-US" dirty="0">
                <a:solidFill>
                  <a:srgbClr val="FFFF00"/>
                </a:solidFill>
              </a:rPr>
              <a:t> </a:t>
            </a:r>
          </a:p>
          <a:p>
            <a:pPr marL="0" indent="0">
              <a:buNone/>
            </a:pPr>
            <a:r>
              <a:rPr lang="en-US" dirty="0">
                <a:solidFill>
                  <a:srgbClr val="FFFF00"/>
                </a:solidFill>
              </a:rPr>
              <a:t>Air could be brought in from the dining area if it is operating at a higher pressure than the kitchen.  Again Codes must be followed. For example, in the location where Maria’s restaurant was located the air transferred would need to be filtered. </a:t>
            </a:r>
          </a:p>
        </p:txBody>
      </p:sp>
    </p:spTree>
    <p:custDataLst>
      <p:tags r:id="rId1"/>
    </p:custDataLst>
    <p:extLst>
      <p:ext uri="{BB962C8B-B14F-4D97-AF65-F5344CB8AC3E}">
        <p14:creationId xmlns:p14="http://schemas.microsoft.com/office/powerpoint/2010/main" val="54347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Pressure Is Best</a:t>
            </a:r>
            <a:endParaRPr lang="en-US" dirty="0"/>
          </a:p>
        </p:txBody>
      </p:sp>
      <p:sp>
        <p:nvSpPr>
          <p:cNvPr id="3" name="Content Placeholder 2"/>
          <p:cNvSpPr>
            <a:spLocks noGrp="1"/>
          </p:cNvSpPr>
          <p:nvPr>
            <p:ph idx="1"/>
          </p:nvPr>
        </p:nvSpPr>
        <p:spPr>
          <a:xfrm>
            <a:off x="457200" y="1600201"/>
            <a:ext cx="8229600" cy="1524000"/>
          </a:xfrm>
        </p:spPr>
        <p:txBody>
          <a:bodyPr/>
          <a:lstStyle/>
          <a:p>
            <a:pPr marL="0" indent="0">
              <a:buNone/>
            </a:pPr>
            <a:r>
              <a:rPr lang="en-US" dirty="0" smtClean="0">
                <a:solidFill>
                  <a:srgbClr val="FFFF00"/>
                </a:solidFill>
              </a:rPr>
              <a:t>A slightly </a:t>
            </a:r>
            <a:r>
              <a:rPr lang="en-US" dirty="0">
                <a:solidFill>
                  <a:srgbClr val="FFFF00"/>
                </a:solidFill>
              </a:rPr>
              <a:t>p</a:t>
            </a:r>
            <a:r>
              <a:rPr lang="en-US" dirty="0" smtClean="0">
                <a:solidFill>
                  <a:srgbClr val="FFFF00"/>
                </a:solidFill>
              </a:rPr>
              <a:t>ositive </a:t>
            </a:r>
            <a:r>
              <a:rPr lang="en-US" dirty="0">
                <a:solidFill>
                  <a:srgbClr val="FFFF00"/>
                </a:solidFill>
              </a:rPr>
              <a:t>b</a:t>
            </a:r>
            <a:r>
              <a:rPr lang="en-US" dirty="0" smtClean="0">
                <a:solidFill>
                  <a:srgbClr val="FFFF00"/>
                </a:solidFill>
              </a:rPr>
              <a:t>uilding </a:t>
            </a:r>
            <a:r>
              <a:rPr lang="en-US" dirty="0">
                <a:solidFill>
                  <a:srgbClr val="FFFF00"/>
                </a:solidFill>
              </a:rPr>
              <a:t>p</a:t>
            </a:r>
            <a:r>
              <a:rPr lang="en-US" dirty="0" smtClean="0">
                <a:solidFill>
                  <a:srgbClr val="FFFF00"/>
                </a:solidFill>
              </a:rPr>
              <a:t>ressure is preferable to keep contaminants in the air from leaking in. </a:t>
            </a:r>
            <a:endParaRPr lang="en-US" dirty="0">
              <a:solidFill>
                <a:srgbClr val="FFFF00"/>
              </a:solidFill>
            </a:endParaRPr>
          </a:p>
        </p:txBody>
      </p:sp>
    </p:spTree>
    <p:custDataLst>
      <p:tags r:id="rId1"/>
    </p:custDataLst>
    <p:extLst>
      <p:ext uri="{BB962C8B-B14F-4D97-AF65-F5344CB8AC3E}">
        <p14:creationId xmlns:p14="http://schemas.microsoft.com/office/powerpoint/2010/main" val="293311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Odor From Kitchen In Dining Area</a:t>
            </a:r>
            <a:br>
              <a:rPr lang="en-US" dirty="0" smtClean="0"/>
            </a:br>
            <a:r>
              <a:rPr lang="en-US" sz="3600" i="1" dirty="0" smtClean="0"/>
              <a:t>(worksheet 4)</a:t>
            </a:r>
            <a:endParaRPr lang="en-US" sz="3600" i="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solidFill>
                  <a:srgbClr val="FFFF00"/>
                </a:solidFill>
              </a:rPr>
              <a:t>Kitchen odors are coming into the dining area when the waiters open the doors to the kitchen.  The owner states this never used to happen. What could be the cause for this change in pressure?</a:t>
            </a:r>
          </a:p>
        </p:txBody>
      </p:sp>
    </p:spTree>
    <p:custDataLst>
      <p:tags r:id="rId1"/>
    </p:custDataLst>
    <p:extLst>
      <p:ext uri="{BB962C8B-B14F-4D97-AF65-F5344CB8AC3E}">
        <p14:creationId xmlns:p14="http://schemas.microsoft.com/office/powerpoint/2010/main" val="129878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Odor From Kitchen In Dining Area</a:t>
            </a:r>
            <a:br>
              <a:rPr lang="en-US" dirty="0" smtClean="0"/>
            </a:br>
            <a:r>
              <a:rPr lang="en-US" sz="3600" i="1" dirty="0" smtClean="0"/>
              <a:t>(worksheet 4)</a:t>
            </a:r>
            <a:endParaRPr lang="en-US" sz="3600" i="1"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buNone/>
            </a:pPr>
            <a:r>
              <a:rPr lang="en-US" dirty="0">
                <a:solidFill>
                  <a:srgbClr val="FFFF00"/>
                </a:solidFill>
              </a:rPr>
              <a:t>The number one cause to check would be the dining area HVAC system outside air minimum position. If it was closed off or stuck closed, the dining area would lose its positive pressurization. </a:t>
            </a:r>
          </a:p>
          <a:p>
            <a:pPr marL="0" indent="0">
              <a:buNone/>
            </a:pPr>
            <a:endParaRPr lang="en-US" dirty="0">
              <a:solidFill>
                <a:srgbClr val="FFFF00"/>
              </a:solidFill>
            </a:endParaRPr>
          </a:p>
          <a:p>
            <a:pPr marL="0" indent="0">
              <a:buNone/>
            </a:pPr>
            <a:r>
              <a:rPr lang="en-US" dirty="0">
                <a:solidFill>
                  <a:srgbClr val="FFFF00"/>
                </a:solidFill>
              </a:rPr>
              <a:t>The number two thing to check would be the makeup air fan or pathway for the kitchen hood.  It could be as simple as dirty filters. </a:t>
            </a:r>
            <a:endParaRPr lang="en-US" dirty="0" smtClean="0">
              <a:solidFill>
                <a:srgbClr val="FFFF00"/>
              </a:solidFill>
            </a:endParaRPr>
          </a:p>
          <a:p>
            <a:pPr marL="0" indent="0">
              <a:buNone/>
            </a:pPr>
            <a:r>
              <a:rPr lang="en-US" dirty="0">
                <a:solidFill>
                  <a:srgbClr val="FFFF00"/>
                </a:solidFill>
              </a:rPr>
              <a:t> </a:t>
            </a:r>
            <a:endParaRPr lang="en-US" dirty="0" smtClean="0">
              <a:solidFill>
                <a:srgbClr val="FFFF00"/>
              </a:solidFill>
            </a:endParaRPr>
          </a:p>
          <a:p>
            <a:pPr marL="0" indent="0" algn="ctr">
              <a:buNone/>
            </a:pPr>
            <a:r>
              <a:rPr lang="en-US" i="1" dirty="0" smtClean="0">
                <a:solidFill>
                  <a:srgbClr val="FFFF00"/>
                </a:solidFill>
              </a:rPr>
              <a:t>(Continued Next Page)</a:t>
            </a:r>
            <a:endParaRPr lang="en-US" i="1" dirty="0">
              <a:solidFill>
                <a:srgbClr val="FFFF00"/>
              </a:solidFill>
            </a:endParaRPr>
          </a:p>
        </p:txBody>
      </p:sp>
    </p:spTree>
    <p:custDataLst>
      <p:tags r:id="rId1"/>
    </p:custDataLst>
    <p:extLst>
      <p:ext uri="{BB962C8B-B14F-4D97-AF65-F5344CB8AC3E}">
        <p14:creationId xmlns:p14="http://schemas.microsoft.com/office/powerpoint/2010/main" val="34939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Odor From Kitchen In Dining Area</a:t>
            </a:r>
            <a:br>
              <a:rPr lang="en-US" dirty="0" smtClean="0"/>
            </a:br>
            <a:r>
              <a:rPr lang="en-US" sz="3600" i="1" dirty="0" smtClean="0"/>
              <a:t>(worksheet 4)</a:t>
            </a:r>
            <a:endParaRPr lang="en-US" sz="3600" i="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solidFill>
                  <a:srgbClr val="FFFF00"/>
                </a:solidFill>
              </a:rPr>
              <a:t> </a:t>
            </a:r>
            <a:r>
              <a:rPr lang="en-US" dirty="0" smtClean="0">
                <a:solidFill>
                  <a:srgbClr val="FFFF00"/>
                </a:solidFill>
              </a:rPr>
              <a:t>It </a:t>
            </a:r>
            <a:r>
              <a:rPr lang="en-US" dirty="0">
                <a:solidFill>
                  <a:srgbClr val="FFFF00"/>
                </a:solidFill>
              </a:rPr>
              <a:t>could be something else, like a prevailing wind into the back kitchen loading area door that is being left open</a:t>
            </a:r>
            <a:r>
              <a:rPr lang="en-US" dirty="0" smtClean="0">
                <a:solidFill>
                  <a:srgbClr val="FFFF00"/>
                </a:solidFill>
              </a:rPr>
              <a:t>.</a:t>
            </a:r>
            <a:r>
              <a:rPr lang="en-US" dirty="0">
                <a:solidFill>
                  <a:srgbClr val="FFFF00"/>
                </a:solidFill>
              </a:rPr>
              <a:t> </a:t>
            </a:r>
          </a:p>
          <a:p>
            <a:pPr marL="0" indent="0">
              <a:buNone/>
            </a:pPr>
            <a:endParaRPr lang="en-US" dirty="0" smtClean="0">
              <a:solidFill>
                <a:srgbClr val="FFFF00"/>
              </a:solidFill>
            </a:endParaRPr>
          </a:p>
          <a:p>
            <a:pPr marL="0" indent="0">
              <a:buNone/>
            </a:pPr>
            <a:r>
              <a:rPr lang="en-US" dirty="0" smtClean="0">
                <a:solidFill>
                  <a:srgbClr val="FFFF00"/>
                </a:solidFill>
              </a:rPr>
              <a:t>It </a:t>
            </a:r>
            <a:r>
              <a:rPr lang="en-US" dirty="0">
                <a:solidFill>
                  <a:srgbClr val="FFFF00"/>
                </a:solidFill>
              </a:rPr>
              <a:t>could be a combination of all of the above.  When checking a system check all of the components!</a:t>
            </a:r>
          </a:p>
        </p:txBody>
      </p:sp>
    </p:spTree>
    <p:custDataLst>
      <p:tags r:id="rId1"/>
    </p:custDataLst>
    <p:extLst>
      <p:ext uri="{BB962C8B-B14F-4D97-AF65-F5344CB8AC3E}">
        <p14:creationId xmlns:p14="http://schemas.microsoft.com/office/powerpoint/2010/main" val="392800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Manual CS Commercial Applications, Systems and Equipment</a:t>
            </a:r>
            <a:endParaRPr lang="en-US" i="1" dirty="0"/>
          </a:p>
        </p:txBody>
      </p:sp>
      <p:pic>
        <p:nvPicPr>
          <p:cNvPr id="4" name="Picture 3" descr="T:\ManualCoversfor Slides\ManualCS.jpg"/>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3733800" cy="4572000"/>
          </a:xfrm>
          <a:prstGeom prst="rect">
            <a:avLst/>
          </a:prstGeom>
          <a:noFill/>
          <a:ln>
            <a:noFill/>
          </a:ln>
        </p:spPr>
      </p:pic>
    </p:spTree>
    <p:custDataLst>
      <p:tags r:id="rId1"/>
    </p:custDataLst>
    <p:extLst>
      <p:ext uri="{BB962C8B-B14F-4D97-AF65-F5344CB8AC3E}">
        <p14:creationId xmlns:p14="http://schemas.microsoft.com/office/powerpoint/2010/main" val="318096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Field Notes</a:t>
            </a:r>
            <a:endParaRPr lang="en-US" dirty="0">
              <a:solidFill>
                <a:srgbClr val="FFFF00"/>
              </a:solidFill>
            </a:endParaRPr>
          </a:p>
        </p:txBody>
      </p:sp>
      <p:sp>
        <p:nvSpPr>
          <p:cNvPr id="3" name="Content Placeholder 2"/>
          <p:cNvSpPr>
            <a:spLocks noGrp="1"/>
          </p:cNvSpPr>
          <p:nvPr>
            <p:ph idx="1"/>
          </p:nvPr>
        </p:nvSpPr>
        <p:spPr>
          <a:xfrm>
            <a:off x="304800" y="1600200"/>
            <a:ext cx="8610600" cy="4953000"/>
          </a:xfrm>
        </p:spPr>
        <p:txBody>
          <a:bodyPr>
            <a:normAutofit fontScale="92500" lnSpcReduction="10000"/>
          </a:bodyPr>
          <a:lstStyle/>
          <a:p>
            <a:pPr marL="0" indent="0" algn="just">
              <a:buNone/>
            </a:pPr>
            <a:r>
              <a:rPr lang="en-US" dirty="0">
                <a:solidFill>
                  <a:srgbClr val="FFFF00"/>
                </a:solidFill>
              </a:rPr>
              <a:t>Generally, the engineering additional CFM designs to provide pressure differences will work. However, positive and negative air pressures between zones with designs based on extra CFM in those zones always needs to be checked in the field.  The pressures are very small and can be influenced by wind outside of the building and the tightness of the buildings outside walls and the walls separating the Zones.  The easiest and quickest check is with a chemical smoke stick that can verify the airflow direction at doors and between sections.  </a:t>
            </a:r>
          </a:p>
        </p:txBody>
      </p:sp>
    </p:spTree>
    <p:custDataLst>
      <p:tags r:id="rId1"/>
    </p:custDataLst>
    <p:extLst>
      <p:ext uri="{BB962C8B-B14F-4D97-AF65-F5344CB8AC3E}">
        <p14:creationId xmlns:p14="http://schemas.microsoft.com/office/powerpoint/2010/main" val="271767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Equipment Selection</a:t>
            </a:r>
            <a:endParaRPr lang="en-US" dirty="0"/>
          </a:p>
        </p:txBody>
      </p:sp>
      <p:sp>
        <p:nvSpPr>
          <p:cNvPr id="3" name="Content Placeholder 2"/>
          <p:cNvSpPr>
            <a:spLocks noGrp="1"/>
          </p:cNvSpPr>
          <p:nvPr>
            <p:ph idx="1"/>
          </p:nvPr>
        </p:nvSpPr>
        <p:spPr>
          <a:xfrm>
            <a:off x="1219200" y="1425012"/>
            <a:ext cx="6934200" cy="5105400"/>
          </a:xfrm>
        </p:spPr>
        <p:txBody>
          <a:bodyPr>
            <a:normAutofit fontScale="85000" lnSpcReduction="20000"/>
          </a:bodyPr>
          <a:lstStyle/>
          <a:p>
            <a:pPr marL="0" indent="0">
              <a:buNone/>
            </a:pPr>
            <a:r>
              <a:rPr lang="en-US" u="sng" dirty="0" smtClean="0">
                <a:solidFill>
                  <a:srgbClr val="FFFF00"/>
                </a:solidFill>
              </a:rPr>
              <a:t>Forced </a:t>
            </a:r>
            <a:r>
              <a:rPr lang="en-US" u="sng" dirty="0">
                <a:solidFill>
                  <a:srgbClr val="FFFF00"/>
                </a:solidFill>
              </a:rPr>
              <a:t>Air</a:t>
            </a:r>
            <a:endParaRPr lang="en-US" dirty="0">
              <a:solidFill>
                <a:srgbClr val="FFFF00"/>
              </a:solidFill>
            </a:endParaRPr>
          </a:p>
          <a:p>
            <a:r>
              <a:rPr lang="en-US" dirty="0">
                <a:solidFill>
                  <a:srgbClr val="FFFF00"/>
                </a:solidFill>
              </a:rPr>
              <a:t>Fossil fuel furnaces (gas or oil)</a:t>
            </a:r>
          </a:p>
          <a:p>
            <a:r>
              <a:rPr lang="en-US" dirty="0">
                <a:solidFill>
                  <a:srgbClr val="FFFF00"/>
                </a:solidFill>
              </a:rPr>
              <a:t>Stoves burning wood or fuel pellets</a:t>
            </a:r>
          </a:p>
          <a:p>
            <a:r>
              <a:rPr lang="en-US" dirty="0">
                <a:solidFill>
                  <a:srgbClr val="FFFF00"/>
                </a:solidFill>
              </a:rPr>
              <a:t>Air source heat pump</a:t>
            </a:r>
          </a:p>
          <a:p>
            <a:r>
              <a:rPr lang="en-US" dirty="0">
                <a:solidFill>
                  <a:srgbClr val="FFFF00"/>
                </a:solidFill>
              </a:rPr>
              <a:t>Electric furnace or resistance heat</a:t>
            </a:r>
          </a:p>
          <a:p>
            <a:r>
              <a:rPr lang="en-US" dirty="0">
                <a:solidFill>
                  <a:srgbClr val="FFFF00"/>
                </a:solidFill>
              </a:rPr>
              <a:t>Geothermal or water source heat pump </a:t>
            </a:r>
          </a:p>
          <a:p>
            <a:r>
              <a:rPr lang="en-US" dirty="0">
                <a:solidFill>
                  <a:srgbClr val="FFFF00"/>
                </a:solidFill>
              </a:rPr>
              <a:t>Variable refrigerant flow</a:t>
            </a:r>
          </a:p>
          <a:p>
            <a:pPr marL="0" indent="0">
              <a:buNone/>
            </a:pPr>
            <a:r>
              <a:rPr lang="en-US" u="sng" dirty="0">
                <a:solidFill>
                  <a:srgbClr val="FFFF00"/>
                </a:solidFill>
              </a:rPr>
              <a:t>Hydronic Heat</a:t>
            </a:r>
            <a:endParaRPr lang="en-US" dirty="0">
              <a:solidFill>
                <a:srgbClr val="FFFF00"/>
              </a:solidFill>
            </a:endParaRPr>
          </a:p>
          <a:p>
            <a:r>
              <a:rPr lang="en-US" dirty="0">
                <a:solidFill>
                  <a:srgbClr val="FFFF00"/>
                </a:solidFill>
              </a:rPr>
              <a:t>Boiler (hot water or steam heat) </a:t>
            </a:r>
          </a:p>
          <a:p>
            <a:r>
              <a:rPr lang="en-US" dirty="0">
                <a:solidFill>
                  <a:srgbClr val="FFFF00"/>
                </a:solidFill>
              </a:rPr>
              <a:t>Geothermal or water source heat pump</a:t>
            </a:r>
          </a:p>
          <a:p>
            <a:r>
              <a:rPr lang="en-US" dirty="0">
                <a:solidFill>
                  <a:srgbClr val="FFFF00"/>
                </a:solidFill>
              </a:rPr>
              <a:t>Electric water heater</a:t>
            </a:r>
          </a:p>
          <a:p>
            <a:r>
              <a:rPr lang="en-US" dirty="0">
                <a:solidFill>
                  <a:srgbClr val="FFFF00"/>
                </a:solidFill>
              </a:rPr>
              <a:t>Fossil fuel water heater</a:t>
            </a:r>
          </a:p>
        </p:txBody>
      </p:sp>
    </p:spTree>
    <p:custDataLst>
      <p:tags r:id="rId1"/>
    </p:custDataLst>
    <p:extLst>
      <p:ext uri="{BB962C8B-B14F-4D97-AF65-F5344CB8AC3E}">
        <p14:creationId xmlns:p14="http://schemas.microsoft.com/office/powerpoint/2010/main" val="364895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Equipment Selection</a:t>
            </a:r>
            <a:endParaRPr lang="en-US" dirty="0"/>
          </a:p>
        </p:txBody>
      </p:sp>
      <p:sp>
        <p:nvSpPr>
          <p:cNvPr id="3" name="Content Placeholder 2"/>
          <p:cNvSpPr>
            <a:spLocks noGrp="1"/>
          </p:cNvSpPr>
          <p:nvPr>
            <p:ph idx="1"/>
          </p:nvPr>
        </p:nvSpPr>
        <p:spPr>
          <a:xfrm>
            <a:off x="1219200" y="1425012"/>
            <a:ext cx="6934200" cy="5105400"/>
          </a:xfrm>
        </p:spPr>
        <p:txBody>
          <a:bodyPr>
            <a:normAutofit fontScale="92500" lnSpcReduction="10000"/>
          </a:bodyPr>
          <a:lstStyle/>
          <a:p>
            <a:pPr marL="0" indent="0">
              <a:buNone/>
            </a:pPr>
            <a:r>
              <a:rPr lang="en-US" u="sng" dirty="0">
                <a:solidFill>
                  <a:srgbClr val="FFFF00"/>
                </a:solidFill>
              </a:rPr>
              <a:t>Forced Air</a:t>
            </a:r>
            <a:endParaRPr lang="en-US" dirty="0">
              <a:solidFill>
                <a:srgbClr val="FFFF00"/>
              </a:solidFill>
            </a:endParaRPr>
          </a:p>
          <a:p>
            <a:r>
              <a:rPr lang="en-US" dirty="0">
                <a:solidFill>
                  <a:srgbClr val="FFFF00"/>
                </a:solidFill>
              </a:rPr>
              <a:t>Electric Air Conditioner</a:t>
            </a:r>
          </a:p>
          <a:p>
            <a:r>
              <a:rPr lang="en-US" dirty="0">
                <a:solidFill>
                  <a:srgbClr val="FFFF00"/>
                </a:solidFill>
              </a:rPr>
              <a:t>Air source heat pump</a:t>
            </a:r>
          </a:p>
          <a:p>
            <a:r>
              <a:rPr lang="en-US" dirty="0">
                <a:solidFill>
                  <a:srgbClr val="FFFF00"/>
                </a:solidFill>
              </a:rPr>
              <a:t>Evaporative Cooler (Swamp cooler) </a:t>
            </a:r>
          </a:p>
          <a:p>
            <a:r>
              <a:rPr lang="en-US" dirty="0">
                <a:solidFill>
                  <a:srgbClr val="FFFF00"/>
                </a:solidFill>
              </a:rPr>
              <a:t>Geothermal or water source heat pump</a:t>
            </a:r>
          </a:p>
          <a:p>
            <a:r>
              <a:rPr lang="en-US" dirty="0">
                <a:solidFill>
                  <a:srgbClr val="FFFF00"/>
                </a:solidFill>
              </a:rPr>
              <a:t>Chilled water</a:t>
            </a:r>
          </a:p>
          <a:p>
            <a:r>
              <a:rPr lang="en-US" dirty="0">
                <a:solidFill>
                  <a:srgbClr val="FFFF00"/>
                </a:solidFill>
              </a:rPr>
              <a:t>Variable Refrigerant Flow</a:t>
            </a:r>
          </a:p>
          <a:p>
            <a:pPr marL="0" indent="0">
              <a:buNone/>
            </a:pPr>
            <a:r>
              <a:rPr lang="en-US" u="sng" dirty="0">
                <a:solidFill>
                  <a:srgbClr val="FFFF00"/>
                </a:solidFill>
              </a:rPr>
              <a:t>Hydronic Cooling</a:t>
            </a:r>
            <a:endParaRPr lang="en-US" dirty="0">
              <a:solidFill>
                <a:srgbClr val="FFFF00"/>
              </a:solidFill>
            </a:endParaRPr>
          </a:p>
          <a:p>
            <a:r>
              <a:rPr lang="en-US" dirty="0">
                <a:solidFill>
                  <a:srgbClr val="FFFF00"/>
                </a:solidFill>
              </a:rPr>
              <a:t>Radiant</a:t>
            </a:r>
          </a:p>
          <a:p>
            <a:r>
              <a:rPr lang="en-US" dirty="0">
                <a:solidFill>
                  <a:srgbClr val="FFFF00"/>
                </a:solidFill>
              </a:rPr>
              <a:t>Chilled Beam</a:t>
            </a:r>
          </a:p>
        </p:txBody>
      </p:sp>
    </p:spTree>
    <p:custDataLst>
      <p:tags r:id="rId1"/>
    </p:custDataLst>
    <p:extLst>
      <p:ext uri="{BB962C8B-B14F-4D97-AF65-F5344CB8AC3E}">
        <p14:creationId xmlns:p14="http://schemas.microsoft.com/office/powerpoint/2010/main" val="17371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esigner Needs </a:t>
            </a:r>
            <a:r>
              <a:rPr lang="en-US" dirty="0"/>
              <a:t>T</a:t>
            </a:r>
            <a:r>
              <a:rPr lang="en-US" dirty="0" smtClean="0"/>
              <a:t>o Know</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u="sng" dirty="0">
                <a:solidFill>
                  <a:srgbClr val="FFFF00"/>
                </a:solidFill>
              </a:rPr>
              <a:t>Cooling/heating airflow</a:t>
            </a:r>
            <a:r>
              <a:rPr lang="en-US" dirty="0">
                <a:solidFill>
                  <a:srgbClr val="FFFF00"/>
                </a:solidFill>
              </a:rPr>
              <a:t> – Generally expressed in these blower speed intervals:  </a:t>
            </a:r>
          </a:p>
          <a:p>
            <a:pPr lvl="1"/>
            <a:r>
              <a:rPr lang="en-US" sz="3200" dirty="0">
                <a:solidFill>
                  <a:srgbClr val="FFFF00"/>
                </a:solidFill>
              </a:rPr>
              <a:t>Low - High, </a:t>
            </a:r>
          </a:p>
          <a:p>
            <a:pPr lvl="1"/>
            <a:r>
              <a:rPr lang="en-US" sz="3200" dirty="0">
                <a:solidFill>
                  <a:srgbClr val="FFFF00"/>
                </a:solidFill>
              </a:rPr>
              <a:t>Low – Medium – High, </a:t>
            </a:r>
          </a:p>
          <a:p>
            <a:pPr lvl="1"/>
            <a:r>
              <a:rPr lang="en-US" sz="3200" dirty="0">
                <a:solidFill>
                  <a:srgbClr val="FFFF00"/>
                </a:solidFill>
              </a:rPr>
              <a:t>Low – Medium Low - Medium High - High.</a:t>
            </a:r>
          </a:p>
          <a:p>
            <a:pPr lvl="1"/>
            <a:r>
              <a:rPr lang="en-US" sz="3200" dirty="0" smtClean="0">
                <a:solidFill>
                  <a:srgbClr val="FFFF00"/>
                </a:solidFill>
              </a:rPr>
              <a:t>Variable</a:t>
            </a:r>
          </a:p>
          <a:p>
            <a:pPr lvl="1"/>
            <a:endParaRPr lang="en-US" sz="3200" dirty="0">
              <a:solidFill>
                <a:srgbClr val="FFFF00"/>
              </a:solidFill>
            </a:endParaRPr>
          </a:p>
          <a:p>
            <a:pPr marL="457200" lvl="1" indent="0" algn="ctr">
              <a:buNone/>
            </a:pPr>
            <a:r>
              <a:rPr lang="en-US" sz="3200" i="1" dirty="0" smtClean="0">
                <a:solidFill>
                  <a:srgbClr val="FFFF00"/>
                </a:solidFill>
              </a:rPr>
              <a:t>(Continued next page)</a:t>
            </a:r>
            <a:endParaRPr lang="en-US" sz="3200" i="1" dirty="0">
              <a:solidFill>
                <a:srgbClr val="FFFF00"/>
              </a:solidFill>
            </a:endParaRPr>
          </a:p>
        </p:txBody>
      </p:sp>
    </p:spTree>
    <p:custDataLst>
      <p:tags r:id="rId1"/>
    </p:custDataLst>
    <p:extLst>
      <p:ext uri="{BB962C8B-B14F-4D97-AF65-F5344CB8AC3E}">
        <p14:creationId xmlns:p14="http://schemas.microsoft.com/office/powerpoint/2010/main" val="85572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esigner Needs </a:t>
            </a:r>
            <a:r>
              <a:rPr lang="en-US" dirty="0"/>
              <a:t>T</a:t>
            </a:r>
            <a:r>
              <a:rPr lang="en-US" dirty="0" smtClean="0"/>
              <a:t>o Know</a:t>
            </a:r>
            <a:endParaRPr lang="en-US" dirty="0"/>
          </a:p>
        </p:txBody>
      </p:sp>
      <p:sp>
        <p:nvSpPr>
          <p:cNvPr id="3" name="Content Placeholder 2"/>
          <p:cNvSpPr>
            <a:spLocks noGrp="1"/>
          </p:cNvSpPr>
          <p:nvPr>
            <p:ph idx="1"/>
          </p:nvPr>
        </p:nvSpPr>
        <p:spPr>
          <a:xfrm>
            <a:off x="457200" y="1417638"/>
            <a:ext cx="8229600" cy="5257800"/>
          </a:xfrm>
        </p:spPr>
        <p:txBody>
          <a:bodyPr>
            <a:normAutofit fontScale="92500" lnSpcReduction="20000"/>
          </a:bodyPr>
          <a:lstStyle/>
          <a:p>
            <a:pPr marL="0" lvl="0" indent="0">
              <a:buNone/>
            </a:pPr>
            <a:r>
              <a:rPr lang="en-US" u="sng" dirty="0" smtClean="0">
                <a:solidFill>
                  <a:srgbClr val="FFFF00"/>
                </a:solidFill>
              </a:rPr>
              <a:t>Outdoor </a:t>
            </a:r>
            <a:r>
              <a:rPr lang="en-US" u="sng" dirty="0">
                <a:solidFill>
                  <a:srgbClr val="FFFF00"/>
                </a:solidFill>
              </a:rPr>
              <a:t>air temperature</a:t>
            </a:r>
            <a:r>
              <a:rPr lang="en-US" dirty="0">
                <a:solidFill>
                  <a:srgbClr val="FFFF00"/>
                </a:solidFill>
              </a:rPr>
              <a:t> – This is the temperature of the air around the outdoor condensing </a:t>
            </a:r>
            <a:r>
              <a:rPr lang="en-US" dirty="0" smtClean="0">
                <a:solidFill>
                  <a:srgbClr val="FFFF00"/>
                </a:solidFill>
              </a:rPr>
              <a:t>coil*, </a:t>
            </a:r>
            <a:r>
              <a:rPr lang="en-US" dirty="0">
                <a:solidFill>
                  <a:srgbClr val="FFFF00"/>
                </a:solidFill>
              </a:rPr>
              <a:t>sometimes called the condenser air temperature. (Keep in mind this temperature may not exactly match what is listed on the manufacturer’s data, so we may have to interpolate.)</a:t>
            </a:r>
            <a:endParaRPr lang="en-US" sz="3600" dirty="0">
              <a:solidFill>
                <a:srgbClr val="FFFF00"/>
              </a:solidFill>
            </a:endParaRPr>
          </a:p>
          <a:p>
            <a:pPr marL="0" indent="0">
              <a:buNone/>
            </a:pPr>
            <a:r>
              <a:rPr lang="en-US" u="sng" dirty="0">
                <a:solidFill>
                  <a:srgbClr val="FFFF00"/>
                </a:solidFill>
              </a:rPr>
              <a:t>Condition of air entering the indoor coil</a:t>
            </a:r>
            <a:r>
              <a:rPr lang="en-US" dirty="0">
                <a:solidFill>
                  <a:srgbClr val="FFFF00"/>
                </a:solidFill>
              </a:rPr>
              <a:t> – OEMs use either a dry bulb temperature, a wet bulb temperature, or may ask for some dry bulb – wet bulb combination. </a:t>
            </a:r>
            <a:r>
              <a:rPr lang="en-US" sz="2400" dirty="0"/>
              <a:t>	</a:t>
            </a:r>
            <a:endParaRPr lang="en-US" sz="2400" dirty="0" smtClean="0"/>
          </a:p>
          <a:p>
            <a:pPr marL="0" indent="0">
              <a:buNone/>
            </a:pPr>
            <a:endParaRPr lang="en-US" sz="2400" dirty="0"/>
          </a:p>
          <a:p>
            <a:pPr marL="0" indent="0">
              <a:buNone/>
            </a:pPr>
            <a:r>
              <a:rPr lang="en-US" sz="2400" dirty="0" smtClean="0">
                <a:solidFill>
                  <a:srgbClr val="FFFF00"/>
                </a:solidFill>
              </a:rPr>
              <a:t>*Note: The </a:t>
            </a:r>
            <a:r>
              <a:rPr lang="en-US" sz="2400" dirty="0">
                <a:solidFill>
                  <a:srgbClr val="FFFF00"/>
                </a:solidFill>
              </a:rPr>
              <a:t>temperature of the air at the outdoor coil may be warmer </a:t>
            </a:r>
            <a:r>
              <a:rPr lang="en-US" sz="2400" dirty="0" smtClean="0">
                <a:solidFill>
                  <a:srgbClr val="FFFF00"/>
                </a:solidFill>
              </a:rPr>
              <a:t>	than </a:t>
            </a:r>
            <a:r>
              <a:rPr lang="en-US" sz="2400" dirty="0">
                <a:solidFill>
                  <a:srgbClr val="FFFF00"/>
                </a:solidFill>
              </a:rPr>
              <a:t>the outdoor temperature if the equipment is on a flat, </a:t>
            </a:r>
            <a:r>
              <a:rPr lang="en-US" sz="2400" dirty="0" smtClean="0">
                <a:solidFill>
                  <a:srgbClr val="FFFF00"/>
                </a:solidFill>
              </a:rPr>
              <a:t>	black </a:t>
            </a:r>
            <a:r>
              <a:rPr lang="en-US" sz="2400" dirty="0">
                <a:solidFill>
                  <a:srgbClr val="FFFF00"/>
                </a:solidFill>
              </a:rPr>
              <a:t>roof or near masonry walls, etc.</a:t>
            </a:r>
            <a:endParaRPr lang="en-US" sz="3600" dirty="0">
              <a:solidFill>
                <a:srgbClr val="FFFF00"/>
              </a:solidFill>
            </a:endParaRPr>
          </a:p>
        </p:txBody>
      </p:sp>
    </p:spTree>
    <p:custDataLst>
      <p:tags r:id="rId1"/>
    </p:custDataLst>
    <p:extLst>
      <p:ext uri="{BB962C8B-B14F-4D97-AF65-F5344CB8AC3E}">
        <p14:creationId xmlns:p14="http://schemas.microsoft.com/office/powerpoint/2010/main" val="299318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Design Information</a:t>
            </a:r>
            <a:endParaRPr lang="en-US" dirty="0"/>
          </a:p>
        </p:txBody>
      </p:sp>
      <p:pic>
        <p:nvPicPr>
          <p:cNvPr id="4" name="Picture 3"/>
          <p:cNvPicPr>
            <a:picLocks noChangeAspect="1"/>
          </p:cNvPicPr>
          <p:nvPr/>
        </p:nvPicPr>
        <p:blipFill>
          <a:blip r:embed="rId3"/>
          <a:stretch>
            <a:fillRect/>
          </a:stretch>
        </p:blipFill>
        <p:spPr>
          <a:xfrm>
            <a:off x="279888" y="2057400"/>
            <a:ext cx="8584223" cy="2209800"/>
          </a:xfrm>
          <a:prstGeom prst="rect">
            <a:avLst/>
          </a:prstGeom>
        </p:spPr>
      </p:pic>
    </p:spTree>
    <p:custDataLst>
      <p:tags r:id="rId1"/>
    </p:custDataLst>
    <p:extLst>
      <p:ext uri="{BB962C8B-B14F-4D97-AF65-F5344CB8AC3E}">
        <p14:creationId xmlns:p14="http://schemas.microsoft.com/office/powerpoint/2010/main" val="79490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Design Information</a:t>
            </a:r>
            <a:endParaRPr lang="en-US" dirty="0"/>
          </a:p>
        </p:txBody>
      </p:sp>
      <p:pic>
        <p:nvPicPr>
          <p:cNvPr id="3" name="Picture 2"/>
          <p:cNvPicPr>
            <a:picLocks noChangeAspect="1"/>
          </p:cNvPicPr>
          <p:nvPr/>
        </p:nvPicPr>
        <p:blipFill>
          <a:blip r:embed="rId3"/>
          <a:stretch>
            <a:fillRect/>
          </a:stretch>
        </p:blipFill>
        <p:spPr>
          <a:xfrm>
            <a:off x="683740" y="2057400"/>
            <a:ext cx="7776519" cy="2438400"/>
          </a:xfrm>
          <a:prstGeom prst="rect">
            <a:avLst/>
          </a:prstGeom>
        </p:spPr>
      </p:pic>
    </p:spTree>
    <p:custDataLst>
      <p:tags r:id="rId1"/>
    </p:custDataLst>
    <p:extLst>
      <p:ext uri="{BB962C8B-B14F-4D97-AF65-F5344CB8AC3E}">
        <p14:creationId xmlns:p14="http://schemas.microsoft.com/office/powerpoint/2010/main" val="338797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 Dining Area Sketch</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58" y="1417638"/>
            <a:ext cx="9144000" cy="5257800"/>
          </a:xfrm>
          <a:prstGeom prst="rect">
            <a:avLst/>
          </a:prstGeom>
          <a:noFill/>
          <a:ln>
            <a:noFill/>
          </a:ln>
        </p:spPr>
      </p:pic>
    </p:spTree>
    <p:custDataLst>
      <p:tags r:id="rId1"/>
    </p:custDataLst>
    <p:extLst>
      <p:ext uri="{BB962C8B-B14F-4D97-AF65-F5344CB8AC3E}">
        <p14:creationId xmlns:p14="http://schemas.microsoft.com/office/powerpoint/2010/main" val="2895426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4530</TotalTime>
  <Words>627</Words>
  <Application>Microsoft Office PowerPoint</Application>
  <PresentationFormat>On-screen Show (4:3)</PresentationFormat>
  <Paragraphs>79</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Maria’s Restaurant Chapter 2 Section 6  </vt:lpstr>
      <vt:lpstr>Manual CS Commercial Applications, Systems and Equipment</vt:lpstr>
      <vt:lpstr>Heating Equipment Selection</vt:lpstr>
      <vt:lpstr>Cooling Equipment Selection</vt:lpstr>
      <vt:lpstr>Designer Needs To Know</vt:lpstr>
      <vt:lpstr>Designer Needs To Know</vt:lpstr>
      <vt:lpstr>Cooling Design Information</vt:lpstr>
      <vt:lpstr>Heating Design Information</vt:lpstr>
      <vt:lpstr>Zone 1 Dining Area Sketch</vt:lpstr>
      <vt:lpstr>Zone 2 Kitchen Area Sketch</vt:lpstr>
      <vt:lpstr>Sizing for Cooling</vt:lpstr>
      <vt:lpstr>Positive Building Pressure</vt:lpstr>
      <vt:lpstr>Building Pressure</vt:lpstr>
      <vt:lpstr>Pressurization Question (worksheet 4)</vt:lpstr>
      <vt:lpstr>Total Area Pressurization Question (worksheet 4)</vt:lpstr>
      <vt:lpstr>What Pressure Is Best</vt:lpstr>
      <vt:lpstr>Odor From Kitchen In Dining Area (worksheet 4)</vt:lpstr>
      <vt:lpstr>Odor From Kitchen In Dining Area (worksheet 4)</vt:lpstr>
      <vt:lpstr>Odor From Kitchen In Dining Area (worksheet 4)</vt:lpstr>
      <vt:lpstr>Field Notes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548</cp:revision>
  <dcterms:created xsi:type="dcterms:W3CDTF">2013-05-23T13:04:32Z</dcterms:created>
  <dcterms:modified xsi:type="dcterms:W3CDTF">2017-08-16T19:56:40Z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9092DEE6-E984-4B21-BED8-2076630BD613</vt:lpwstr>
  </property>
  <property fmtid="{D5CDD505-2E9C-101B-9397-08002B2CF9AE}" pid="6" name="ArticulateProjectFull">
    <vt:lpwstr>C:\Users\Don\Desktop\Chapter 2 Class 6 Maria's Resturant .ppta</vt:lpwstr>
  </property>
</Properties>
</file>