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48" r:id="rId2"/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</p:sldIdLst>
  <p:sldSz cx="9144000" cy="6858000" type="screen4x3"/>
  <p:notesSz cx="7010400" cy="92964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  <a:srgbClr val="3F3F3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83A6E7-60DE-4005-B552-9C8674E4BA66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C46B63-F3D0-4FCB-B9C7-2DF26E8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561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34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66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2996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81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987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5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396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815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58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3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738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690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337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8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5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59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09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56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7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68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5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4F02-61AA-4C81-BD1C-511DDA14D550}" type="datetimeFigureOut">
              <a:rPr lang="en-US" smtClean="0"/>
              <a:t>7/31/2017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800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27 Math </a:t>
            </a:r>
            <a:r>
              <a:rPr lang="en-US" dirty="0" smtClean="0"/>
              <a:t>Review Part 3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Interpolation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298" y="762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6168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19"/>
    </mc:Choice>
    <mc:Fallback xmlns="">
      <p:transition spd="slow" advTm="84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" y="1091625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5: </a:t>
            </a:r>
            <a:r>
              <a:rPr lang="en-US" sz="3200" b="1" dirty="0" smtClean="0">
                <a:solidFill>
                  <a:srgbClr val="FFFF00"/>
                </a:solidFill>
              </a:rPr>
              <a:t>0.5 </a:t>
            </a:r>
            <a:r>
              <a:rPr lang="en-US" sz="3200" b="1" dirty="0">
                <a:solidFill>
                  <a:srgbClr val="FFFF00"/>
                </a:solidFill>
              </a:rPr>
              <a:t>x 0.05 = 0.025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1" y="1676400"/>
            <a:ext cx="8267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</a:t>
            </a:r>
            <a:r>
              <a:rPr lang="en-US" sz="3200" b="1" dirty="0" smtClean="0">
                <a:solidFill>
                  <a:srgbClr val="FFFF00"/>
                </a:solidFill>
              </a:rPr>
              <a:t>6: </a:t>
            </a:r>
            <a:r>
              <a:rPr lang="en-US" sz="3200" b="1" dirty="0">
                <a:solidFill>
                  <a:srgbClr val="FFFF00"/>
                </a:solidFill>
              </a:rPr>
              <a:t>Final </a:t>
            </a:r>
            <a:r>
              <a:rPr lang="en-US" sz="3200" b="1" dirty="0" smtClean="0">
                <a:solidFill>
                  <a:srgbClr val="FFFF00"/>
                </a:solidFill>
              </a:rPr>
              <a:t>Answer: 0.09 - 0.025 = 0.065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8666" y="3988337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9568" y="3988337"/>
            <a:ext cx="11272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0.065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-50052"/>
            <a:ext cx="437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 CFM = drop in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495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83270" y="4038600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921369" y="4495800"/>
            <a:ext cx="1371601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099" y="1126038"/>
            <a:ext cx="3004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375 CFM =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76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1: CFM Total Difference: 400 – 200 = 200 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806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1676400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2: CFM Ratio Factor: 400 – 375 = 25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" y="1091625"/>
            <a:ext cx="842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1: CFM Total Difference: 400 – 200 = 200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3004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375 CFM =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42208" y="4493342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09600" y="547905"/>
            <a:ext cx="1143000" cy="5437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3346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1676400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3: CFM Ratio: </a:t>
            </a:r>
            <a:r>
              <a:rPr lang="en-US" sz="3200" b="1" dirty="0">
                <a:solidFill>
                  <a:srgbClr val="FFFF00"/>
                </a:solidFill>
              </a:rPr>
              <a:t>25 ÷ 200 = 0.125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700" y="10916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2: CFM Ratio Factor: 400 – 375 = 25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004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375 CFM =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658" y="5923313"/>
            <a:ext cx="80487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1: CFM Total Difference: 400 – 200 = 200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394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1676400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4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>
                <a:solidFill>
                  <a:srgbClr val="FFFF00"/>
                </a:solidFill>
              </a:rPr>
              <a:t>T</a:t>
            </a:r>
            <a:r>
              <a:rPr lang="en-US" sz="3200" b="1" dirty="0" smtClean="0">
                <a:solidFill>
                  <a:srgbClr val="FFFF00"/>
                </a:solidFill>
              </a:rPr>
              <a:t>otal Difference: .09 - .04 </a:t>
            </a:r>
            <a:r>
              <a:rPr lang="en-US" sz="3200" b="1" dirty="0">
                <a:solidFill>
                  <a:srgbClr val="FFFF00"/>
                </a:solidFill>
              </a:rPr>
              <a:t>= </a:t>
            </a:r>
            <a:r>
              <a:rPr lang="en-US" sz="3200" b="1" dirty="0" smtClean="0">
                <a:solidFill>
                  <a:srgbClr val="FFFF00"/>
                </a:solidFill>
              </a:rPr>
              <a:t>0.05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0916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3 CFM Ratio: 25 ÷ 200 = 0.125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467600" y="4038600"/>
            <a:ext cx="12192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505700" y="4495800"/>
            <a:ext cx="12192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0"/>
            <a:ext cx="3004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375 CFM =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340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5669" y="1258188"/>
            <a:ext cx="8575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5: CFM Ratio is multiplied by the </a:t>
            </a:r>
            <a:r>
              <a:rPr lang="en-US" sz="3200" b="1" dirty="0" err="1">
                <a:solidFill>
                  <a:srgbClr val="FFFF00"/>
                </a:solidFill>
              </a:rPr>
              <a:t>w.g</a:t>
            </a:r>
            <a:r>
              <a:rPr lang="en-US" sz="3200" b="1" dirty="0">
                <a:solidFill>
                  <a:srgbClr val="FFFF00"/>
                </a:solidFill>
              </a:rPr>
              <a:t>. total difference: 0.125 x </a:t>
            </a:r>
            <a:r>
              <a:rPr lang="en-US" sz="3200" b="1" dirty="0" smtClean="0">
                <a:solidFill>
                  <a:srgbClr val="FFFF00"/>
                </a:solidFill>
              </a:rPr>
              <a:t>0.05 = </a:t>
            </a:r>
            <a:r>
              <a:rPr lang="en-US" sz="3200" b="1" dirty="0">
                <a:solidFill>
                  <a:srgbClr val="FFFF00"/>
                </a:solidFill>
              </a:rPr>
              <a:t>0.00625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3004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375 CFM =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871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1676400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6:  .09 - .00625 = .08375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0916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5: </a:t>
            </a:r>
            <a:r>
              <a:rPr lang="en-US" sz="3200" b="1" dirty="0" smtClean="0">
                <a:solidFill>
                  <a:srgbClr val="FFFF00"/>
                </a:solidFill>
              </a:rPr>
              <a:t>0.125 </a:t>
            </a:r>
            <a:r>
              <a:rPr lang="en-US" sz="3200" b="1" dirty="0">
                <a:solidFill>
                  <a:srgbClr val="FFFF00"/>
                </a:solidFill>
              </a:rPr>
              <a:t>x </a:t>
            </a:r>
            <a:r>
              <a:rPr lang="en-US" sz="3200" b="1" dirty="0" smtClean="0">
                <a:solidFill>
                  <a:srgbClr val="FFFF00"/>
                </a:solidFill>
              </a:rPr>
              <a:t>0.05 = </a:t>
            </a:r>
            <a:r>
              <a:rPr lang="en-US" sz="3200" b="1" dirty="0">
                <a:solidFill>
                  <a:srgbClr val="FFFF00"/>
                </a:solidFill>
              </a:rPr>
              <a:t>0.00625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05700" y="3886200"/>
            <a:ext cx="13356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.08375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43000" y="3886198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375 CFM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562600" y="4470973"/>
            <a:ext cx="914400" cy="116761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0"/>
            <a:ext cx="30045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375 CFM =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221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4795303" y="4775982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71502" y="5181600"/>
            <a:ext cx="1371601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51098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91625"/>
            <a:ext cx="7066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If wet coil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is 0.188 what is the CFM?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1676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1: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Total Difference: 0.29 – 0.17 = .12 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777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H="1" flipV="1">
            <a:off x="1722471" y="523689"/>
            <a:ext cx="792129" cy="56793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71502" y="5181600"/>
            <a:ext cx="1371601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51098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91625"/>
            <a:ext cx="8100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1: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>
                <a:solidFill>
                  <a:srgbClr val="FFFF00"/>
                </a:solidFill>
              </a:rPr>
              <a:t>Total Difference: 0.29 – 0.17 = .12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6764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2: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>
                <a:solidFill>
                  <a:srgbClr val="FFFF00"/>
                </a:solidFill>
              </a:rPr>
              <a:t>Ratio Factor: 0.29 – 0.188 = 0.102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46703" y="0"/>
            <a:ext cx="3187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0.188 - CFM?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763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1676400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3: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Ratio: 0.102 </a:t>
            </a:r>
            <a:r>
              <a:rPr lang="en-US" sz="3200" b="1" dirty="0">
                <a:solidFill>
                  <a:srgbClr val="FFFF00"/>
                </a:solidFill>
              </a:rPr>
              <a:t>÷ </a:t>
            </a:r>
            <a:r>
              <a:rPr lang="en-US" sz="3200" b="1" dirty="0" smtClean="0">
                <a:solidFill>
                  <a:srgbClr val="FFFF00"/>
                </a:solidFill>
              </a:rPr>
              <a:t>0.12 </a:t>
            </a:r>
            <a:r>
              <a:rPr lang="en-US" sz="3200" b="1" dirty="0">
                <a:solidFill>
                  <a:srgbClr val="FFFF00"/>
                </a:solidFill>
              </a:rPr>
              <a:t>= </a:t>
            </a:r>
            <a:r>
              <a:rPr lang="en-US" sz="3200" b="1" dirty="0" smtClean="0">
                <a:solidFill>
                  <a:srgbClr val="FFFF00"/>
                </a:solidFill>
              </a:rPr>
              <a:t>0.85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091625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2: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Ratio Factor: 0.29 – 0.188 = 0.102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6703" y="0"/>
            <a:ext cx="3187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0.188 - CFM?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5816025"/>
            <a:ext cx="8100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1: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>
                <a:solidFill>
                  <a:srgbClr val="FFFF00"/>
                </a:solidFill>
              </a:rPr>
              <a:t>Total Difference: 0.29 – 0.17 = .12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326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76400" y="1600200"/>
          <a:ext cx="58470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120"/>
                <a:gridCol w="1468120"/>
                <a:gridCol w="1455420"/>
                <a:gridCol w="145542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2000" y="1828800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36452" y="2497015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0343" y="3810000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2057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08342" y="2057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79942" y="2057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00400" y="3048000"/>
            <a:ext cx="4267200" cy="1905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2598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1676400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4: CFM Total Difference: 800 – 600 = 200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0916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</a:t>
            </a:r>
            <a:r>
              <a:rPr lang="en-US" sz="3200" b="1" dirty="0" smtClean="0">
                <a:solidFill>
                  <a:srgbClr val="FFFF00"/>
                </a:solidFill>
              </a:rPr>
              <a:t>3: </a:t>
            </a:r>
            <a:r>
              <a:rPr lang="en-US" sz="3200" b="1" dirty="0" err="1">
                <a:solidFill>
                  <a:srgbClr val="FFFF00"/>
                </a:solidFill>
              </a:rPr>
              <a:t>w.g</a:t>
            </a:r>
            <a:r>
              <a:rPr lang="en-US" sz="3200" b="1" dirty="0">
                <a:solidFill>
                  <a:srgbClr val="FFFF00"/>
                </a:solidFill>
              </a:rPr>
              <a:t> Ratio: 0.102 ÷ </a:t>
            </a:r>
            <a:r>
              <a:rPr lang="en-US" sz="3200" b="1" dirty="0" smtClean="0">
                <a:solidFill>
                  <a:srgbClr val="FFFF00"/>
                </a:solidFill>
              </a:rPr>
              <a:t>0.12 </a:t>
            </a:r>
            <a:r>
              <a:rPr lang="en-US" sz="3200" b="1" dirty="0">
                <a:solidFill>
                  <a:srgbClr val="FFFF00"/>
                </a:solidFill>
              </a:rPr>
              <a:t>= </a:t>
            </a:r>
            <a:r>
              <a:rPr lang="en-US" sz="3200" b="1" dirty="0" smtClean="0">
                <a:solidFill>
                  <a:srgbClr val="FFFF00"/>
                </a:solidFill>
              </a:rPr>
              <a:t>0.85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05000" y="4800600"/>
            <a:ext cx="11430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66900" y="5181600"/>
            <a:ext cx="11811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46703" y="0"/>
            <a:ext cx="3187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0.188 - CFM?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13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6923" y="1219200"/>
            <a:ext cx="82677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5: </a:t>
            </a:r>
            <a:r>
              <a:rPr lang="en-US" sz="3200" b="1" dirty="0" err="1">
                <a:solidFill>
                  <a:srgbClr val="FFFF00"/>
                </a:solidFill>
              </a:rPr>
              <a:t>w.g</a:t>
            </a:r>
            <a:r>
              <a:rPr lang="en-US" sz="3200" b="1" dirty="0">
                <a:solidFill>
                  <a:srgbClr val="FFFF00"/>
                </a:solidFill>
              </a:rPr>
              <a:t>. Ratio is multiplied by the CFM total difference: 0.85 x 200 = 170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46703" y="0"/>
            <a:ext cx="3187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0.188 - CFM?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04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smtClean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smtClean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" y="1676400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6:  800 – 170 = 630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1211996"/>
            <a:ext cx="842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</a:t>
            </a:r>
            <a:r>
              <a:rPr lang="en-US" sz="3200" b="1" dirty="0">
                <a:solidFill>
                  <a:srgbClr val="FFFF00"/>
                </a:solidFill>
              </a:rPr>
              <a:t>5: </a:t>
            </a:r>
            <a:r>
              <a:rPr lang="en-US" sz="3200" b="1" dirty="0" smtClean="0">
                <a:solidFill>
                  <a:srgbClr val="FFFF00"/>
                </a:solidFill>
              </a:rPr>
              <a:t>0.85 </a:t>
            </a:r>
            <a:r>
              <a:rPr lang="en-US" sz="3200" b="1" dirty="0">
                <a:solidFill>
                  <a:srgbClr val="FFFF00"/>
                </a:solidFill>
              </a:rPr>
              <a:t>x 200 = 170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43447" y="4521022"/>
            <a:ext cx="11272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0.188</a:t>
            </a:r>
            <a:endParaRPr lang="en-US" sz="32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4521022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630 CFM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46703" y="0"/>
            <a:ext cx="3187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0.188 - CFM?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476500" y="5208379"/>
            <a:ext cx="1110388" cy="659021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2381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76400" y="1600200"/>
          <a:ext cx="58470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120"/>
                <a:gridCol w="1468120"/>
                <a:gridCol w="1455420"/>
                <a:gridCol w="1455420"/>
              </a:tblGrid>
              <a:tr h="0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752600" y="3505200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239000" y="3505200"/>
            <a:ext cx="150758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2057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057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239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752600" y="4267200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091625"/>
            <a:ext cx="42580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 CFM = drop in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0999" y="1676400"/>
            <a:ext cx="8594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1: CFM Total Difference : 400 – 200 = 200 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81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752600" y="4419600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" y="1699846"/>
            <a:ext cx="857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2: CFM Ratio Factor : 400 – 300 = 100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" y="1091625"/>
            <a:ext cx="437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 CFM = drop in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7400511" y="4419600"/>
            <a:ext cx="1286289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3680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" y="1699846"/>
            <a:ext cx="857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2: CFM Ratio Factor : 400 – 300 = 100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527012"/>
            <a:ext cx="5969135" cy="584775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Step 3: CFM Ratio: 100 ÷ 200 = 0.5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1088" y="1115071"/>
            <a:ext cx="8594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1: CFM Total Difference : 400 – 200 = 200 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-50052"/>
            <a:ext cx="437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 CFM = drop in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860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4: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total difference: .09 –.04 = 0.05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147206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3: CFM Ratio: 100 ÷ 200 = 0.5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-50052"/>
            <a:ext cx="437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 CFM = drop in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671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4: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 total difference: .09 –.04 = 0.05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147206"/>
            <a:ext cx="8267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Step 3: CFM Ratio: 100 ÷ 200 = 0.5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-50052"/>
            <a:ext cx="437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 CFM = drop in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369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Interpolation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74874" y="2362200"/>
          <a:ext cx="577088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87"/>
                <a:gridCol w="1448987"/>
                <a:gridCol w="1436453"/>
                <a:gridCol w="1436453"/>
              </a:tblGrid>
              <a:tr h="305493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Air Resistance Across The Coil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55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>
                          <a:solidFill>
                            <a:schemeClr val="bg1"/>
                          </a:solidFill>
                          <a:effectLst/>
                        </a:rPr>
                        <a:t>Model Number</a:t>
                      </a:r>
                      <a:endParaRPr lang="en-US" sz="28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Air Volume CFM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Dry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Wet Coil in. </a:t>
                      </a:r>
                      <a:r>
                        <a:rPr lang="en-US" sz="2400" dirty="0" err="1">
                          <a:solidFill>
                            <a:schemeClr val="bg1"/>
                          </a:solidFill>
                          <a:effectLst/>
                        </a:rPr>
                        <a:t>w.g</a:t>
                      </a: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</a:rPr>
                        <a:t>XYZ</a:t>
                      </a: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200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0.03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400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0.08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0.09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600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0.14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0.17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800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0.29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618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1000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>
                          <a:solidFill>
                            <a:schemeClr val="bg1"/>
                          </a:solidFill>
                          <a:effectLst/>
                        </a:rPr>
                        <a:t>0.31</a:t>
                      </a:r>
                      <a:endParaRPr lang="en-US" sz="240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</a:tabLs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0.42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865728" y="4419600"/>
            <a:ext cx="1447800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467600" y="4452425"/>
            <a:ext cx="1507587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0" y="2819400"/>
            <a:ext cx="1371600" cy="990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0980" y="1152539"/>
            <a:ext cx="9014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Step 5: CFM Ratio is multiplied by the </a:t>
            </a:r>
            <a:r>
              <a:rPr lang="en-US" sz="3200" b="1" dirty="0" err="1">
                <a:solidFill>
                  <a:srgbClr val="FFFF00"/>
                </a:solidFill>
              </a:rPr>
              <a:t>w.g</a:t>
            </a:r>
            <a:r>
              <a:rPr lang="en-US" sz="3200" b="1" dirty="0">
                <a:solidFill>
                  <a:srgbClr val="FFFF00"/>
                </a:solidFill>
              </a:rPr>
              <a:t>. total difference: 0.5 x 0.05 = 0.025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1960" y="5816025"/>
            <a:ext cx="857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Step 2: CFM Ratio Factor : 400 – 300 = 100 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50052"/>
            <a:ext cx="4372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300 CFM = drop in </a:t>
            </a:r>
            <a:r>
              <a:rPr lang="en-US" sz="3200" b="1" dirty="0" err="1" smtClean="0">
                <a:solidFill>
                  <a:srgbClr val="FFFF00"/>
                </a:solidFill>
              </a:rPr>
              <a:t>w.g</a:t>
            </a:r>
            <a:r>
              <a:rPr lang="en-US" sz="3200" b="1" dirty="0" smtClean="0">
                <a:solidFill>
                  <a:srgbClr val="FFFF00"/>
                </a:solidFill>
              </a:rPr>
              <a:t>.?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09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ER_VERSION" val="6"/>
  <p:tag name="LMS_COMPLETION_TITLE" val="1.1 Static Pressure Measurement"/>
  <p:tag name="LMS_COMPLETION_ID" val="1.1_Static_Pressure_Measurement"/>
  <p:tag name="LMS_COMPLETION_VERSION" val="1.0"/>
  <p:tag name="LMS_COMPLETION_DURATION" val="1:00:00"/>
  <p:tag name="LMS_COMPLETION_SCO_TITLE" val="1.1 Static Pressure Measurement"/>
  <p:tag name="LMS_COMPLETION_SCO_ID" val="1.1_Static_Pressure_Measurement"/>
  <p:tag name="LMS_COMPLETION_EDITION" val="0"/>
  <p:tag name="LMS_COMPLETION_THRESHOLD" val="14"/>
  <p:tag name="LMS_COMPLETION_METHOD" val="VIEW"/>
  <p:tag name="PUBLISH_TITLE" val="1.1 Static Pressure Measurement"/>
  <p:tag name="ARTICULATE_PUBLISH_PATH" val="C:\Users\Craig\Documents\My Articulate Projects"/>
  <p:tag name="ARTICULATE_LOGO" val="ComfortU_Logo.jpg"/>
  <p:tag name="ARTICULATE_PRESENTER" val="Donald Prather"/>
  <p:tag name="ARTICULATE_PRESENTER_GUID" val="0067420A16B5"/>
  <p:tag name="ARTICULATE_LMS" val="0"/>
  <p:tag name="ARTICULATE_TEMPLATE" val="Corporate Communications"/>
  <p:tag name="ARTICULATE_TEMPLATE_GUID" val="1a000000-6000-0000-b000-000000000001"/>
  <p:tag name="LMS_PUBLISH" val="Yes"/>
  <p:tag name="PRESENTER_PREVIEW_MODE" val="0"/>
  <p:tag name="PRESENTER_PREVIEW_START" val="1"/>
  <p:tag name="LMS_PROTOCOL_METHOD" val="SCORM"/>
  <p:tag name="LMS_PROTOCOL_VERSION" val="1.2"/>
  <p:tag name="PLAYERLOGOHEIGHT" val="162"/>
  <p:tag name="PLAYERLOGOWIDTH" val="351"/>
  <p:tag name="LAUNCHINNEWWINDOW" val="0"/>
  <p:tag name="LASTPUBLISHED" val="C:\Users\Craig\Documents\My Articulate Projects\1.1 Static Pressure Measurement\player.html"/>
  <p:tag name="ARTICULATE_SLIDE_COUNT" val="2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  <p:tag name="ARTICULATE_SLIDE_NAV" val="7"/>
  <p:tag name="ARTICULATE_SLIDE_GUID" val="f793c23f-0ff5-405a-bc06-8506afe388d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12.9"/>
  <p:tag name="ARTICULATE_SLIDE_NAV" val="8"/>
  <p:tag name="ARTICULATE_SLIDE_GUID" val="23a0ab22-a1a5-469e-9b5c-b9eaa4a27ff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9"/>
  <p:tag name="ARTICULATE_SLIDE_GUID" val="880e623c-d4fd-4768-9852-7496b73c877b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|1.2"/>
  <p:tag name="ARTICULATE_SLIDE_NAV" val="10"/>
  <p:tag name="ARTICULATE_SLIDE_GUID" val="33069b49-0a7d-47a1-ab9d-b8f1816f318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5.4|3.2"/>
  <p:tag name="ARTICULATE_SLIDE_NAV" val="11"/>
  <p:tag name="ARTICULATE_SLIDE_GUID" val="bf6e055f-4bb0-4192-a46c-4160922703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3"/>
  <p:tag name="ARTICULATE_SLIDE_NAV" val="12"/>
  <p:tag name="ARTICULATE_SLIDE_GUID" val="61d2d4d6-9606-483b-8013-ede1b7717ed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  <p:tag name="ARTICULATE_SLIDE_NAV" val="13"/>
  <p:tag name="ARTICULATE_SLIDE_GUID" val="44c693af-2c6e-423c-b32e-ce4e54b24de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  <p:tag name="ARTICULATE_SLIDE_NAV" val="14"/>
  <p:tag name="ARTICULATE_SLIDE_GUID" val="87093b17-5f8a-4c81-9d48-3795ba15322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2"/>
  <p:tag name="ARTICULATE_SLIDE_NAV" val="15"/>
  <p:tag name="ARTICULATE_SLIDE_GUID" val="a2c474e6-9bac-43f3-a7c4-30e92569017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7"/>
  <p:tag name="ARTICULATE_SLIDE_NAV" val="16"/>
  <p:tag name="ARTICULATE_SLIDE_GUID" val="42bf4420-3d1b-4b6b-b89e-55522a48926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fd00b96a-4332-4155-8630-f18edca090c2"/>
  <p:tag name="ARTICULATE_SLIDE_NAV" val="1"/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  <p:tag name="ARTICULATE_SLIDE_NAV" val="17"/>
  <p:tag name="ARTICULATE_SLIDE_GUID" val="6ad6ba69-9f39-4d33-a214-ec6a937542e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8.3"/>
  <p:tag name="ARTICULATE_SLIDE_NAV" val="18"/>
  <p:tag name="ARTICULATE_SLIDE_GUID" val="5e004a1f-6929-48da-8696-ca8dbaad7c1f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  <p:tag name="ARTICULATE_SLIDE_NAV" val="19"/>
  <p:tag name="ARTICULATE_SLIDE_GUID" val="7a982608-68ac-4613-8b5a-7d6799a6b81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20"/>
  <p:tag name="ARTICULATE_SLIDE_GUID" val="e1fea7e7-373e-49cf-9425-a5096d3b19f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7|5.5"/>
  <p:tag name="ARTICULATE_SLIDE_NAV" val="21"/>
  <p:tag name="ARTICULATE_SLIDE_GUID" val="c78e2601-c50b-4817-bcbe-047d4200f1d1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c9FHs3lH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2.9|2.5|2.5|2.3|2.1"/>
  <p:tag name="ARTICULATE_SLIDE_NAV" val="2"/>
  <p:tag name="ARTICULATE_SLIDE_GUID" val="b5690010-575a-4eb3-a33e-19b719a8f541"/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7.1"/>
  <p:tag name="ARTICULATE_SLIDE_NAV" val="3"/>
  <p:tag name="ARTICULATE_SLIDE_GUID" val="47289b4d-a211-4a59-b8ce-494ab38730d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3.1"/>
  <p:tag name="ARTICULATE_SLIDE_NAV" val="4"/>
  <p:tag name="ARTICULATE_SLIDE_GUID" val="69cb8f1e-eb33-4cd8-9e0b-91254625761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7.5|9.1"/>
  <p:tag name="ARTICULATE_SLIDE_NAV" val="5"/>
  <p:tag name="ARTICULATE_SLIDE_GUID" val="d786229c-9330-4b31-a84d-01486fc02dd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6.1"/>
  <p:tag name="ARTICULATE_SLIDE_NAV" val="6"/>
  <p:tag name="ARTICULATE_SLIDE_GUID" val="9ce41479-cd03-48cd-b719-1e007852752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  <p:tag name="ARTICULATE_SLIDE_NAV" val="7"/>
  <p:tag name="ARTICULATE_SLIDE_GUID" val="f793c23f-0ff5-405a-bc06-8506afe388d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1380</Words>
  <Application>Microsoft Office PowerPoint</Application>
  <PresentationFormat>On-screen Show (4:3)</PresentationFormat>
  <Paragraphs>566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 27 Math Review Part 3 Interpolation  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Donald Prather</cp:lastModifiedBy>
  <cp:revision>232</cp:revision>
  <cp:lastPrinted>2013-06-17T20:42:26Z</cp:lastPrinted>
  <dcterms:created xsi:type="dcterms:W3CDTF">2013-05-23T13:04:32Z</dcterms:created>
  <dcterms:modified xsi:type="dcterms:W3CDTF">2017-07-31T12:43:26Z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27EE461C-6EAF-465D-8150-A466D9A99956</vt:lpwstr>
  </property>
  <property fmtid="{D5CDD505-2E9C-101B-9397-08002B2CF9AE}" pid="4" name="ArticulatePath">
    <vt:lpwstr>1.1 Static Pressure Measurement</vt:lpwstr>
  </property>
  <property fmtid="{D5CDD505-2E9C-101B-9397-08002B2CF9AE}" pid="5" name="ArticulateProjectFull">
    <vt:lpwstr>T:\1.0-ACTIVITIES &amp; PROJECTS\ACCA Guides\Tech Guide 5 QI\QI Training\QI Training\1 Airflow Basics\1.1 Static Pressure Measurement.ppta</vt:lpwstr>
  </property>
</Properties>
</file>