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7.xml" ContentType="application/vnd.openxmlformats-officedocument.presentationml.notesSlide+xml"/>
  <Override PartName="/ppt/tags/tag4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47"/>
  </p:notesMasterIdLst>
  <p:sldIdLst>
    <p:sldId id="316" r:id="rId2"/>
    <p:sldId id="419" r:id="rId3"/>
    <p:sldId id="539" r:id="rId4"/>
    <p:sldId id="583" r:id="rId5"/>
    <p:sldId id="465" r:id="rId6"/>
    <p:sldId id="504" r:id="rId7"/>
    <p:sldId id="510" r:id="rId8"/>
    <p:sldId id="514" r:id="rId9"/>
    <p:sldId id="511" r:id="rId10"/>
    <p:sldId id="516" r:id="rId11"/>
    <p:sldId id="487" r:id="rId12"/>
    <p:sldId id="524" r:id="rId13"/>
    <p:sldId id="541" r:id="rId14"/>
    <p:sldId id="527" r:id="rId15"/>
    <p:sldId id="542" r:id="rId16"/>
    <p:sldId id="552" r:id="rId17"/>
    <p:sldId id="557" r:id="rId18"/>
    <p:sldId id="558" r:id="rId19"/>
    <p:sldId id="553" r:id="rId20"/>
    <p:sldId id="554" r:id="rId21"/>
    <p:sldId id="555" r:id="rId22"/>
    <p:sldId id="556" r:id="rId23"/>
    <p:sldId id="559" r:id="rId24"/>
    <p:sldId id="561" r:id="rId25"/>
    <p:sldId id="562" r:id="rId26"/>
    <p:sldId id="563" r:id="rId27"/>
    <p:sldId id="564" r:id="rId28"/>
    <p:sldId id="566" r:id="rId29"/>
    <p:sldId id="565" r:id="rId30"/>
    <p:sldId id="567" r:id="rId31"/>
    <p:sldId id="568" r:id="rId32"/>
    <p:sldId id="569" r:id="rId33"/>
    <p:sldId id="570" r:id="rId34"/>
    <p:sldId id="571" r:id="rId35"/>
    <p:sldId id="573" r:id="rId36"/>
    <p:sldId id="572" r:id="rId37"/>
    <p:sldId id="574" r:id="rId38"/>
    <p:sldId id="575" r:id="rId39"/>
    <p:sldId id="577" r:id="rId40"/>
    <p:sldId id="576" r:id="rId41"/>
    <p:sldId id="581" r:id="rId42"/>
    <p:sldId id="580" r:id="rId43"/>
    <p:sldId id="579" r:id="rId44"/>
    <p:sldId id="582" r:id="rId45"/>
    <p:sldId id="584" r:id="rId46"/>
  </p:sldIdLst>
  <p:sldSz cx="9144000" cy="6858000" type="screen4x3"/>
  <p:notesSz cx="7010400" cy="9296400"/>
  <p:custDataLst>
    <p:tags r:id="rId4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7374EB5-B387-4151-AE89-717263BECB94}">
          <p14:sldIdLst>
            <p14:sldId id="316"/>
            <p14:sldId id="419"/>
            <p14:sldId id="539"/>
            <p14:sldId id="583"/>
            <p14:sldId id="465"/>
            <p14:sldId id="504"/>
            <p14:sldId id="510"/>
            <p14:sldId id="514"/>
            <p14:sldId id="511"/>
            <p14:sldId id="516"/>
            <p14:sldId id="487"/>
            <p14:sldId id="524"/>
            <p14:sldId id="541"/>
            <p14:sldId id="527"/>
            <p14:sldId id="542"/>
            <p14:sldId id="552"/>
            <p14:sldId id="557"/>
            <p14:sldId id="558"/>
            <p14:sldId id="553"/>
            <p14:sldId id="554"/>
            <p14:sldId id="555"/>
            <p14:sldId id="556"/>
            <p14:sldId id="559"/>
            <p14:sldId id="561"/>
            <p14:sldId id="562"/>
            <p14:sldId id="563"/>
            <p14:sldId id="564"/>
            <p14:sldId id="566"/>
            <p14:sldId id="565"/>
            <p14:sldId id="567"/>
            <p14:sldId id="568"/>
            <p14:sldId id="569"/>
            <p14:sldId id="570"/>
            <p14:sldId id="571"/>
            <p14:sldId id="573"/>
            <p14:sldId id="572"/>
            <p14:sldId id="574"/>
            <p14:sldId id="575"/>
            <p14:sldId id="577"/>
            <p14:sldId id="576"/>
            <p14:sldId id="581"/>
            <p14:sldId id="580"/>
            <p14:sldId id="579"/>
            <p14:sldId id="582"/>
            <p14:sldId id="584"/>
          </p14:sldIdLst>
        </p14:section>
        <p14:section name="Untitled Section" id="{30B7CC75-32C0-4FE2-B83D-EF1A44A6A0BC}">
          <p14:sldIdLst/>
        </p14:section>
        <p14:section name="Untitled Section" id="{4204ADE5-38E5-4659-8987-09681D21EA2A}">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3F3F"/>
    <a:srgbClr val="CC9900"/>
    <a:srgbClr val="D6367B"/>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43" autoAdjust="0"/>
    <p:restoredTop sz="94660"/>
  </p:normalViewPr>
  <p:slideViewPr>
    <p:cSldViewPr>
      <p:cViewPr varScale="1">
        <p:scale>
          <a:sx n="83" d="100"/>
          <a:sy n="83" d="100"/>
        </p:scale>
        <p:origin x="102" y="672"/>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E83A6E7-60DE-4005-B552-9C8674E4BA66}" type="datetimeFigureOut">
              <a:rPr lang="en-US" smtClean="0"/>
              <a:t>7/6/2017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215692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2</a:t>
            </a:fld>
            <a:endParaRPr lang="en-US"/>
          </a:p>
        </p:txBody>
      </p:sp>
    </p:spTree>
    <p:extLst>
      <p:ext uri="{BB962C8B-B14F-4D97-AF65-F5344CB8AC3E}">
        <p14:creationId xmlns:p14="http://schemas.microsoft.com/office/powerpoint/2010/main" val="1414883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4</a:t>
            </a:fld>
            <a:endParaRPr lang="en-US"/>
          </a:p>
        </p:txBody>
      </p:sp>
    </p:spTree>
    <p:extLst>
      <p:ext uri="{BB962C8B-B14F-4D97-AF65-F5344CB8AC3E}">
        <p14:creationId xmlns:p14="http://schemas.microsoft.com/office/powerpoint/2010/main" val="1828111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5</a:t>
            </a:fld>
            <a:endParaRPr lang="en-US"/>
          </a:p>
        </p:txBody>
      </p:sp>
    </p:spTree>
    <p:extLst>
      <p:ext uri="{BB962C8B-B14F-4D97-AF65-F5344CB8AC3E}">
        <p14:creationId xmlns:p14="http://schemas.microsoft.com/office/powerpoint/2010/main" val="4179167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7</a:t>
            </a:fld>
            <a:endParaRPr lang="en-US"/>
          </a:p>
        </p:txBody>
      </p:sp>
    </p:spTree>
    <p:extLst>
      <p:ext uri="{BB962C8B-B14F-4D97-AF65-F5344CB8AC3E}">
        <p14:creationId xmlns:p14="http://schemas.microsoft.com/office/powerpoint/2010/main" val="265185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9</a:t>
            </a:fld>
            <a:endParaRPr lang="en-US"/>
          </a:p>
        </p:txBody>
      </p:sp>
    </p:spTree>
    <p:extLst>
      <p:ext uri="{BB962C8B-B14F-4D97-AF65-F5344CB8AC3E}">
        <p14:creationId xmlns:p14="http://schemas.microsoft.com/office/powerpoint/2010/main" val="1958692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44</a:t>
            </a:fld>
            <a:endParaRPr lang="en-US"/>
          </a:p>
        </p:txBody>
      </p:sp>
    </p:spTree>
    <p:extLst>
      <p:ext uri="{BB962C8B-B14F-4D97-AF65-F5344CB8AC3E}">
        <p14:creationId xmlns:p14="http://schemas.microsoft.com/office/powerpoint/2010/main" val="1068598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AA4F02-61AA-4C81-BD1C-511DDA14D550}"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AA4F02-61AA-4C81-BD1C-511DDA14D550}" type="datetimeFigureOut">
              <a:rPr lang="en-US" smtClean="0"/>
              <a:t>7/6/2017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A4F02-61AA-4C81-BD1C-511DDA14D550}" type="datetimeFigureOut">
              <a:rPr lang="en-US" smtClean="0"/>
              <a:t>7/6/2017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7/6/2017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7/6/2017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3.wmf"/><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tags" Target="../tags/tag40.xml"/><Relationship Id="rId4" Type="http://schemas.openxmlformats.org/officeDocument/2006/relationships/image" Target="../media/image21.jpeg"/></Relationships>
</file>

<file path=ppt/slides/_rels/slide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3.wmf"/><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5.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6.xml"/><Relationship Id="rId5" Type="http://schemas.openxmlformats.org/officeDocument/2006/relationships/image" Target="../media/image3.wmf"/><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3.wmf"/><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5.png"/><Relationship Id="rId5" Type="http://schemas.openxmlformats.org/officeDocument/2006/relationships/image" Target="../media/image3.w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6.png"/><Relationship Id="rId5" Type="http://schemas.openxmlformats.org/officeDocument/2006/relationships/image" Target="../media/image3.w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724400"/>
            <a:ext cx="9144000" cy="609600"/>
          </a:xfrm>
        </p:spPr>
        <p:txBody>
          <a:bodyPr>
            <a:normAutofit fontScale="90000"/>
          </a:bodyPr>
          <a:lstStyle/>
          <a:p>
            <a:r>
              <a:rPr lang="en-US" dirty="0" smtClean="0">
                <a:solidFill>
                  <a:srgbClr val="FF00FF"/>
                </a:solidFill>
              </a:rPr>
              <a:t/>
            </a:r>
            <a:br>
              <a:rPr lang="en-US" dirty="0" smtClean="0">
                <a:solidFill>
                  <a:srgbClr val="FF00FF"/>
                </a:solidFill>
              </a:rPr>
            </a:br>
            <a:r>
              <a:rPr lang="en-US" dirty="0" smtClean="0">
                <a:solidFill>
                  <a:srgbClr val="FFFF00"/>
                </a:solidFill>
              </a:rPr>
              <a:t>Maria’s Restaurant Lesson 21</a:t>
            </a:r>
            <a:br>
              <a:rPr lang="en-US" dirty="0" smtClean="0">
                <a:solidFill>
                  <a:srgbClr val="FFFF00"/>
                </a:solidFill>
              </a:rPr>
            </a:br>
            <a:r>
              <a:rPr lang="en-US" dirty="0" smtClean="0">
                <a:solidFill>
                  <a:srgbClr val="FFFF00"/>
                </a:solidFill>
              </a:rPr>
              <a:t>Appendix C Duct Design</a:t>
            </a:r>
            <a:r>
              <a:rPr lang="en-US" dirty="0" smtClean="0">
                <a:solidFill>
                  <a:srgbClr val="FF00FF"/>
                </a:solidFill>
              </a:rPr>
              <a:t/>
            </a:r>
            <a:br>
              <a:rPr lang="en-US" dirty="0" smtClean="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2140277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to B</a:t>
            </a:r>
            <a:endParaRPr lang="en-US" dirty="0"/>
          </a:p>
        </p:txBody>
      </p:sp>
      <p:pic>
        <p:nvPicPr>
          <p:cNvPr id="4" name="Picture 3"/>
          <p:cNvPicPr>
            <a:picLocks noChangeAspect="1"/>
          </p:cNvPicPr>
          <p:nvPr/>
        </p:nvPicPr>
        <p:blipFill>
          <a:blip r:embed="rId3"/>
          <a:stretch>
            <a:fillRect/>
          </a:stretch>
        </p:blipFill>
        <p:spPr>
          <a:xfrm>
            <a:off x="245520" y="1447800"/>
            <a:ext cx="8652960" cy="5410200"/>
          </a:xfrm>
          <a:prstGeom prst="rect">
            <a:avLst/>
          </a:prstGeom>
        </p:spPr>
      </p:pic>
      <p:sp>
        <p:nvSpPr>
          <p:cNvPr id="5" name="Oval 4"/>
          <p:cNvSpPr/>
          <p:nvPr/>
        </p:nvSpPr>
        <p:spPr>
          <a:xfrm>
            <a:off x="990600" y="2438400"/>
            <a:ext cx="1554480" cy="15544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267200" y="1597152"/>
            <a:ext cx="3847528" cy="3323987"/>
          </a:xfrm>
          <a:prstGeom prst="rect">
            <a:avLst/>
          </a:prstGeom>
          <a:solidFill>
            <a:schemeClr val="bg2">
              <a:lumMod val="60000"/>
              <a:lumOff val="40000"/>
            </a:schemeClr>
          </a:solidFill>
        </p:spPr>
        <p:txBody>
          <a:bodyPr wrap="none" rtlCol="0">
            <a:spAutoFit/>
          </a:bodyPr>
          <a:lstStyle/>
          <a:p>
            <a:r>
              <a:rPr lang="en-US" sz="3200" dirty="0" smtClean="0">
                <a:solidFill>
                  <a:srgbClr val="FFFF00"/>
                </a:solidFill>
              </a:rPr>
              <a:t>A-B</a:t>
            </a:r>
          </a:p>
          <a:p>
            <a:r>
              <a:rPr lang="en-US" sz="3200" dirty="0" smtClean="0">
                <a:solidFill>
                  <a:srgbClr val="FFFF00"/>
                </a:solidFill>
              </a:rPr>
              <a:t>Outside Air Damper</a:t>
            </a:r>
          </a:p>
          <a:p>
            <a:r>
              <a:rPr lang="en-US" sz="3200" dirty="0" smtClean="0">
                <a:solidFill>
                  <a:srgbClr val="FFFF00"/>
                </a:solidFill>
              </a:rPr>
              <a:t>Drop Across The Filter</a:t>
            </a:r>
          </a:p>
          <a:p>
            <a:r>
              <a:rPr lang="en-US" sz="3200" dirty="0" smtClean="0">
                <a:solidFill>
                  <a:srgbClr val="FFFF00"/>
                </a:solidFill>
              </a:rPr>
              <a:t>Drop Across The Coil</a:t>
            </a:r>
          </a:p>
          <a:p>
            <a:r>
              <a:rPr lang="en-US" sz="3200" dirty="0" smtClean="0">
                <a:solidFill>
                  <a:srgbClr val="FFFF00"/>
                </a:solidFill>
              </a:rPr>
              <a:t>Inlet = 0 (from return)</a:t>
            </a:r>
          </a:p>
          <a:p>
            <a:r>
              <a:rPr lang="en-US" sz="3200" dirty="0" smtClean="0">
                <a:solidFill>
                  <a:srgbClr val="FFFF00"/>
                </a:solidFill>
              </a:rPr>
              <a:t>Outlet = 0 (design)</a:t>
            </a:r>
          </a:p>
          <a:p>
            <a:endParaRPr lang="en-US" dirty="0">
              <a:solidFill>
                <a:srgbClr val="FFFF00"/>
              </a:solidFill>
            </a:endParaRPr>
          </a:p>
        </p:txBody>
      </p:sp>
    </p:spTree>
    <p:custDataLst>
      <p:tags r:id="rId1"/>
    </p:custDataLst>
    <p:extLst>
      <p:ext uri="{BB962C8B-B14F-4D97-AF65-F5344CB8AC3E}">
        <p14:creationId xmlns:p14="http://schemas.microsoft.com/office/powerpoint/2010/main" val="208159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125448"/>
            <a:ext cx="8974829" cy="584775"/>
          </a:xfrm>
          <a:prstGeom prst="rect">
            <a:avLst/>
          </a:prstGeom>
          <a:noFill/>
        </p:spPr>
        <p:txBody>
          <a:bodyPr wrap="none" rtlCol="0">
            <a:spAutoFit/>
          </a:bodyPr>
          <a:lstStyle/>
          <a:p>
            <a:r>
              <a:rPr lang="en-US" sz="3200" dirty="0" smtClean="0"/>
              <a:t>OEM DATA For 7.5 Ton Zone 1 Rooftop Package Unit  </a:t>
            </a:r>
            <a:endParaRPr lang="en-US" sz="3200" dirty="0"/>
          </a:p>
        </p:txBody>
      </p:sp>
      <p:pic>
        <p:nvPicPr>
          <p:cNvPr id="3" name="Picture 2"/>
          <p:cNvPicPr>
            <a:picLocks noChangeAspect="1"/>
          </p:cNvPicPr>
          <p:nvPr/>
        </p:nvPicPr>
        <p:blipFill>
          <a:blip r:embed="rId3"/>
          <a:stretch>
            <a:fillRect/>
          </a:stretch>
        </p:blipFill>
        <p:spPr>
          <a:xfrm>
            <a:off x="249555" y="813375"/>
            <a:ext cx="8553450" cy="6019800"/>
          </a:xfrm>
          <a:prstGeom prst="rect">
            <a:avLst/>
          </a:prstGeom>
        </p:spPr>
      </p:pic>
      <p:sp>
        <p:nvSpPr>
          <p:cNvPr id="8" name="Oval 7"/>
          <p:cNvSpPr/>
          <p:nvPr/>
        </p:nvSpPr>
        <p:spPr>
          <a:xfrm>
            <a:off x="1524000" y="1329006"/>
            <a:ext cx="1554480" cy="15544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999605" y="1191846"/>
            <a:ext cx="1828800" cy="18288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52023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to C</a:t>
            </a:r>
            <a:endParaRPr lang="en-US" dirty="0"/>
          </a:p>
        </p:txBody>
      </p:sp>
      <p:pic>
        <p:nvPicPr>
          <p:cNvPr id="3" name="Picture 2"/>
          <p:cNvPicPr>
            <a:picLocks noChangeAspect="1"/>
          </p:cNvPicPr>
          <p:nvPr/>
        </p:nvPicPr>
        <p:blipFill>
          <a:blip r:embed="rId3"/>
          <a:stretch>
            <a:fillRect/>
          </a:stretch>
        </p:blipFill>
        <p:spPr>
          <a:xfrm>
            <a:off x="609600" y="1295400"/>
            <a:ext cx="7948226" cy="4953000"/>
          </a:xfrm>
          <a:prstGeom prst="rect">
            <a:avLst/>
          </a:prstGeom>
        </p:spPr>
      </p:pic>
      <p:sp>
        <p:nvSpPr>
          <p:cNvPr id="9" name="Rectangle 8"/>
          <p:cNvSpPr/>
          <p:nvPr/>
        </p:nvSpPr>
        <p:spPr>
          <a:xfrm>
            <a:off x="1447800" y="3505200"/>
            <a:ext cx="152400" cy="2057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2133600" y="5562600"/>
            <a:ext cx="152400" cy="609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345108" y="3294410"/>
            <a:ext cx="2226892" cy="1077218"/>
          </a:xfrm>
          <a:prstGeom prst="rect">
            <a:avLst/>
          </a:prstGeom>
          <a:noFill/>
        </p:spPr>
        <p:txBody>
          <a:bodyPr wrap="none" rtlCol="0">
            <a:spAutoFit/>
          </a:bodyPr>
          <a:lstStyle/>
          <a:p>
            <a:r>
              <a:rPr lang="en-US" sz="3200" b="1" dirty="0" smtClean="0">
                <a:solidFill>
                  <a:srgbClr val="FF0000"/>
                </a:solidFill>
              </a:rPr>
              <a:t>Duct Size</a:t>
            </a:r>
          </a:p>
          <a:p>
            <a:r>
              <a:rPr lang="en-US" sz="3200" b="1" dirty="0" smtClean="0">
                <a:solidFill>
                  <a:srgbClr val="FF0000"/>
                </a:solidFill>
              </a:rPr>
              <a:t>24 H × 27 W</a:t>
            </a:r>
            <a:endParaRPr lang="en-US" sz="3200" b="1" dirty="0">
              <a:solidFill>
                <a:srgbClr val="FF0000"/>
              </a:solidFill>
            </a:endParaRPr>
          </a:p>
        </p:txBody>
      </p:sp>
      <p:sp>
        <p:nvSpPr>
          <p:cNvPr id="13" name="TextBox 12"/>
          <p:cNvSpPr txBox="1"/>
          <p:nvPr/>
        </p:nvSpPr>
        <p:spPr>
          <a:xfrm>
            <a:off x="1832259" y="5498812"/>
            <a:ext cx="758541" cy="584775"/>
          </a:xfrm>
          <a:prstGeom prst="rect">
            <a:avLst/>
          </a:prstGeom>
          <a:noFill/>
        </p:spPr>
        <p:txBody>
          <a:bodyPr wrap="none" rtlCol="0">
            <a:spAutoFit/>
          </a:bodyPr>
          <a:lstStyle/>
          <a:p>
            <a:r>
              <a:rPr lang="en-US" sz="3200" b="1" dirty="0" smtClean="0">
                <a:solidFill>
                  <a:schemeClr val="bg1"/>
                </a:solidFill>
              </a:rPr>
              <a:t>7 </a:t>
            </a:r>
            <a:r>
              <a:rPr lang="en-US" sz="3200" b="1" dirty="0" err="1" smtClean="0">
                <a:solidFill>
                  <a:schemeClr val="bg1"/>
                </a:solidFill>
              </a:rPr>
              <a:t>ft</a:t>
            </a:r>
            <a:endParaRPr lang="en-US" sz="3200" b="1" dirty="0">
              <a:solidFill>
                <a:schemeClr val="bg1"/>
              </a:solidFill>
            </a:endParaRPr>
          </a:p>
        </p:txBody>
      </p:sp>
      <p:sp>
        <p:nvSpPr>
          <p:cNvPr id="14" name="TextBox 13"/>
          <p:cNvSpPr txBox="1"/>
          <p:nvPr/>
        </p:nvSpPr>
        <p:spPr>
          <a:xfrm>
            <a:off x="1033257" y="3996964"/>
            <a:ext cx="966931" cy="584775"/>
          </a:xfrm>
          <a:prstGeom prst="rect">
            <a:avLst/>
          </a:prstGeom>
          <a:noFill/>
        </p:spPr>
        <p:txBody>
          <a:bodyPr wrap="none" rtlCol="0">
            <a:spAutoFit/>
          </a:bodyPr>
          <a:lstStyle/>
          <a:p>
            <a:r>
              <a:rPr lang="en-US" sz="3200" b="1" dirty="0" smtClean="0">
                <a:solidFill>
                  <a:schemeClr val="bg1"/>
                </a:solidFill>
              </a:rPr>
              <a:t>15 </a:t>
            </a:r>
            <a:r>
              <a:rPr lang="en-US" sz="3200" b="1" dirty="0" err="1" smtClean="0">
                <a:solidFill>
                  <a:schemeClr val="bg1"/>
                </a:solidFill>
              </a:rPr>
              <a:t>ft</a:t>
            </a:r>
            <a:endParaRPr lang="en-US" sz="3200" b="1" dirty="0">
              <a:solidFill>
                <a:schemeClr val="bg1"/>
              </a:solidFill>
            </a:endParaRPr>
          </a:p>
        </p:txBody>
      </p:sp>
    </p:spTree>
    <p:custDataLst>
      <p:tags r:id="rId1"/>
    </p:custDataLst>
    <p:extLst>
      <p:ext uri="{BB962C8B-B14F-4D97-AF65-F5344CB8AC3E}">
        <p14:creationId xmlns:p14="http://schemas.microsoft.com/office/powerpoint/2010/main" val="344154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077" y="19050"/>
            <a:ext cx="8229600" cy="1143000"/>
          </a:xfrm>
        </p:spPr>
        <p:txBody>
          <a:bodyPr/>
          <a:lstStyle/>
          <a:p>
            <a:r>
              <a:rPr lang="en-US" dirty="0" smtClean="0"/>
              <a:t>B to C Straight Duct 24” × 27”</a:t>
            </a:r>
            <a:endParaRPr lang="en-US" dirty="0"/>
          </a:p>
        </p:txBody>
      </p:sp>
      <p:pic>
        <p:nvPicPr>
          <p:cNvPr id="4" name="Picture 3"/>
          <p:cNvPicPr>
            <a:picLocks noChangeAspect="1"/>
          </p:cNvPicPr>
          <p:nvPr/>
        </p:nvPicPr>
        <p:blipFill>
          <a:blip r:embed="rId3"/>
          <a:stretch>
            <a:fillRect/>
          </a:stretch>
        </p:blipFill>
        <p:spPr>
          <a:xfrm>
            <a:off x="254287" y="1162050"/>
            <a:ext cx="8572500" cy="5695950"/>
          </a:xfrm>
          <a:prstGeom prst="rect">
            <a:avLst/>
          </a:prstGeom>
        </p:spPr>
      </p:pic>
      <p:sp>
        <p:nvSpPr>
          <p:cNvPr id="5" name="Rectangle 4"/>
          <p:cNvSpPr/>
          <p:nvPr/>
        </p:nvSpPr>
        <p:spPr>
          <a:xfrm>
            <a:off x="318076" y="3276600"/>
            <a:ext cx="8444923" cy="152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18075" y="3581400"/>
            <a:ext cx="8444923" cy="152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219200" y="4010025"/>
            <a:ext cx="6155362" cy="2062103"/>
          </a:xfrm>
          <a:prstGeom prst="rect">
            <a:avLst/>
          </a:prstGeom>
          <a:solidFill>
            <a:schemeClr val="accent1">
              <a:lumMod val="75000"/>
            </a:schemeClr>
          </a:solidFill>
        </p:spPr>
        <p:txBody>
          <a:bodyPr wrap="square" rtlCol="0">
            <a:spAutoFit/>
          </a:bodyPr>
          <a:lstStyle/>
          <a:p>
            <a:r>
              <a:rPr lang="en-US" sz="3200" dirty="0" smtClean="0"/>
              <a:t>Loss Item</a:t>
            </a:r>
          </a:p>
          <a:p>
            <a:r>
              <a:rPr lang="en-US" sz="3200" dirty="0" smtClean="0"/>
              <a:t>CE = f/100 × ft. ÷ 100</a:t>
            </a:r>
          </a:p>
          <a:p>
            <a:r>
              <a:rPr lang="en-US" sz="3200" dirty="0" smtClean="0"/>
              <a:t>CE </a:t>
            </a:r>
            <a:r>
              <a:rPr lang="en-US" sz="3200" dirty="0"/>
              <a:t>= 0.02 × </a:t>
            </a:r>
            <a:r>
              <a:rPr lang="en-US" sz="3200" dirty="0" smtClean="0"/>
              <a:t>15 </a:t>
            </a:r>
            <a:r>
              <a:rPr lang="en-US" sz="3200" dirty="0"/>
              <a:t>÷ 100 = </a:t>
            </a:r>
            <a:r>
              <a:rPr lang="en-US" sz="3200" dirty="0" smtClean="0"/>
              <a:t>0.003</a:t>
            </a:r>
          </a:p>
          <a:p>
            <a:r>
              <a:rPr lang="en-US" sz="3200" dirty="0" smtClean="0"/>
              <a:t>CE = 0.02 × 7 </a:t>
            </a:r>
            <a:r>
              <a:rPr lang="en-US" sz="3200" dirty="0"/>
              <a:t>÷ </a:t>
            </a:r>
            <a:r>
              <a:rPr lang="en-US" sz="3200" dirty="0" smtClean="0"/>
              <a:t>100 = 0.0014</a:t>
            </a:r>
            <a:endParaRPr lang="en-US" sz="3200" dirty="0"/>
          </a:p>
        </p:txBody>
      </p:sp>
    </p:spTree>
    <p:custDataLst>
      <p:tags r:id="rId1"/>
    </p:custDataLst>
    <p:extLst>
      <p:ext uri="{BB962C8B-B14F-4D97-AF65-F5344CB8AC3E}">
        <p14:creationId xmlns:p14="http://schemas.microsoft.com/office/powerpoint/2010/main" val="238403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024215" y="2472199"/>
            <a:ext cx="2201198" cy="5862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039885" y="1876733"/>
            <a:ext cx="628650" cy="5954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19732" y="3653913"/>
            <a:ext cx="1205681" cy="24887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652865" y="1876733"/>
            <a:ext cx="2201198" cy="5862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09744" y="2462981"/>
            <a:ext cx="628650" cy="5954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256751" y="3325761"/>
            <a:ext cx="628650" cy="5954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4838394" y="2462982"/>
            <a:ext cx="15669" cy="89780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4225413" y="3037246"/>
            <a:ext cx="15669" cy="89780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3056601" y="3653913"/>
            <a:ext cx="15669" cy="89780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072270" y="3956255"/>
            <a:ext cx="628650" cy="5954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3683410" y="3777431"/>
            <a:ext cx="9676" cy="20279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047719" y="4329574"/>
            <a:ext cx="1016717" cy="2221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2047719" y="2462982"/>
            <a:ext cx="24658" cy="186659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072377" y="2472199"/>
            <a:ext cx="996209" cy="119277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3680179" y="3778353"/>
            <a:ext cx="9676" cy="20279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241082" y="3258472"/>
            <a:ext cx="597312" cy="9309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986800" y="3393049"/>
            <a:ext cx="673820" cy="990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373356" y="3938969"/>
            <a:ext cx="673820" cy="990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030542" y="4440648"/>
            <a:ext cx="15797" cy="6862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040804" y="4635373"/>
            <a:ext cx="15797" cy="6862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151548" y="4605184"/>
            <a:ext cx="673820" cy="990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795867" y="4006954"/>
            <a:ext cx="15797" cy="6862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5113954" y="3457173"/>
            <a:ext cx="153478" cy="17225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a:off x="4810639" y="3788491"/>
            <a:ext cx="174215" cy="20002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923457" y="3536386"/>
            <a:ext cx="377026" cy="461665"/>
          </a:xfrm>
          <a:prstGeom prst="rect">
            <a:avLst/>
          </a:prstGeom>
          <a:noFill/>
        </p:spPr>
        <p:txBody>
          <a:bodyPr wrap="none" rtlCol="0">
            <a:spAutoFit/>
          </a:bodyPr>
          <a:lstStyle/>
          <a:p>
            <a:r>
              <a:rPr lang="en-US" sz="2400" dirty="0"/>
              <a:t>H</a:t>
            </a:r>
          </a:p>
        </p:txBody>
      </p:sp>
      <p:cxnSp>
        <p:nvCxnSpPr>
          <p:cNvPr id="60" name="Straight Arrow Connector 59"/>
          <p:cNvCxnSpPr/>
          <p:nvPr/>
        </p:nvCxnSpPr>
        <p:spPr>
          <a:xfrm flipH="1" flipV="1">
            <a:off x="2082899" y="4892546"/>
            <a:ext cx="317604" cy="871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flipV="1">
            <a:off x="-723366" y="5915021"/>
            <a:ext cx="307181" cy="871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2634700" y="5023554"/>
            <a:ext cx="414002" cy="1033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2316822" y="4759212"/>
            <a:ext cx="458780" cy="461665"/>
          </a:xfrm>
          <a:prstGeom prst="rect">
            <a:avLst/>
          </a:prstGeom>
          <a:noFill/>
        </p:spPr>
        <p:txBody>
          <a:bodyPr wrap="none" rtlCol="0">
            <a:spAutoFit/>
          </a:bodyPr>
          <a:lstStyle/>
          <a:p>
            <a:r>
              <a:rPr lang="en-US" sz="2400" dirty="0"/>
              <a:t>W</a:t>
            </a:r>
          </a:p>
        </p:txBody>
      </p:sp>
      <p:sp>
        <p:nvSpPr>
          <p:cNvPr id="69" name="TextBox 68"/>
          <p:cNvSpPr txBox="1"/>
          <p:nvPr/>
        </p:nvSpPr>
        <p:spPr>
          <a:xfrm>
            <a:off x="3265504" y="4221357"/>
            <a:ext cx="631904" cy="461665"/>
          </a:xfrm>
          <a:prstGeom prst="rect">
            <a:avLst/>
          </a:prstGeom>
          <a:noFill/>
        </p:spPr>
        <p:txBody>
          <a:bodyPr wrap="none" rtlCol="0">
            <a:spAutoFit/>
          </a:bodyPr>
          <a:lstStyle/>
          <a:p>
            <a:r>
              <a:rPr lang="en-US" sz="2400" dirty="0"/>
              <a:t>90</a:t>
            </a:r>
            <a:r>
              <a:rPr lang="en-US" sz="2400" baseline="30000" dirty="0"/>
              <a:t>O</a:t>
            </a:r>
            <a:endParaRPr lang="en-US" sz="2400" dirty="0"/>
          </a:p>
        </p:txBody>
      </p:sp>
      <p:graphicFrame>
        <p:nvGraphicFramePr>
          <p:cNvPr id="72" name="Table 71"/>
          <p:cNvGraphicFramePr>
            <a:graphicFrameLocks noGrp="1"/>
          </p:cNvGraphicFramePr>
          <p:nvPr>
            <p:extLst/>
          </p:nvPr>
        </p:nvGraphicFramePr>
        <p:xfrm>
          <a:off x="3064436" y="857250"/>
          <a:ext cx="6096002" cy="1127760"/>
        </p:xfrm>
        <a:graphic>
          <a:graphicData uri="http://schemas.openxmlformats.org/drawingml/2006/table">
            <a:tbl>
              <a:tblPr firstRow="1" bandRow="1">
                <a:tableStyleId>{5C22544A-7EE6-4342-B048-85BDC9FD1C3A}</a:tableStyleId>
              </a:tblPr>
              <a:tblGrid>
                <a:gridCol w="554182"/>
                <a:gridCol w="554182"/>
                <a:gridCol w="554182"/>
                <a:gridCol w="554182"/>
                <a:gridCol w="554182"/>
                <a:gridCol w="554182"/>
                <a:gridCol w="554182"/>
                <a:gridCol w="554182"/>
                <a:gridCol w="554182"/>
                <a:gridCol w="554182"/>
                <a:gridCol w="554182"/>
              </a:tblGrid>
              <a:tr h="278130">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Coefficient C for 90</a:t>
                      </a:r>
                      <a:r>
                        <a:rPr lang="en-US" sz="1400" baseline="30000" dirty="0" smtClean="0"/>
                        <a:t>O </a:t>
                      </a:r>
                      <a:r>
                        <a:rPr lang="en-US" sz="1400" baseline="0" dirty="0" smtClean="0"/>
                        <a:t>Duct (Bottom Row)</a:t>
                      </a:r>
                    </a:p>
                  </a:txBody>
                  <a:tcPr marL="68580" marR="68580" marT="34290" marB="3429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8130">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Height ÷ Width (Top Row)</a:t>
                      </a:r>
                    </a:p>
                  </a:txBody>
                  <a:tcPr marL="68580" marR="68580" marT="34290" marB="3429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8130">
                <a:tc>
                  <a:txBody>
                    <a:bodyPr/>
                    <a:lstStyle/>
                    <a:p>
                      <a:pPr algn="ctr"/>
                      <a:r>
                        <a:rPr lang="en-US" sz="1400" dirty="0" smtClean="0"/>
                        <a:t>0.25</a:t>
                      </a:r>
                      <a:endParaRPr lang="en-US" sz="1400" dirty="0"/>
                    </a:p>
                  </a:txBody>
                  <a:tcPr marL="68580" marR="68580" marT="34290" marB="34290" anchor="ctr"/>
                </a:tc>
                <a:tc>
                  <a:txBody>
                    <a:bodyPr/>
                    <a:lstStyle/>
                    <a:p>
                      <a:pPr algn="ctr"/>
                      <a:r>
                        <a:rPr lang="en-US" sz="1400" dirty="0" smtClean="0"/>
                        <a:t>0.50</a:t>
                      </a:r>
                      <a:endParaRPr lang="en-US" sz="1400" dirty="0"/>
                    </a:p>
                  </a:txBody>
                  <a:tcPr marL="68580" marR="68580" marT="34290" marB="34290" anchor="ctr"/>
                </a:tc>
                <a:tc>
                  <a:txBody>
                    <a:bodyPr/>
                    <a:lstStyle/>
                    <a:p>
                      <a:pPr algn="ctr"/>
                      <a:r>
                        <a:rPr lang="en-US" sz="1400" dirty="0" smtClean="0"/>
                        <a:t>0.75</a:t>
                      </a:r>
                      <a:endParaRPr lang="en-US" sz="1400" dirty="0"/>
                    </a:p>
                  </a:txBody>
                  <a:tcPr marL="68580" marR="68580" marT="34290" marB="34290" anchor="ctr"/>
                </a:tc>
                <a:tc>
                  <a:txBody>
                    <a:bodyPr/>
                    <a:lstStyle/>
                    <a:p>
                      <a:pPr algn="ctr"/>
                      <a:r>
                        <a:rPr lang="en-US" sz="1400" dirty="0" smtClean="0"/>
                        <a:t>1.0</a:t>
                      </a:r>
                      <a:endParaRPr lang="en-US" sz="1400" dirty="0"/>
                    </a:p>
                  </a:txBody>
                  <a:tcPr marL="68580" marR="68580" marT="34290" marB="34290" anchor="ctr"/>
                </a:tc>
                <a:tc>
                  <a:txBody>
                    <a:bodyPr/>
                    <a:lstStyle/>
                    <a:p>
                      <a:pPr algn="ctr"/>
                      <a:r>
                        <a:rPr lang="en-US" sz="1400" dirty="0" smtClean="0"/>
                        <a:t>1.5</a:t>
                      </a:r>
                      <a:endParaRPr lang="en-US" sz="1400" dirty="0"/>
                    </a:p>
                  </a:txBody>
                  <a:tcPr marL="68580" marR="68580" marT="34290" marB="34290" anchor="ctr"/>
                </a:tc>
                <a:tc>
                  <a:txBody>
                    <a:bodyPr/>
                    <a:lstStyle/>
                    <a:p>
                      <a:pPr algn="ctr"/>
                      <a:r>
                        <a:rPr lang="en-US" sz="1400" dirty="0" smtClean="0"/>
                        <a:t>2.0</a:t>
                      </a:r>
                      <a:endParaRPr lang="en-US" sz="1400" dirty="0"/>
                    </a:p>
                  </a:txBody>
                  <a:tcPr marL="68580" marR="68580" marT="34290" marB="34290" anchor="ctr"/>
                </a:tc>
                <a:tc>
                  <a:txBody>
                    <a:bodyPr/>
                    <a:lstStyle/>
                    <a:p>
                      <a:pPr algn="ctr"/>
                      <a:r>
                        <a:rPr lang="en-US" sz="1400" dirty="0" smtClean="0"/>
                        <a:t>3.0</a:t>
                      </a:r>
                      <a:endParaRPr lang="en-US" sz="1400" dirty="0"/>
                    </a:p>
                  </a:txBody>
                  <a:tcPr marL="68580" marR="68580" marT="34290" marB="34290" anchor="ctr"/>
                </a:tc>
                <a:tc>
                  <a:txBody>
                    <a:bodyPr/>
                    <a:lstStyle/>
                    <a:p>
                      <a:pPr algn="ctr"/>
                      <a:r>
                        <a:rPr lang="en-US" sz="1400" dirty="0" smtClean="0"/>
                        <a:t>4.0</a:t>
                      </a:r>
                      <a:endParaRPr lang="en-US" sz="1400" dirty="0"/>
                    </a:p>
                  </a:txBody>
                  <a:tcPr marL="68580" marR="68580" marT="34290" marB="34290" anchor="ctr"/>
                </a:tc>
                <a:tc>
                  <a:txBody>
                    <a:bodyPr/>
                    <a:lstStyle/>
                    <a:p>
                      <a:pPr algn="ctr"/>
                      <a:r>
                        <a:rPr lang="en-US" sz="1400" dirty="0" smtClean="0"/>
                        <a:t>5.0</a:t>
                      </a:r>
                      <a:endParaRPr lang="en-US" sz="1400" dirty="0"/>
                    </a:p>
                  </a:txBody>
                  <a:tcPr marL="68580" marR="68580" marT="34290" marB="34290" anchor="ctr"/>
                </a:tc>
                <a:tc>
                  <a:txBody>
                    <a:bodyPr/>
                    <a:lstStyle/>
                    <a:p>
                      <a:pPr algn="ctr"/>
                      <a:r>
                        <a:rPr lang="en-US" sz="1400" dirty="0" smtClean="0"/>
                        <a:t>6.0</a:t>
                      </a:r>
                      <a:endParaRPr lang="en-US" sz="1400" dirty="0"/>
                    </a:p>
                  </a:txBody>
                  <a:tcPr marL="68580" marR="68580" marT="34290" marB="34290" anchor="ctr"/>
                </a:tc>
                <a:tc>
                  <a:txBody>
                    <a:bodyPr/>
                    <a:lstStyle/>
                    <a:p>
                      <a:pPr algn="ctr"/>
                      <a:r>
                        <a:rPr lang="en-US" sz="1400" dirty="0" smtClean="0"/>
                        <a:t>8.0</a:t>
                      </a:r>
                      <a:endParaRPr lang="en-US" sz="1400" dirty="0"/>
                    </a:p>
                  </a:txBody>
                  <a:tcPr marL="68580" marR="68580" marT="34290" marB="34290" anchor="ctr"/>
                </a:tc>
              </a:tr>
              <a:tr h="278130">
                <a:tc>
                  <a:txBody>
                    <a:bodyPr/>
                    <a:lstStyle/>
                    <a:p>
                      <a:pPr algn="ctr"/>
                      <a:r>
                        <a:rPr lang="en-US" sz="1400" dirty="0" smtClean="0"/>
                        <a:t>1.3</a:t>
                      </a:r>
                      <a:endParaRPr lang="en-US" sz="1400" dirty="0"/>
                    </a:p>
                  </a:txBody>
                  <a:tcPr marL="68580" marR="68580" marT="34290" marB="34290" anchor="ctr"/>
                </a:tc>
                <a:tc>
                  <a:txBody>
                    <a:bodyPr/>
                    <a:lstStyle/>
                    <a:p>
                      <a:pPr algn="ctr"/>
                      <a:r>
                        <a:rPr lang="en-US" sz="1400" dirty="0" smtClean="0"/>
                        <a:t>1.3</a:t>
                      </a:r>
                      <a:endParaRPr lang="en-US" sz="1400" dirty="0"/>
                    </a:p>
                  </a:txBody>
                  <a:tcPr marL="68580" marR="68580" marT="34290" marB="34290" anchor="ctr"/>
                </a:tc>
                <a:tc>
                  <a:txBody>
                    <a:bodyPr/>
                    <a:lstStyle/>
                    <a:p>
                      <a:pPr algn="ctr"/>
                      <a:r>
                        <a:rPr lang="en-US" sz="1400" dirty="0" smtClean="0"/>
                        <a:t>1.2</a:t>
                      </a:r>
                      <a:endParaRPr lang="en-US" sz="1400" dirty="0"/>
                    </a:p>
                  </a:txBody>
                  <a:tcPr marL="68580" marR="68580" marT="34290" marB="34290" anchor="ctr"/>
                </a:tc>
                <a:tc>
                  <a:txBody>
                    <a:bodyPr/>
                    <a:lstStyle/>
                    <a:p>
                      <a:pPr algn="ctr"/>
                      <a:r>
                        <a:rPr lang="en-US" sz="1400" dirty="0" smtClean="0"/>
                        <a:t>1.2</a:t>
                      </a:r>
                      <a:endParaRPr lang="en-US" sz="1400" dirty="0"/>
                    </a:p>
                  </a:txBody>
                  <a:tcPr marL="68580" marR="68580" marT="34290" marB="34290" anchor="ctr"/>
                </a:tc>
                <a:tc>
                  <a:txBody>
                    <a:bodyPr/>
                    <a:lstStyle/>
                    <a:p>
                      <a:pPr algn="ctr"/>
                      <a:r>
                        <a:rPr lang="en-US" sz="1400" dirty="0" smtClean="0"/>
                        <a:t>1.1</a:t>
                      </a:r>
                      <a:endParaRPr lang="en-US" sz="1400" dirty="0"/>
                    </a:p>
                  </a:txBody>
                  <a:tcPr marL="68580" marR="68580" marT="34290" marB="34290" anchor="ctr"/>
                </a:tc>
                <a:tc>
                  <a:txBody>
                    <a:bodyPr/>
                    <a:lstStyle/>
                    <a:p>
                      <a:pPr algn="ctr"/>
                      <a:r>
                        <a:rPr lang="en-US" sz="1400" dirty="0" smtClean="0"/>
                        <a:t>1.1</a:t>
                      </a:r>
                      <a:endParaRPr lang="en-US" sz="1400" dirty="0"/>
                    </a:p>
                  </a:txBody>
                  <a:tcPr marL="68580" marR="68580" marT="34290" marB="34290" anchor="ctr"/>
                </a:tc>
                <a:tc>
                  <a:txBody>
                    <a:bodyPr/>
                    <a:lstStyle/>
                    <a:p>
                      <a:pPr algn="ctr"/>
                      <a:r>
                        <a:rPr lang="en-US" sz="1400" dirty="0" smtClean="0"/>
                        <a:t>0.98</a:t>
                      </a:r>
                      <a:endParaRPr lang="en-US" sz="1400" dirty="0"/>
                    </a:p>
                  </a:txBody>
                  <a:tcPr marL="68580" marR="68580" marT="34290" marB="34290" anchor="ctr"/>
                </a:tc>
                <a:tc>
                  <a:txBody>
                    <a:bodyPr/>
                    <a:lstStyle/>
                    <a:p>
                      <a:pPr algn="ctr"/>
                      <a:r>
                        <a:rPr lang="en-US" sz="1400" dirty="0" smtClean="0"/>
                        <a:t>0.92</a:t>
                      </a:r>
                      <a:endParaRPr lang="en-US" sz="1400" dirty="0"/>
                    </a:p>
                  </a:txBody>
                  <a:tcPr marL="68580" marR="68580" marT="34290" marB="34290" anchor="ctr"/>
                </a:tc>
                <a:tc>
                  <a:txBody>
                    <a:bodyPr/>
                    <a:lstStyle/>
                    <a:p>
                      <a:pPr algn="ctr"/>
                      <a:r>
                        <a:rPr lang="en-US" sz="1400" dirty="0" smtClean="0"/>
                        <a:t>0.89</a:t>
                      </a:r>
                      <a:endParaRPr lang="en-US" sz="1400" dirty="0"/>
                    </a:p>
                  </a:txBody>
                  <a:tcPr marL="68580" marR="68580" marT="34290" marB="34290" anchor="ctr"/>
                </a:tc>
                <a:tc>
                  <a:txBody>
                    <a:bodyPr/>
                    <a:lstStyle/>
                    <a:p>
                      <a:pPr algn="ctr"/>
                      <a:r>
                        <a:rPr lang="en-US" sz="1400" dirty="0" smtClean="0"/>
                        <a:t>0.85</a:t>
                      </a:r>
                      <a:endParaRPr lang="en-US" sz="1400" dirty="0"/>
                    </a:p>
                  </a:txBody>
                  <a:tcPr marL="68580" marR="68580" marT="34290" marB="34290" anchor="ctr"/>
                </a:tc>
                <a:tc>
                  <a:txBody>
                    <a:bodyPr/>
                    <a:lstStyle/>
                    <a:p>
                      <a:pPr algn="ctr"/>
                      <a:r>
                        <a:rPr lang="en-US" sz="1400" dirty="0" smtClean="0"/>
                        <a:t>0.83</a:t>
                      </a:r>
                      <a:endParaRPr lang="en-US" sz="1400" dirty="0"/>
                    </a:p>
                  </a:txBody>
                  <a:tcPr marL="68580" marR="68580" marT="34290" marB="34290" anchor="ctr"/>
                </a:tc>
              </a:tr>
            </a:tbl>
          </a:graphicData>
        </a:graphic>
      </p:graphicFrame>
      <p:graphicFrame>
        <p:nvGraphicFramePr>
          <p:cNvPr id="73" name="Table 72"/>
          <p:cNvGraphicFramePr>
            <a:graphicFrameLocks noGrp="1"/>
          </p:cNvGraphicFramePr>
          <p:nvPr>
            <p:extLst>
              <p:ext uri="{D42A27DB-BD31-4B8C-83A1-F6EECF244321}">
                <p14:modId xmlns:p14="http://schemas.microsoft.com/office/powerpoint/2010/main" val="923971626"/>
              </p:ext>
            </p:extLst>
          </p:nvPr>
        </p:nvGraphicFramePr>
        <p:xfrm>
          <a:off x="5852511" y="2688353"/>
          <a:ext cx="2389238" cy="2400300"/>
        </p:xfrm>
        <a:graphic>
          <a:graphicData uri="http://schemas.openxmlformats.org/drawingml/2006/table">
            <a:tbl>
              <a:tblPr firstRow="1" bandRow="1">
                <a:tableStyleId>{5C22544A-7EE6-4342-B048-85BDC9FD1C3A}</a:tableStyleId>
              </a:tblPr>
              <a:tblGrid>
                <a:gridCol w="1050822"/>
                <a:gridCol w="1338416"/>
              </a:tblGrid>
              <a:tr h="480060">
                <a:tc gridSpan="2">
                  <a:txBody>
                    <a:bodyPr/>
                    <a:lstStyle/>
                    <a:p>
                      <a:pPr algn="ctr"/>
                      <a:r>
                        <a:rPr lang="en-US" sz="1400" dirty="0" smtClean="0"/>
                        <a:t>Reynolds Number Correction (N)</a:t>
                      </a:r>
                      <a:endParaRPr lang="en-US" sz="1400" dirty="0"/>
                    </a:p>
                  </a:txBody>
                  <a:tcPr marL="68580" marR="68580" marT="34290" marB="34290" anchor="ctr"/>
                </a:tc>
                <a:tc hMerge="1">
                  <a:txBody>
                    <a:bodyPr/>
                    <a:lstStyle/>
                    <a:p>
                      <a:endParaRPr lang="en-US"/>
                    </a:p>
                  </a:txBody>
                  <a:tcPr/>
                </a:tc>
              </a:tr>
              <a:tr h="278130">
                <a:tc>
                  <a:txBody>
                    <a:bodyPr/>
                    <a:lstStyle/>
                    <a:p>
                      <a:pPr algn="ctr"/>
                      <a:r>
                        <a:rPr lang="en-US" sz="1400" dirty="0" smtClean="0"/>
                        <a:t>CFM</a:t>
                      </a:r>
                      <a:endParaRPr lang="en-US" sz="1400" dirty="0"/>
                    </a:p>
                  </a:txBody>
                  <a:tcPr marL="68580" marR="68580" marT="34290" marB="34290" anchor="ctr"/>
                </a:tc>
                <a:tc>
                  <a:txBody>
                    <a:bodyPr/>
                    <a:lstStyle/>
                    <a:p>
                      <a:pPr algn="ctr"/>
                      <a:r>
                        <a:rPr lang="en-US" sz="1400" dirty="0" smtClean="0"/>
                        <a:t>N</a:t>
                      </a:r>
                      <a:endParaRPr lang="en-US" sz="1400" dirty="0"/>
                    </a:p>
                  </a:txBody>
                  <a:tcPr marL="68580" marR="68580" marT="34290" marB="34290" anchor="ctr"/>
                </a:tc>
              </a:tr>
              <a:tr h="278130">
                <a:tc>
                  <a:txBody>
                    <a:bodyPr/>
                    <a:lstStyle/>
                    <a:p>
                      <a:pPr algn="ctr"/>
                      <a:r>
                        <a:rPr lang="en-US" sz="1400" dirty="0" smtClean="0"/>
                        <a:t>50</a:t>
                      </a:r>
                      <a:r>
                        <a:rPr lang="en-US" sz="1400" baseline="0" dirty="0" smtClean="0"/>
                        <a:t> to </a:t>
                      </a:r>
                      <a:r>
                        <a:rPr lang="en-US" sz="1400" dirty="0" smtClean="0"/>
                        <a:t>200</a:t>
                      </a:r>
                      <a:endParaRPr lang="en-US" sz="1400" dirty="0"/>
                    </a:p>
                  </a:txBody>
                  <a:tcPr marL="68580" marR="68580" marT="34290" marB="34290" anchor="ctr"/>
                </a:tc>
                <a:tc>
                  <a:txBody>
                    <a:bodyPr/>
                    <a:lstStyle/>
                    <a:p>
                      <a:pPr algn="ctr"/>
                      <a:r>
                        <a:rPr lang="en-US" sz="1400" dirty="0" smtClean="0"/>
                        <a:t>1.25</a:t>
                      </a:r>
                      <a:endParaRPr lang="en-US" sz="1400" dirty="0"/>
                    </a:p>
                  </a:txBody>
                  <a:tcPr marL="68580" marR="68580" marT="34290" marB="34290" anchor="ctr"/>
                </a:tc>
              </a:tr>
              <a:tr h="278130">
                <a:tc>
                  <a:txBody>
                    <a:bodyPr/>
                    <a:lstStyle/>
                    <a:p>
                      <a:pPr algn="ctr"/>
                      <a:r>
                        <a:rPr lang="en-US" sz="1400" dirty="0" smtClean="0"/>
                        <a:t>200 to 350</a:t>
                      </a:r>
                      <a:endParaRPr lang="en-US" sz="1400" dirty="0"/>
                    </a:p>
                  </a:txBody>
                  <a:tcPr marL="68580" marR="68580" marT="34290" marB="34290" anchor="ctr"/>
                </a:tc>
                <a:tc>
                  <a:txBody>
                    <a:bodyPr/>
                    <a:lstStyle/>
                    <a:p>
                      <a:pPr algn="ctr"/>
                      <a:r>
                        <a:rPr lang="en-US" sz="1400" dirty="0" smtClean="0"/>
                        <a:t>1.15</a:t>
                      </a:r>
                      <a:endParaRPr lang="en-US" sz="1400" dirty="0"/>
                    </a:p>
                  </a:txBody>
                  <a:tcPr marL="68580" marR="68580" marT="34290" marB="34290" anchor="ctr"/>
                </a:tc>
              </a:tr>
              <a:tr h="278130">
                <a:tc>
                  <a:txBody>
                    <a:bodyPr/>
                    <a:lstStyle/>
                    <a:p>
                      <a:pPr algn="ctr"/>
                      <a:r>
                        <a:rPr lang="en-US" sz="1400" dirty="0" smtClean="0"/>
                        <a:t>350 to 500</a:t>
                      </a:r>
                      <a:endParaRPr lang="en-US" sz="1400" dirty="0"/>
                    </a:p>
                  </a:txBody>
                  <a:tcPr marL="68580" marR="68580" marT="34290" marB="34290" anchor="ctr"/>
                </a:tc>
                <a:tc>
                  <a:txBody>
                    <a:bodyPr/>
                    <a:lstStyle/>
                    <a:p>
                      <a:pPr algn="ctr"/>
                      <a:r>
                        <a:rPr lang="en-US" sz="1400" dirty="0" smtClean="0"/>
                        <a:t>1.05</a:t>
                      </a:r>
                      <a:endParaRPr lang="en-US" sz="1400" dirty="0"/>
                    </a:p>
                  </a:txBody>
                  <a:tcPr marL="68580" marR="68580" marT="34290" marB="34290" anchor="ctr"/>
                </a:tc>
              </a:tr>
              <a:tr h="278130">
                <a:tc>
                  <a:txBody>
                    <a:bodyPr/>
                    <a:lstStyle/>
                    <a:p>
                      <a:pPr algn="ctr"/>
                      <a:r>
                        <a:rPr lang="en-US" sz="1400" dirty="0" smtClean="0"/>
                        <a:t>Above</a:t>
                      </a:r>
                      <a:r>
                        <a:rPr lang="en-US" sz="1400" baseline="0" dirty="0" smtClean="0"/>
                        <a:t> 500</a:t>
                      </a:r>
                      <a:endParaRPr lang="en-US" sz="1400" dirty="0"/>
                    </a:p>
                  </a:txBody>
                  <a:tcPr marL="68580" marR="68580" marT="34290" marB="34290" anchor="ctr"/>
                </a:tc>
                <a:tc>
                  <a:txBody>
                    <a:bodyPr/>
                    <a:lstStyle/>
                    <a:p>
                      <a:pPr algn="ctr"/>
                      <a:r>
                        <a:rPr lang="en-US" sz="1400" dirty="0" smtClean="0"/>
                        <a:t>1.00</a:t>
                      </a:r>
                      <a:endParaRPr lang="en-US" sz="1400" dirty="0"/>
                    </a:p>
                  </a:txBody>
                  <a:tcPr marL="68580" marR="68580" marT="34290" marB="34290" anchor="ctr"/>
                </a:tc>
              </a:tr>
              <a:tr h="278130">
                <a:tc gridSpan="2">
                  <a:txBody>
                    <a:bodyPr/>
                    <a:lstStyle/>
                    <a:p>
                      <a:pPr algn="ctr"/>
                      <a:r>
                        <a:rPr lang="en-US" sz="1400" dirty="0" smtClean="0"/>
                        <a:t>Adjusted loss Coefficient = </a:t>
                      </a:r>
                    </a:p>
                    <a:p>
                      <a:pPr algn="ctr"/>
                      <a:r>
                        <a:rPr lang="en-US" sz="1400" dirty="0" smtClean="0"/>
                        <a:t>C ×</a:t>
                      </a:r>
                      <a:r>
                        <a:rPr lang="en-US" sz="1400" baseline="0" dirty="0" smtClean="0"/>
                        <a:t> N</a:t>
                      </a:r>
                      <a:endParaRPr lang="en-US" sz="1400" dirty="0"/>
                    </a:p>
                  </a:txBody>
                  <a:tcPr marL="68580" marR="68580" marT="34290" marB="34290" anchor="ctr"/>
                </a:tc>
                <a:tc hMerge="1">
                  <a:txBody>
                    <a:bodyPr/>
                    <a:lstStyle/>
                    <a:p>
                      <a:endParaRPr lang="en-US" dirty="0"/>
                    </a:p>
                  </a:txBody>
                  <a:tcPr/>
                </a:tc>
              </a:tr>
            </a:tbl>
          </a:graphicData>
        </a:graphic>
      </p:graphicFrame>
      <p:cxnSp>
        <p:nvCxnSpPr>
          <p:cNvPr id="74" name="Straight Connector 73"/>
          <p:cNvCxnSpPr/>
          <p:nvPr/>
        </p:nvCxnSpPr>
        <p:spPr>
          <a:xfrm>
            <a:off x="2666695" y="1881341"/>
            <a:ext cx="2201198" cy="5862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90356" y="951972"/>
            <a:ext cx="2995564" cy="4154984"/>
          </a:xfrm>
          <a:prstGeom prst="rect">
            <a:avLst/>
          </a:prstGeom>
          <a:noFill/>
        </p:spPr>
        <p:txBody>
          <a:bodyPr wrap="none" rtlCol="0">
            <a:spAutoFit/>
          </a:bodyPr>
          <a:lstStyle/>
          <a:p>
            <a:r>
              <a:rPr lang="en-US" sz="2400" dirty="0"/>
              <a:t>90</a:t>
            </a:r>
            <a:r>
              <a:rPr lang="en-US" sz="2400" baseline="30000" dirty="0"/>
              <a:t>O </a:t>
            </a:r>
            <a:r>
              <a:rPr lang="en-US" sz="2400" dirty="0"/>
              <a:t>Rectangular Elbow</a:t>
            </a:r>
          </a:p>
          <a:p>
            <a:r>
              <a:rPr lang="en-US" sz="2400" dirty="0"/>
              <a:t>CFM = </a:t>
            </a:r>
            <a:r>
              <a:rPr lang="en-US" sz="2400" dirty="0" smtClean="0"/>
              <a:t>2400</a:t>
            </a:r>
            <a:endParaRPr lang="en-US" sz="2400" dirty="0"/>
          </a:p>
          <a:p>
            <a:r>
              <a:rPr lang="en-US" sz="2400" dirty="0"/>
              <a:t>H = </a:t>
            </a:r>
            <a:r>
              <a:rPr lang="en-US" sz="2400" dirty="0" smtClean="0"/>
              <a:t>24</a:t>
            </a:r>
            <a:endParaRPr lang="en-US" sz="2400" dirty="0"/>
          </a:p>
          <a:p>
            <a:r>
              <a:rPr lang="en-US" sz="2400" dirty="0"/>
              <a:t>W = </a:t>
            </a:r>
            <a:r>
              <a:rPr lang="en-US" sz="2400" dirty="0" smtClean="0"/>
              <a:t>27</a:t>
            </a:r>
            <a:endParaRPr lang="en-US" sz="2400" dirty="0"/>
          </a:p>
          <a:p>
            <a:endParaRPr lang="en-US" sz="2400" dirty="0"/>
          </a:p>
          <a:p>
            <a:r>
              <a:rPr lang="en-US" sz="2400" dirty="0"/>
              <a:t>H ÷ W = </a:t>
            </a:r>
            <a:r>
              <a:rPr lang="en-US" sz="2400" dirty="0" smtClean="0"/>
              <a:t>.8888</a:t>
            </a:r>
            <a:endParaRPr lang="en-US" sz="2400" dirty="0"/>
          </a:p>
          <a:p>
            <a:endParaRPr lang="en-US" sz="2400" dirty="0"/>
          </a:p>
          <a:p>
            <a:r>
              <a:rPr lang="en-US" sz="2400" dirty="0"/>
              <a:t>CFM ˃ 500</a:t>
            </a:r>
          </a:p>
          <a:p>
            <a:r>
              <a:rPr lang="en-US" sz="2400" dirty="0"/>
              <a:t>So, N = 1</a:t>
            </a:r>
          </a:p>
          <a:p>
            <a:endParaRPr lang="en-US" sz="2400" dirty="0"/>
          </a:p>
          <a:p>
            <a:r>
              <a:rPr lang="en-US" sz="2400" dirty="0"/>
              <a:t>So, C = </a:t>
            </a:r>
            <a:r>
              <a:rPr lang="en-US" sz="2400" dirty="0" smtClean="0"/>
              <a:t>1.2</a:t>
            </a:r>
            <a:endParaRPr lang="en-US" sz="2400" dirty="0"/>
          </a:p>
        </p:txBody>
      </p:sp>
      <p:sp>
        <p:nvSpPr>
          <p:cNvPr id="76" name="Oval 75"/>
          <p:cNvSpPr/>
          <p:nvPr/>
        </p:nvSpPr>
        <p:spPr>
          <a:xfrm>
            <a:off x="4141589" y="1655825"/>
            <a:ext cx="1139503" cy="36179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78" name="Rectangle 77"/>
          <p:cNvSpPr/>
          <p:nvPr/>
        </p:nvSpPr>
        <p:spPr>
          <a:xfrm>
            <a:off x="5885491" y="4038061"/>
            <a:ext cx="2367116" cy="32077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Title 1"/>
          <p:cNvSpPr>
            <a:spLocks noGrp="1"/>
          </p:cNvSpPr>
          <p:nvPr>
            <p:ph type="title"/>
          </p:nvPr>
        </p:nvSpPr>
        <p:spPr>
          <a:xfrm>
            <a:off x="118447" y="-120895"/>
            <a:ext cx="8229600" cy="1143000"/>
          </a:xfrm>
        </p:spPr>
        <p:txBody>
          <a:bodyPr/>
          <a:lstStyle/>
          <a:p>
            <a:r>
              <a:rPr lang="en-US" dirty="0" smtClean="0"/>
              <a:t>B to C 90 Bend From Q A6-1</a:t>
            </a:r>
            <a:endParaRPr lang="en-US" dirty="0"/>
          </a:p>
        </p:txBody>
      </p:sp>
    </p:spTree>
    <p:custDataLst>
      <p:tags r:id="rId1"/>
    </p:custDataLst>
    <p:extLst>
      <p:ext uri="{BB962C8B-B14F-4D97-AF65-F5344CB8AC3E}">
        <p14:creationId xmlns:p14="http://schemas.microsoft.com/office/powerpoint/2010/main" val="42671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798" y="-136017"/>
            <a:ext cx="8229600" cy="1143000"/>
          </a:xfrm>
        </p:spPr>
        <p:txBody>
          <a:bodyPr/>
          <a:lstStyle/>
          <a:p>
            <a:r>
              <a:rPr lang="en-US" dirty="0" smtClean="0"/>
              <a:t>L 90 Mitered Rectangle Calculation</a:t>
            </a:r>
            <a:endParaRPr lang="en-US" dirty="0"/>
          </a:p>
        </p:txBody>
      </p:sp>
      <p:pic>
        <p:nvPicPr>
          <p:cNvPr id="5" name="Picture 4"/>
          <p:cNvPicPr>
            <a:picLocks noChangeAspect="1"/>
          </p:cNvPicPr>
          <p:nvPr/>
        </p:nvPicPr>
        <p:blipFill>
          <a:blip r:embed="rId3"/>
          <a:stretch>
            <a:fillRect/>
          </a:stretch>
        </p:blipFill>
        <p:spPr>
          <a:xfrm>
            <a:off x="251691" y="839932"/>
            <a:ext cx="8601075" cy="6038850"/>
          </a:xfrm>
          <a:prstGeom prst="rect">
            <a:avLst/>
          </a:prstGeom>
        </p:spPr>
      </p:pic>
      <p:sp>
        <p:nvSpPr>
          <p:cNvPr id="6" name="Rectangle 5"/>
          <p:cNvSpPr/>
          <p:nvPr/>
        </p:nvSpPr>
        <p:spPr>
          <a:xfrm>
            <a:off x="329766" y="3124200"/>
            <a:ext cx="8444923" cy="152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73023" y="3411063"/>
            <a:ext cx="1935979" cy="1077218"/>
          </a:xfrm>
          <a:prstGeom prst="rect">
            <a:avLst/>
          </a:prstGeom>
          <a:solidFill>
            <a:schemeClr val="accent1">
              <a:lumMod val="75000"/>
            </a:schemeClr>
          </a:solidFill>
        </p:spPr>
        <p:txBody>
          <a:bodyPr wrap="none" rtlCol="0">
            <a:spAutoFit/>
          </a:bodyPr>
          <a:lstStyle/>
          <a:p>
            <a:r>
              <a:rPr lang="en-US" sz="3200" dirty="0" smtClean="0"/>
              <a:t>Loss Item</a:t>
            </a:r>
          </a:p>
          <a:p>
            <a:r>
              <a:rPr lang="en-US" sz="3200" dirty="0" smtClean="0"/>
              <a:t>Pt = C × Pv</a:t>
            </a:r>
            <a:endParaRPr lang="en-US" sz="3200" dirty="0"/>
          </a:p>
        </p:txBody>
      </p:sp>
      <p:sp>
        <p:nvSpPr>
          <p:cNvPr id="8" name="TextBox 7"/>
          <p:cNvSpPr txBox="1"/>
          <p:nvPr/>
        </p:nvSpPr>
        <p:spPr>
          <a:xfrm>
            <a:off x="3944782" y="3877830"/>
            <a:ext cx="4314836" cy="584775"/>
          </a:xfrm>
          <a:prstGeom prst="rect">
            <a:avLst/>
          </a:prstGeom>
          <a:solidFill>
            <a:schemeClr val="accent1">
              <a:lumMod val="75000"/>
            </a:schemeClr>
          </a:solidFill>
        </p:spPr>
        <p:txBody>
          <a:bodyPr wrap="none" rtlCol="0">
            <a:spAutoFit/>
          </a:bodyPr>
          <a:lstStyle/>
          <a:p>
            <a:r>
              <a:rPr lang="en-US" sz="3200" dirty="0" smtClean="0"/>
              <a:t>Pt = 1.2 × 0.359 = 0.4309</a:t>
            </a:r>
            <a:endParaRPr lang="en-US" sz="3200" dirty="0"/>
          </a:p>
        </p:txBody>
      </p:sp>
      <p:sp>
        <p:nvSpPr>
          <p:cNvPr id="9" name="TextBox 8"/>
          <p:cNvSpPr txBox="1"/>
          <p:nvPr/>
        </p:nvSpPr>
        <p:spPr>
          <a:xfrm>
            <a:off x="693331" y="1793590"/>
            <a:ext cx="7476534" cy="584775"/>
          </a:xfrm>
          <a:prstGeom prst="rect">
            <a:avLst/>
          </a:prstGeom>
          <a:solidFill>
            <a:schemeClr val="accent1">
              <a:lumMod val="75000"/>
            </a:schemeClr>
          </a:solidFill>
        </p:spPr>
        <p:txBody>
          <a:bodyPr wrap="none" rtlCol="0">
            <a:spAutoFit/>
          </a:bodyPr>
          <a:lstStyle/>
          <a:p>
            <a:r>
              <a:rPr lang="en-US" sz="3200" dirty="0" smtClean="0"/>
              <a:t>Velocity Pressure = (Velocity ÷ </a:t>
            </a:r>
            <a:r>
              <a:rPr lang="en-US" sz="3200" dirty="0"/>
              <a:t>4005 </a:t>
            </a:r>
            <a:r>
              <a:rPr lang="en-US" sz="3200" dirty="0" smtClean="0"/>
              <a:t>× ACF)</a:t>
            </a:r>
            <a:r>
              <a:rPr lang="en-US" sz="3200" baseline="30000" dirty="0" smtClean="0"/>
              <a:t>2</a:t>
            </a:r>
            <a:r>
              <a:rPr lang="en-US" sz="3200" dirty="0" smtClean="0"/>
              <a:t> </a:t>
            </a:r>
            <a:endParaRPr lang="en-US" sz="3200" dirty="0"/>
          </a:p>
        </p:txBody>
      </p:sp>
      <p:sp>
        <p:nvSpPr>
          <p:cNvPr id="10" name="TextBox 9"/>
          <p:cNvSpPr txBox="1"/>
          <p:nvPr/>
        </p:nvSpPr>
        <p:spPr>
          <a:xfrm>
            <a:off x="693331" y="2340123"/>
            <a:ext cx="7988918" cy="584775"/>
          </a:xfrm>
          <a:prstGeom prst="rect">
            <a:avLst/>
          </a:prstGeom>
          <a:solidFill>
            <a:schemeClr val="accent1">
              <a:lumMod val="75000"/>
            </a:schemeClr>
          </a:solidFill>
        </p:spPr>
        <p:txBody>
          <a:bodyPr wrap="none" rtlCol="0">
            <a:spAutoFit/>
          </a:bodyPr>
          <a:lstStyle/>
          <a:p>
            <a:r>
              <a:rPr lang="en-US" sz="3200" dirty="0" smtClean="0"/>
              <a:t>Velocity Pressure = (2,400 ÷ </a:t>
            </a:r>
            <a:r>
              <a:rPr lang="en-US" sz="3200" dirty="0"/>
              <a:t>4005 </a:t>
            </a:r>
            <a:r>
              <a:rPr lang="en-US" sz="3200" dirty="0" smtClean="0"/>
              <a:t>× 1)</a:t>
            </a:r>
            <a:r>
              <a:rPr lang="en-US" sz="3200" baseline="30000" dirty="0" smtClean="0"/>
              <a:t>2</a:t>
            </a:r>
            <a:r>
              <a:rPr lang="en-US" sz="3200" dirty="0"/>
              <a:t> </a:t>
            </a:r>
            <a:r>
              <a:rPr lang="en-US" sz="3200" dirty="0" smtClean="0"/>
              <a:t>= 0.359 </a:t>
            </a:r>
            <a:endParaRPr lang="en-US" sz="3200" dirty="0"/>
          </a:p>
        </p:txBody>
      </p:sp>
      <p:sp>
        <p:nvSpPr>
          <p:cNvPr id="17" name="Oval 16"/>
          <p:cNvSpPr/>
          <p:nvPr/>
        </p:nvSpPr>
        <p:spPr>
          <a:xfrm>
            <a:off x="4431598" y="2893438"/>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7422785" y="2041542"/>
            <a:ext cx="1188720" cy="118872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48046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7"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Smooth Radius 3 Vane </a:t>
            </a:r>
            <a:r>
              <a:rPr lang="en-US" dirty="0" smtClean="0"/>
              <a:t>90 #1 </a:t>
            </a:r>
            <a:endParaRPr lang="en-US" dirty="0"/>
          </a:p>
        </p:txBody>
      </p:sp>
      <p:pic>
        <p:nvPicPr>
          <p:cNvPr id="4" name="Picture 3"/>
          <p:cNvPicPr>
            <a:picLocks noChangeAspect="1"/>
          </p:cNvPicPr>
          <p:nvPr/>
        </p:nvPicPr>
        <p:blipFill>
          <a:blip r:embed="rId3"/>
          <a:stretch>
            <a:fillRect/>
          </a:stretch>
        </p:blipFill>
        <p:spPr>
          <a:xfrm>
            <a:off x="152400" y="1295400"/>
            <a:ext cx="3764864" cy="3181350"/>
          </a:xfrm>
          <a:prstGeom prst="rect">
            <a:avLst/>
          </a:prstGeom>
        </p:spPr>
      </p:pic>
      <p:sp>
        <p:nvSpPr>
          <p:cNvPr id="5" name="TextBox 4"/>
          <p:cNvSpPr txBox="1"/>
          <p:nvPr/>
        </p:nvSpPr>
        <p:spPr>
          <a:xfrm>
            <a:off x="4229326" y="1501080"/>
            <a:ext cx="2215671" cy="1384995"/>
          </a:xfrm>
          <a:prstGeom prst="rect">
            <a:avLst/>
          </a:prstGeom>
          <a:noFill/>
        </p:spPr>
        <p:txBody>
          <a:bodyPr wrap="none" rtlCol="0">
            <a:spAutoFit/>
          </a:bodyPr>
          <a:lstStyle/>
          <a:p>
            <a:r>
              <a:rPr lang="en-US" sz="2800" dirty="0" smtClean="0"/>
              <a:t>H/W = 0.8889</a:t>
            </a:r>
          </a:p>
          <a:p>
            <a:r>
              <a:rPr lang="en-US" sz="2800" dirty="0" smtClean="0"/>
              <a:t>R/W = 0.5</a:t>
            </a:r>
          </a:p>
          <a:p>
            <a:endParaRPr lang="en-US" sz="2800" dirty="0"/>
          </a:p>
        </p:txBody>
      </p:sp>
      <p:graphicFrame>
        <p:nvGraphicFramePr>
          <p:cNvPr id="6" name="Table 5"/>
          <p:cNvGraphicFramePr>
            <a:graphicFrameLocks noGrp="1"/>
          </p:cNvGraphicFramePr>
          <p:nvPr/>
        </p:nvGraphicFramePr>
        <p:xfrm>
          <a:off x="3268750" y="3657600"/>
          <a:ext cx="5722848" cy="3128268"/>
        </p:xfrm>
        <a:graphic>
          <a:graphicData uri="http://schemas.openxmlformats.org/drawingml/2006/table">
            <a:tbl>
              <a:tblPr firstRow="1" firstCol="1" bandRow="1">
                <a:tableStyleId>{5C22544A-7EE6-4342-B048-85BDC9FD1C3A}</a:tableStyleId>
              </a:tblPr>
              <a:tblGrid>
                <a:gridCol w="522919"/>
                <a:gridCol w="460753"/>
                <a:gridCol w="460753"/>
                <a:gridCol w="460753"/>
                <a:gridCol w="460753"/>
                <a:gridCol w="460753"/>
                <a:gridCol w="460753"/>
                <a:gridCol w="460753"/>
                <a:gridCol w="460753"/>
                <a:gridCol w="460753"/>
                <a:gridCol w="526576"/>
                <a:gridCol w="526576"/>
              </a:tblGrid>
              <a:tr h="245740">
                <a:tc rowSpan="3">
                  <a:txBody>
                    <a:bodyPr/>
                    <a:lstStyle/>
                    <a:p>
                      <a:pPr marL="0" marR="0" algn="ctr">
                        <a:lnSpc>
                          <a:spcPct val="107000"/>
                        </a:lnSpc>
                        <a:spcBef>
                          <a:spcPts val="0"/>
                        </a:spcBef>
                        <a:spcAft>
                          <a:spcPts val="0"/>
                        </a:spcAft>
                      </a:pPr>
                      <a:r>
                        <a:rPr lang="en-US" sz="1100" dirty="0">
                          <a:effectLst/>
                        </a:rPr>
                        <a:t>R/W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11">
                  <a:txBody>
                    <a:bodyPr/>
                    <a:lstStyle/>
                    <a:p>
                      <a:pPr marL="0" marR="0" algn="ctr">
                        <a:lnSpc>
                          <a:spcPct val="107000"/>
                        </a:lnSpc>
                        <a:spcBef>
                          <a:spcPts val="0"/>
                        </a:spcBef>
                        <a:spcAft>
                          <a:spcPts val="0"/>
                        </a:spcAft>
                      </a:pPr>
                      <a:r>
                        <a:rPr lang="en-US" sz="1100">
                          <a:effectLst/>
                        </a:rPr>
                        <a:t>Coefficient 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5740">
                <a:tc vMerge="1">
                  <a:txBody>
                    <a:bodyPr/>
                    <a:lstStyle/>
                    <a:p>
                      <a:endParaRPr lang="en-US"/>
                    </a:p>
                  </a:txBody>
                  <a:tcPr/>
                </a:tc>
                <a:tc gridSpan="11">
                  <a:txBody>
                    <a:bodyPr/>
                    <a:lstStyle/>
                    <a:p>
                      <a:pPr marL="0" marR="0" algn="ctr">
                        <a:lnSpc>
                          <a:spcPct val="107000"/>
                        </a:lnSpc>
                        <a:spcBef>
                          <a:spcPts val="0"/>
                        </a:spcBef>
                        <a:spcAft>
                          <a:spcPts val="0"/>
                        </a:spcAft>
                      </a:pPr>
                      <a:r>
                        <a:rPr lang="en-US" sz="1100">
                          <a:effectLst/>
                        </a:rPr>
                        <a:t>H/W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5740">
                <a:tc vMerge="1">
                  <a:txBody>
                    <a:bodyPr/>
                    <a:lstStyle/>
                    <a:p>
                      <a:endParaRPr lang="en-US"/>
                    </a:p>
                  </a:txBody>
                  <a:tcPr/>
                </a:tc>
                <a:tc>
                  <a:txBody>
                    <a:bodyPr/>
                    <a:lstStyle/>
                    <a:p>
                      <a:pPr marL="0" marR="0" algn="ctr">
                        <a:lnSpc>
                          <a:spcPct val="107000"/>
                        </a:lnSpc>
                        <a:spcBef>
                          <a:spcPts val="0"/>
                        </a:spcBef>
                        <a:spcAft>
                          <a:spcPts val="0"/>
                        </a:spcAft>
                      </a:pPr>
                      <a:r>
                        <a:rPr lang="en-US" sz="1100">
                          <a:effectLst/>
                        </a:rPr>
                        <a:t>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5740">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5740">
                <a:tc>
                  <a:txBody>
                    <a:bodyPr/>
                    <a:lstStyle/>
                    <a:p>
                      <a:pPr marL="0" marR="0" algn="ctr">
                        <a:lnSpc>
                          <a:spcPct val="107000"/>
                        </a:lnSpc>
                        <a:spcBef>
                          <a:spcPts val="0"/>
                        </a:spcBef>
                        <a:spcAft>
                          <a:spcPts val="0"/>
                        </a:spcAft>
                      </a:pPr>
                      <a:r>
                        <a:rPr lang="en-US" sz="1100">
                          <a:effectLst/>
                        </a:rPr>
                        <a:t>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5740">
                <a:tc>
                  <a:txBody>
                    <a:bodyPr/>
                    <a:lstStyle/>
                    <a:p>
                      <a:pPr marL="0" marR="0" algn="ctr">
                        <a:lnSpc>
                          <a:spcPct val="107000"/>
                        </a:lnSpc>
                        <a:spcBef>
                          <a:spcPts val="0"/>
                        </a:spcBef>
                        <a:spcAft>
                          <a:spcPts val="0"/>
                        </a:spcAft>
                      </a:pPr>
                      <a:r>
                        <a:rPr lang="en-US" sz="1100">
                          <a:effectLst/>
                        </a:rPr>
                        <a:t>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5740">
                <a:tc>
                  <a:txBody>
                    <a:bodyPr/>
                    <a:lstStyle/>
                    <a:p>
                      <a:pPr marL="0" marR="0" algn="ctr">
                        <a:lnSpc>
                          <a:spcPct val="107000"/>
                        </a:lnSpc>
                        <a:spcBef>
                          <a:spcPts val="0"/>
                        </a:spcBef>
                        <a:spcAft>
                          <a:spcPts val="0"/>
                        </a:spcAft>
                      </a:pPr>
                      <a:r>
                        <a:rPr lang="en-US" sz="1100">
                          <a:effectLst/>
                        </a:rPr>
                        <a:t>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5740">
                <a:tc>
                  <a:txBody>
                    <a:bodyPr/>
                    <a:lstStyle/>
                    <a:p>
                      <a:pPr marL="0" marR="0" algn="ctr">
                        <a:lnSpc>
                          <a:spcPct val="107000"/>
                        </a:lnSpc>
                        <a:spcBef>
                          <a:spcPts val="0"/>
                        </a:spcBef>
                        <a:spcAft>
                          <a:spcPts val="0"/>
                        </a:spcAft>
                      </a:pPr>
                      <a:r>
                        <a:rPr lang="en-US" sz="1100">
                          <a:effectLst/>
                        </a:rPr>
                        <a:t>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5740">
                <a:tc>
                  <a:txBody>
                    <a:bodyPr/>
                    <a:lstStyle/>
                    <a:p>
                      <a:pPr marL="0" marR="0" algn="ctr">
                        <a:lnSpc>
                          <a:spcPct val="107000"/>
                        </a:lnSpc>
                        <a:spcBef>
                          <a:spcPts val="0"/>
                        </a:spcBef>
                        <a:spcAft>
                          <a:spcPts val="0"/>
                        </a:spcAft>
                      </a:pPr>
                      <a:r>
                        <a:rPr lang="en-US" sz="1100">
                          <a:effectLst/>
                        </a:rPr>
                        <a:t>0.30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75315">
                <a:tc>
                  <a:txBody>
                    <a:bodyPr/>
                    <a:lstStyle/>
                    <a:p>
                      <a:pPr marL="0" marR="0" algn="ctr">
                        <a:lnSpc>
                          <a:spcPct val="107000"/>
                        </a:lnSpc>
                        <a:spcBef>
                          <a:spcPts val="0"/>
                        </a:spcBef>
                        <a:spcAft>
                          <a:spcPts val="0"/>
                        </a:spcAft>
                      </a:pPr>
                      <a:r>
                        <a:rPr lang="en-US" sz="1100">
                          <a:effectLst/>
                        </a:rPr>
                        <a:t>0.35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5740">
                <a:tc>
                  <a:txBody>
                    <a:bodyPr/>
                    <a:lstStyle/>
                    <a:p>
                      <a:pPr marL="0" marR="0" algn="ctr">
                        <a:lnSpc>
                          <a:spcPct val="107000"/>
                        </a:lnSpc>
                        <a:spcBef>
                          <a:spcPts val="0"/>
                        </a:spcBef>
                        <a:spcAft>
                          <a:spcPts val="0"/>
                        </a:spcAft>
                      </a:pPr>
                      <a:r>
                        <a:rPr lang="en-US" sz="1100">
                          <a:effectLst/>
                        </a:rPr>
                        <a:t>0.40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5740">
                <a:tc>
                  <a:txBody>
                    <a:bodyPr/>
                    <a:lstStyle/>
                    <a:p>
                      <a:pPr marL="0" marR="0" algn="ctr">
                        <a:lnSpc>
                          <a:spcPct val="107000"/>
                        </a:lnSpc>
                        <a:spcBef>
                          <a:spcPts val="0"/>
                        </a:spcBef>
                        <a:spcAft>
                          <a:spcPts val="0"/>
                        </a:spcAft>
                      </a:pPr>
                      <a:r>
                        <a:rPr lang="en-US" sz="1100">
                          <a:effectLst/>
                        </a:rPr>
                        <a:t>0.45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5740">
                <a:tc>
                  <a:txBody>
                    <a:bodyPr/>
                    <a:lstStyle/>
                    <a:p>
                      <a:pPr marL="0" marR="0" algn="ctr">
                        <a:lnSpc>
                          <a:spcPct val="107000"/>
                        </a:lnSpc>
                        <a:spcBef>
                          <a:spcPts val="0"/>
                        </a:spcBef>
                        <a:spcAft>
                          <a:spcPts val="0"/>
                        </a:spcAft>
                      </a:pPr>
                      <a:r>
                        <a:rPr lang="en-US" sz="1100">
                          <a:effectLst/>
                        </a:rPr>
                        <a:t>0.50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Rectangle 6"/>
          <p:cNvSpPr/>
          <p:nvPr/>
        </p:nvSpPr>
        <p:spPr>
          <a:xfrm>
            <a:off x="3268750" y="6468979"/>
            <a:ext cx="2212961" cy="3810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082586" y="2735577"/>
            <a:ext cx="4756174" cy="954107"/>
          </a:xfrm>
          <a:prstGeom prst="rect">
            <a:avLst/>
          </a:prstGeom>
          <a:noFill/>
        </p:spPr>
        <p:txBody>
          <a:bodyPr wrap="none" rtlCol="0">
            <a:spAutoFit/>
          </a:bodyPr>
          <a:lstStyle/>
          <a:p>
            <a:r>
              <a:rPr lang="en-US" sz="2800" dirty="0" smtClean="0"/>
              <a:t>No need to interpolate C = 0.01</a:t>
            </a:r>
          </a:p>
          <a:p>
            <a:endParaRPr lang="en-US" sz="2800" dirty="0"/>
          </a:p>
        </p:txBody>
      </p:sp>
    </p:spTree>
    <p:custDataLst>
      <p:tags r:id="rId1"/>
    </p:custDataLst>
    <p:extLst>
      <p:ext uri="{BB962C8B-B14F-4D97-AF65-F5344CB8AC3E}">
        <p14:creationId xmlns:p14="http://schemas.microsoft.com/office/powerpoint/2010/main" val="411024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Smooth Radius 3 Vane 90 #1 </a:t>
            </a:r>
          </a:p>
        </p:txBody>
      </p:sp>
      <p:pic>
        <p:nvPicPr>
          <p:cNvPr id="4" name="Content Placeholder 3"/>
          <p:cNvPicPr>
            <a:picLocks noGrp="1" noChangeAspect="1"/>
          </p:cNvPicPr>
          <p:nvPr>
            <p:ph idx="1"/>
          </p:nvPr>
        </p:nvPicPr>
        <p:blipFill>
          <a:blip r:embed="rId3"/>
          <a:stretch>
            <a:fillRect/>
          </a:stretch>
        </p:blipFill>
        <p:spPr>
          <a:xfrm>
            <a:off x="457200" y="1417638"/>
            <a:ext cx="8110783" cy="5410200"/>
          </a:xfrm>
          <a:prstGeom prst="rect">
            <a:avLst/>
          </a:prstGeom>
        </p:spPr>
      </p:pic>
      <p:sp>
        <p:nvSpPr>
          <p:cNvPr id="5" name="TextBox 4"/>
          <p:cNvSpPr txBox="1"/>
          <p:nvPr/>
        </p:nvSpPr>
        <p:spPr>
          <a:xfrm>
            <a:off x="774324" y="2268250"/>
            <a:ext cx="7476534" cy="584775"/>
          </a:xfrm>
          <a:prstGeom prst="rect">
            <a:avLst/>
          </a:prstGeom>
          <a:solidFill>
            <a:schemeClr val="accent1">
              <a:lumMod val="75000"/>
            </a:schemeClr>
          </a:solidFill>
        </p:spPr>
        <p:txBody>
          <a:bodyPr wrap="none" rtlCol="0">
            <a:spAutoFit/>
          </a:bodyPr>
          <a:lstStyle/>
          <a:p>
            <a:r>
              <a:rPr lang="en-US" sz="3200" dirty="0" smtClean="0"/>
              <a:t>Velocity Pressure = (Velocity ÷ </a:t>
            </a:r>
            <a:r>
              <a:rPr lang="en-US" sz="3200" dirty="0"/>
              <a:t>4005 </a:t>
            </a:r>
            <a:r>
              <a:rPr lang="en-US" sz="3200" dirty="0" smtClean="0"/>
              <a:t>× ACF)</a:t>
            </a:r>
            <a:r>
              <a:rPr lang="en-US" sz="3200" baseline="30000" dirty="0" smtClean="0"/>
              <a:t>2</a:t>
            </a:r>
            <a:r>
              <a:rPr lang="en-US" sz="3200" dirty="0" smtClean="0"/>
              <a:t> </a:t>
            </a:r>
            <a:endParaRPr lang="en-US" sz="3200" dirty="0"/>
          </a:p>
        </p:txBody>
      </p:sp>
      <p:sp>
        <p:nvSpPr>
          <p:cNvPr id="6" name="TextBox 5"/>
          <p:cNvSpPr txBox="1"/>
          <p:nvPr/>
        </p:nvSpPr>
        <p:spPr>
          <a:xfrm>
            <a:off x="774324" y="2828962"/>
            <a:ext cx="7988918" cy="584775"/>
          </a:xfrm>
          <a:prstGeom prst="rect">
            <a:avLst/>
          </a:prstGeom>
          <a:solidFill>
            <a:schemeClr val="accent1">
              <a:lumMod val="75000"/>
            </a:schemeClr>
          </a:solidFill>
        </p:spPr>
        <p:txBody>
          <a:bodyPr wrap="none" rtlCol="0">
            <a:spAutoFit/>
          </a:bodyPr>
          <a:lstStyle/>
          <a:p>
            <a:r>
              <a:rPr lang="en-US" sz="3200" dirty="0" smtClean="0"/>
              <a:t>Velocity Pressure = (2,400 ÷ </a:t>
            </a:r>
            <a:r>
              <a:rPr lang="en-US" sz="3200" dirty="0"/>
              <a:t>4005 </a:t>
            </a:r>
            <a:r>
              <a:rPr lang="en-US" sz="3200" dirty="0" smtClean="0"/>
              <a:t>× 1)</a:t>
            </a:r>
            <a:r>
              <a:rPr lang="en-US" sz="3200" baseline="30000" dirty="0" smtClean="0"/>
              <a:t>2</a:t>
            </a:r>
            <a:r>
              <a:rPr lang="en-US" sz="3200" dirty="0"/>
              <a:t> </a:t>
            </a:r>
            <a:r>
              <a:rPr lang="en-US" sz="3200" dirty="0" smtClean="0"/>
              <a:t>= 0.359 </a:t>
            </a:r>
            <a:endParaRPr lang="en-US" sz="3200" dirty="0"/>
          </a:p>
        </p:txBody>
      </p:sp>
      <p:sp>
        <p:nvSpPr>
          <p:cNvPr id="7" name="Rectangle 6"/>
          <p:cNvSpPr/>
          <p:nvPr/>
        </p:nvSpPr>
        <p:spPr>
          <a:xfrm flipV="1">
            <a:off x="521953" y="3475036"/>
            <a:ext cx="7098047" cy="3349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448743" y="3339903"/>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438672" y="2603045"/>
            <a:ext cx="1188720" cy="118872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219200" y="4393917"/>
            <a:ext cx="1935979" cy="1077218"/>
          </a:xfrm>
          <a:prstGeom prst="rect">
            <a:avLst/>
          </a:prstGeom>
          <a:solidFill>
            <a:schemeClr val="accent1">
              <a:lumMod val="75000"/>
            </a:schemeClr>
          </a:solidFill>
        </p:spPr>
        <p:txBody>
          <a:bodyPr wrap="none" rtlCol="0">
            <a:spAutoFit/>
          </a:bodyPr>
          <a:lstStyle/>
          <a:p>
            <a:r>
              <a:rPr lang="en-US" sz="3200" dirty="0" smtClean="0"/>
              <a:t>Loss Item</a:t>
            </a:r>
          </a:p>
          <a:p>
            <a:r>
              <a:rPr lang="en-US" sz="3200" dirty="0" smtClean="0"/>
              <a:t>Pt = C × Pv</a:t>
            </a:r>
            <a:endParaRPr lang="en-US" sz="3200" dirty="0"/>
          </a:p>
        </p:txBody>
      </p:sp>
      <p:sp>
        <p:nvSpPr>
          <p:cNvPr id="12" name="TextBox 11"/>
          <p:cNvSpPr txBox="1"/>
          <p:nvPr/>
        </p:nvSpPr>
        <p:spPr>
          <a:xfrm>
            <a:off x="3822512" y="4648200"/>
            <a:ext cx="4731616" cy="584775"/>
          </a:xfrm>
          <a:prstGeom prst="rect">
            <a:avLst/>
          </a:prstGeom>
          <a:solidFill>
            <a:schemeClr val="accent1">
              <a:lumMod val="75000"/>
            </a:schemeClr>
          </a:solidFill>
        </p:spPr>
        <p:txBody>
          <a:bodyPr wrap="none" rtlCol="0">
            <a:spAutoFit/>
          </a:bodyPr>
          <a:lstStyle/>
          <a:p>
            <a:r>
              <a:rPr lang="en-US" sz="3200" dirty="0" smtClean="0"/>
              <a:t>Pt = 0.01 × 0.359 = 0.00359</a:t>
            </a:r>
            <a:endParaRPr lang="en-US" sz="3200" dirty="0"/>
          </a:p>
        </p:txBody>
      </p:sp>
    </p:spTree>
    <p:custDataLst>
      <p:tags r:id="rId1"/>
    </p:custDataLst>
    <p:extLst>
      <p:ext uri="{BB962C8B-B14F-4D97-AF65-F5344CB8AC3E}">
        <p14:creationId xmlns:p14="http://schemas.microsoft.com/office/powerpoint/2010/main" val="171184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Savings for 4 Smooth Radius 3 Vane 90</a:t>
            </a:r>
          </a:p>
        </p:txBody>
      </p:sp>
      <p:pic>
        <p:nvPicPr>
          <p:cNvPr id="4" name="Content Placeholder 3"/>
          <p:cNvPicPr>
            <a:picLocks noGrp="1" noChangeAspect="1"/>
          </p:cNvPicPr>
          <p:nvPr>
            <p:ph idx="1"/>
          </p:nvPr>
        </p:nvPicPr>
        <p:blipFill>
          <a:blip r:embed="rId3"/>
          <a:stretch>
            <a:fillRect/>
          </a:stretch>
        </p:blipFill>
        <p:spPr>
          <a:xfrm>
            <a:off x="304800" y="1371600"/>
            <a:ext cx="8225020" cy="5486400"/>
          </a:xfrm>
          <a:prstGeom prst="rect">
            <a:avLst/>
          </a:prstGeom>
        </p:spPr>
      </p:pic>
      <p:sp>
        <p:nvSpPr>
          <p:cNvPr id="5" name="Oval 4"/>
          <p:cNvSpPr/>
          <p:nvPr/>
        </p:nvSpPr>
        <p:spPr>
          <a:xfrm>
            <a:off x="7010400" y="3314859"/>
            <a:ext cx="548640" cy="5486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81200" y="3304190"/>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981200" y="4375001"/>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81200" y="5334000"/>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81200" y="5974080"/>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10400" y="4466441"/>
            <a:ext cx="548640" cy="5486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010400" y="5380681"/>
            <a:ext cx="548640" cy="5486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010400" y="5957796"/>
            <a:ext cx="548640" cy="5486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864909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Smooth </a:t>
            </a:r>
            <a:r>
              <a:rPr lang="en-US" dirty="0"/>
              <a:t>Radius 3 Vane </a:t>
            </a:r>
            <a:r>
              <a:rPr lang="en-US" dirty="0" smtClean="0"/>
              <a:t>90</a:t>
            </a:r>
            <a:endParaRPr lang="en-US" dirty="0"/>
          </a:p>
        </p:txBody>
      </p:sp>
      <p:sp>
        <p:nvSpPr>
          <p:cNvPr id="5" name="TextBox 4"/>
          <p:cNvSpPr txBox="1"/>
          <p:nvPr/>
        </p:nvSpPr>
        <p:spPr>
          <a:xfrm>
            <a:off x="657604" y="1358209"/>
            <a:ext cx="5454397" cy="1384995"/>
          </a:xfrm>
          <a:prstGeom prst="rect">
            <a:avLst/>
          </a:prstGeom>
          <a:noFill/>
        </p:spPr>
        <p:txBody>
          <a:bodyPr wrap="square" rtlCol="0">
            <a:spAutoFit/>
          </a:bodyPr>
          <a:lstStyle/>
          <a:p>
            <a:r>
              <a:rPr lang="en-US" sz="2800" dirty="0" smtClean="0"/>
              <a:t># 2 H/W = 0.8</a:t>
            </a:r>
          </a:p>
          <a:p>
            <a:r>
              <a:rPr lang="en-US" sz="2800" dirty="0" smtClean="0"/>
              <a:t># 2 R/W = 0.5</a:t>
            </a:r>
          </a:p>
          <a:p>
            <a:endParaRPr lang="en-US" sz="2800" dirty="0"/>
          </a:p>
        </p:txBody>
      </p:sp>
      <p:graphicFrame>
        <p:nvGraphicFramePr>
          <p:cNvPr id="6" name="Table 5"/>
          <p:cNvGraphicFramePr>
            <a:graphicFrameLocks noGrp="1"/>
          </p:cNvGraphicFramePr>
          <p:nvPr/>
        </p:nvGraphicFramePr>
        <p:xfrm>
          <a:off x="762000" y="2371741"/>
          <a:ext cx="7924803" cy="4257658"/>
        </p:xfrm>
        <a:graphic>
          <a:graphicData uri="http://schemas.openxmlformats.org/drawingml/2006/table">
            <a:tbl>
              <a:tblPr firstRow="1" firstCol="1" bandRow="1">
                <a:tableStyleId>{5C22544A-7EE6-4342-B048-85BDC9FD1C3A}</a:tableStyleId>
              </a:tblPr>
              <a:tblGrid>
                <a:gridCol w="724120"/>
                <a:gridCol w="638035"/>
                <a:gridCol w="638035"/>
                <a:gridCol w="638035"/>
                <a:gridCol w="638035"/>
                <a:gridCol w="638035"/>
                <a:gridCol w="638035"/>
                <a:gridCol w="638035"/>
                <a:gridCol w="638035"/>
                <a:gridCol w="638035"/>
                <a:gridCol w="729184"/>
                <a:gridCol w="729184"/>
              </a:tblGrid>
              <a:tr h="347001">
                <a:tc rowSpan="3">
                  <a:txBody>
                    <a:bodyPr/>
                    <a:lstStyle/>
                    <a:p>
                      <a:pPr marL="0" marR="0" algn="ctr">
                        <a:lnSpc>
                          <a:spcPct val="107000"/>
                        </a:lnSpc>
                        <a:spcBef>
                          <a:spcPts val="0"/>
                        </a:spcBef>
                        <a:spcAft>
                          <a:spcPts val="0"/>
                        </a:spcAft>
                      </a:pPr>
                      <a:r>
                        <a:rPr lang="en-US" sz="1100" dirty="0">
                          <a:effectLst/>
                        </a:rPr>
                        <a:t>R/W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11">
                  <a:txBody>
                    <a:bodyPr/>
                    <a:lstStyle/>
                    <a:p>
                      <a:pPr marL="0" marR="0" algn="ctr">
                        <a:lnSpc>
                          <a:spcPct val="107000"/>
                        </a:lnSpc>
                        <a:spcBef>
                          <a:spcPts val="0"/>
                        </a:spcBef>
                        <a:spcAft>
                          <a:spcPts val="0"/>
                        </a:spcAft>
                      </a:pPr>
                      <a:r>
                        <a:rPr lang="en-US" sz="1100">
                          <a:effectLst/>
                        </a:rPr>
                        <a:t>Coefficient 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7001">
                <a:tc vMerge="1">
                  <a:txBody>
                    <a:bodyPr/>
                    <a:lstStyle/>
                    <a:p>
                      <a:endParaRPr lang="en-US"/>
                    </a:p>
                  </a:txBody>
                  <a:tcPr/>
                </a:tc>
                <a:tc gridSpan="11">
                  <a:txBody>
                    <a:bodyPr/>
                    <a:lstStyle/>
                    <a:p>
                      <a:pPr marL="0" marR="0" algn="ctr">
                        <a:lnSpc>
                          <a:spcPct val="107000"/>
                        </a:lnSpc>
                        <a:spcBef>
                          <a:spcPts val="0"/>
                        </a:spcBef>
                        <a:spcAft>
                          <a:spcPts val="0"/>
                        </a:spcAft>
                      </a:pPr>
                      <a:r>
                        <a:rPr lang="en-US" sz="1100">
                          <a:effectLst/>
                        </a:rPr>
                        <a:t>H/W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7001">
                <a:tc vMerge="1">
                  <a:txBody>
                    <a:bodyPr/>
                    <a:lstStyle/>
                    <a:p>
                      <a:endParaRPr lang="en-US"/>
                    </a:p>
                  </a:txBody>
                  <a:tcPr/>
                </a:tc>
                <a:tc>
                  <a:txBody>
                    <a:bodyPr/>
                    <a:lstStyle/>
                    <a:p>
                      <a:pPr marL="0" marR="0" algn="ctr">
                        <a:lnSpc>
                          <a:spcPct val="107000"/>
                        </a:lnSpc>
                        <a:spcBef>
                          <a:spcPts val="0"/>
                        </a:spcBef>
                        <a:spcAft>
                          <a:spcPts val="0"/>
                        </a:spcAft>
                      </a:pPr>
                      <a:r>
                        <a:rPr lang="en-US" sz="1100">
                          <a:effectLst/>
                        </a:rPr>
                        <a:t>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87339">
                <a:tc>
                  <a:txBody>
                    <a:bodyPr/>
                    <a:lstStyle/>
                    <a:p>
                      <a:pPr marL="0" marR="0" algn="ctr">
                        <a:lnSpc>
                          <a:spcPct val="107000"/>
                        </a:lnSpc>
                        <a:spcBef>
                          <a:spcPts val="0"/>
                        </a:spcBef>
                        <a:spcAft>
                          <a:spcPts val="0"/>
                        </a:spcAft>
                      </a:pPr>
                      <a:r>
                        <a:rPr lang="en-US" sz="1100">
                          <a:effectLst/>
                        </a:rPr>
                        <a:t>0.30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3308">
                <a:tc>
                  <a:txBody>
                    <a:bodyPr/>
                    <a:lstStyle/>
                    <a:p>
                      <a:pPr marL="0" marR="0" algn="ctr">
                        <a:lnSpc>
                          <a:spcPct val="107000"/>
                        </a:lnSpc>
                        <a:spcBef>
                          <a:spcPts val="0"/>
                        </a:spcBef>
                        <a:spcAft>
                          <a:spcPts val="0"/>
                        </a:spcAft>
                      </a:pPr>
                      <a:r>
                        <a:rPr lang="en-US" sz="1100">
                          <a:effectLst/>
                        </a:rPr>
                        <a:t>0.35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Rectangle 6"/>
          <p:cNvSpPr/>
          <p:nvPr/>
        </p:nvSpPr>
        <p:spPr>
          <a:xfrm>
            <a:off x="757986" y="6248399"/>
            <a:ext cx="2671014" cy="3810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33914" y="1417638"/>
            <a:ext cx="4756174" cy="954107"/>
          </a:xfrm>
          <a:prstGeom prst="rect">
            <a:avLst/>
          </a:prstGeom>
          <a:noFill/>
        </p:spPr>
        <p:txBody>
          <a:bodyPr wrap="none" rtlCol="0">
            <a:spAutoFit/>
          </a:bodyPr>
          <a:lstStyle/>
          <a:p>
            <a:r>
              <a:rPr lang="en-US" sz="2800" dirty="0" smtClean="0"/>
              <a:t>No need to interpolate C = 0.01</a:t>
            </a:r>
          </a:p>
          <a:p>
            <a:endParaRPr lang="en-US" sz="2800" dirty="0"/>
          </a:p>
        </p:txBody>
      </p:sp>
    </p:spTree>
    <p:custDataLst>
      <p:tags r:id="rId1"/>
    </p:custDataLst>
    <p:extLst>
      <p:ext uri="{BB962C8B-B14F-4D97-AF65-F5344CB8AC3E}">
        <p14:creationId xmlns:p14="http://schemas.microsoft.com/office/powerpoint/2010/main" val="33315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rot="5400000">
            <a:off x="1209519" y="-1169019"/>
            <a:ext cx="6786314" cy="9144000"/>
          </a:xfrm>
          <a:prstGeom prst="rect">
            <a:avLst/>
          </a:prstGeom>
          <a:ln>
            <a:solidFill>
              <a:srgbClr val="00B050"/>
            </a:solidFill>
          </a:ln>
        </p:spPr>
      </p:pic>
      <p:cxnSp>
        <p:nvCxnSpPr>
          <p:cNvPr id="4" name="Straight Connector 3"/>
          <p:cNvCxnSpPr/>
          <p:nvPr/>
        </p:nvCxnSpPr>
        <p:spPr>
          <a:xfrm>
            <a:off x="8991600" y="2133600"/>
            <a:ext cx="0" cy="26670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7201" y="2646819"/>
            <a:ext cx="21733" cy="215378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600200"/>
            <a:ext cx="8534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200" y="4780625"/>
            <a:ext cx="8534400" cy="1997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530335" y="381000"/>
            <a:ext cx="6421241" cy="892552"/>
          </a:xfrm>
          <a:prstGeom prst="rect">
            <a:avLst/>
          </a:prstGeom>
          <a:noFill/>
        </p:spPr>
        <p:txBody>
          <a:bodyPr wrap="square" rtlCol="0">
            <a:spAutoFit/>
          </a:bodyPr>
          <a:lstStyle/>
          <a:p>
            <a:r>
              <a:rPr lang="en-US" sz="3600" b="1" dirty="0" smtClean="0">
                <a:solidFill>
                  <a:schemeClr val="bg2"/>
                </a:solidFill>
              </a:rPr>
              <a:t>Maria’s Restaurant Design</a:t>
            </a:r>
          </a:p>
          <a:p>
            <a:r>
              <a:rPr lang="en-US" sz="1600" dirty="0">
                <a:solidFill>
                  <a:schemeClr val="bg2"/>
                </a:solidFill>
              </a:rPr>
              <a:t>(Staff: Maria &amp; 7 Employees each </a:t>
            </a:r>
            <a:r>
              <a:rPr lang="en-US" sz="1600" dirty="0" smtClean="0">
                <a:solidFill>
                  <a:schemeClr val="bg2"/>
                </a:solidFill>
              </a:rPr>
              <a:t>shift.  Glass </a:t>
            </a:r>
            <a:r>
              <a:rPr lang="en-US" sz="1600" dirty="0">
                <a:solidFill>
                  <a:schemeClr val="bg2"/>
                </a:solidFill>
              </a:rPr>
              <a:t>Store Front and front door</a:t>
            </a:r>
            <a:r>
              <a:rPr lang="en-US" sz="1600" dirty="0" smtClean="0">
                <a:solidFill>
                  <a:schemeClr val="bg2"/>
                </a:solidFill>
              </a:rPr>
              <a:t>) </a:t>
            </a:r>
            <a:endParaRPr lang="en-US" sz="1600" dirty="0">
              <a:solidFill>
                <a:schemeClr val="bg2"/>
              </a:solidFill>
            </a:endParaRPr>
          </a:p>
        </p:txBody>
      </p:sp>
      <p:cxnSp>
        <p:nvCxnSpPr>
          <p:cNvPr id="26" name="Straight Connector 25"/>
          <p:cNvCxnSpPr/>
          <p:nvPr/>
        </p:nvCxnSpPr>
        <p:spPr>
          <a:xfrm>
            <a:off x="457200"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70885"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200" y="161129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200" y="4790612"/>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067300"/>
            <a:ext cx="4246485"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7200" y="5067300"/>
            <a:ext cx="3713033"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8600" y="3429001"/>
            <a:ext cx="0" cy="136161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28600" y="1611298"/>
            <a:ext cx="0" cy="130890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59083" y="4878851"/>
            <a:ext cx="676788" cy="369332"/>
          </a:xfrm>
          <a:prstGeom prst="rect">
            <a:avLst/>
          </a:prstGeom>
          <a:noFill/>
        </p:spPr>
        <p:txBody>
          <a:bodyPr wrap="none" rtlCol="0">
            <a:spAutoFit/>
          </a:bodyPr>
          <a:lstStyle/>
          <a:p>
            <a:r>
              <a:rPr lang="en-US" b="1" dirty="0" smtClean="0">
                <a:solidFill>
                  <a:schemeClr val="bg1"/>
                </a:solidFill>
              </a:rPr>
              <a:t>66 ft</a:t>
            </a:r>
            <a:r>
              <a:rPr lang="en-US" dirty="0" smtClean="0"/>
              <a:t>.</a:t>
            </a:r>
            <a:endParaRPr lang="en-US" dirty="0"/>
          </a:p>
        </p:txBody>
      </p:sp>
      <p:sp>
        <p:nvSpPr>
          <p:cNvPr id="43" name="TextBox 42"/>
          <p:cNvSpPr txBox="1"/>
          <p:nvPr/>
        </p:nvSpPr>
        <p:spPr>
          <a:xfrm rot="16200000">
            <a:off x="-113000" y="2955444"/>
            <a:ext cx="683200" cy="369332"/>
          </a:xfrm>
          <a:prstGeom prst="rect">
            <a:avLst/>
          </a:prstGeom>
          <a:noFill/>
        </p:spPr>
        <p:txBody>
          <a:bodyPr wrap="none" rtlCol="0">
            <a:spAutoFit/>
          </a:bodyPr>
          <a:lstStyle/>
          <a:p>
            <a:r>
              <a:rPr lang="en-US" b="1" dirty="0" smtClean="0">
                <a:solidFill>
                  <a:schemeClr val="bg1"/>
                </a:solidFill>
              </a:rPr>
              <a:t>25 ft</a:t>
            </a:r>
            <a:r>
              <a:rPr lang="en-US" dirty="0" smtClean="0"/>
              <a:t>.</a:t>
            </a:r>
            <a:endParaRPr lang="en-US" dirty="0"/>
          </a:p>
        </p:txBody>
      </p:sp>
      <p:cxnSp>
        <p:nvCxnSpPr>
          <p:cNvPr id="18" name="Straight Connector 17"/>
          <p:cNvCxnSpPr/>
          <p:nvPr/>
        </p:nvCxnSpPr>
        <p:spPr>
          <a:xfrm flipV="1">
            <a:off x="2573702" y="3044948"/>
            <a:ext cx="762136" cy="658"/>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970885" y="1611297"/>
            <a:ext cx="0" cy="15240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4957" y="1600200"/>
            <a:ext cx="13599" cy="64124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051664" y="1632398"/>
            <a:ext cx="533400" cy="561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F1</a:t>
            </a:r>
            <a:endParaRPr lang="en-US" sz="2000" dirty="0"/>
          </a:p>
        </p:txBody>
      </p:sp>
      <p:sp>
        <p:nvSpPr>
          <p:cNvPr id="33" name="Rectangle 32"/>
          <p:cNvSpPr/>
          <p:nvPr/>
        </p:nvSpPr>
        <p:spPr>
          <a:xfrm>
            <a:off x="518264" y="1632398"/>
            <a:ext cx="533400" cy="561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R1</a:t>
            </a:r>
            <a:endParaRPr lang="en-US" sz="2000" dirty="0"/>
          </a:p>
        </p:txBody>
      </p:sp>
      <p:sp>
        <p:nvSpPr>
          <p:cNvPr id="21" name="Rounded Rectangle 20"/>
          <p:cNvSpPr/>
          <p:nvPr/>
        </p:nvSpPr>
        <p:spPr>
          <a:xfrm>
            <a:off x="3155796" y="3147164"/>
            <a:ext cx="176099" cy="144549"/>
          </a:xfrm>
          <a:prstGeom prst="roundRect">
            <a:avLst/>
          </a:prstGeom>
          <a:solidFill>
            <a:schemeClr val="tx1">
              <a:lumMod val="6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980590" y="3125075"/>
            <a:ext cx="551192" cy="548640"/>
          </a:xfrm>
          <a:prstGeom prst="rect">
            <a:avLst/>
          </a:prstGeom>
          <a:noFill/>
        </p:spPr>
        <p:txBody>
          <a:bodyPr wrap="square" rtlCol="0">
            <a:spAutoFit/>
          </a:bodyPr>
          <a:lstStyle/>
          <a:p>
            <a:r>
              <a:rPr lang="en-US" dirty="0">
                <a:solidFill>
                  <a:schemeClr val="bg1"/>
                </a:solidFill>
              </a:rPr>
              <a:t>S</a:t>
            </a:r>
            <a:r>
              <a:rPr lang="en-US" dirty="0" smtClean="0">
                <a:solidFill>
                  <a:schemeClr val="bg1"/>
                </a:solidFill>
              </a:rPr>
              <a:t>1</a:t>
            </a:r>
            <a:endParaRPr lang="en-US" dirty="0">
              <a:solidFill>
                <a:schemeClr val="bg1"/>
              </a:solidFill>
            </a:endParaRPr>
          </a:p>
        </p:txBody>
      </p:sp>
      <p:sp>
        <p:nvSpPr>
          <p:cNvPr id="25" name="Rectangle 24"/>
          <p:cNvSpPr/>
          <p:nvPr/>
        </p:nvSpPr>
        <p:spPr>
          <a:xfrm>
            <a:off x="2331745" y="1889905"/>
            <a:ext cx="274320" cy="274320"/>
          </a:xfrm>
          <a:prstGeom prst="rect">
            <a:avLst/>
          </a:prstGeom>
          <a:solidFill>
            <a:schemeClr val="tx1">
              <a:lumMod val="6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2157143" y="1861965"/>
            <a:ext cx="530915" cy="369332"/>
          </a:xfrm>
          <a:prstGeom prst="rect">
            <a:avLst/>
          </a:prstGeom>
          <a:noFill/>
        </p:spPr>
        <p:txBody>
          <a:bodyPr wrap="none" rtlCol="0">
            <a:spAutoFit/>
          </a:bodyPr>
          <a:lstStyle/>
          <a:p>
            <a:r>
              <a:rPr lang="en-US" dirty="0" smtClean="0">
                <a:solidFill>
                  <a:schemeClr val="bg1"/>
                </a:solidFill>
              </a:rPr>
              <a:t>DW</a:t>
            </a:r>
            <a:endParaRPr lang="en-US" dirty="0">
              <a:solidFill>
                <a:schemeClr val="bg1"/>
              </a:solidFill>
            </a:endParaRPr>
          </a:p>
        </p:txBody>
      </p:sp>
      <p:sp>
        <p:nvSpPr>
          <p:cNvPr id="57" name="Rectangle 56"/>
          <p:cNvSpPr/>
          <p:nvPr/>
        </p:nvSpPr>
        <p:spPr>
          <a:xfrm rot="10800000">
            <a:off x="1843720" y="1627809"/>
            <a:ext cx="770547" cy="2314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2000588" y="1568294"/>
            <a:ext cx="824634" cy="369332"/>
          </a:xfrm>
          <a:prstGeom prst="rect">
            <a:avLst/>
          </a:prstGeom>
          <a:noFill/>
        </p:spPr>
        <p:txBody>
          <a:bodyPr wrap="square" rtlCol="0">
            <a:spAutoFit/>
          </a:bodyPr>
          <a:lstStyle/>
          <a:p>
            <a:r>
              <a:rPr lang="en-US" dirty="0" smtClean="0">
                <a:solidFill>
                  <a:schemeClr val="bg1"/>
                </a:solidFill>
              </a:rPr>
              <a:t>C1</a:t>
            </a:r>
            <a:endParaRPr lang="en-US" dirty="0">
              <a:solidFill>
                <a:schemeClr val="bg1"/>
              </a:solidFill>
            </a:endParaRPr>
          </a:p>
        </p:txBody>
      </p:sp>
      <p:cxnSp>
        <p:nvCxnSpPr>
          <p:cNvPr id="59" name="Straight Connector 58"/>
          <p:cNvCxnSpPr/>
          <p:nvPr/>
        </p:nvCxnSpPr>
        <p:spPr>
          <a:xfrm flipH="1">
            <a:off x="442764" y="3121596"/>
            <a:ext cx="1557824" cy="194"/>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rot="16200000" flipV="1">
            <a:off x="1400397" y="1784632"/>
            <a:ext cx="611196" cy="2618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rot="16200000">
            <a:off x="333505" y="3574899"/>
            <a:ext cx="700937" cy="34992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87035" y="3314959"/>
            <a:ext cx="346743" cy="7752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461572" y="3222001"/>
            <a:ext cx="366073" cy="6847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rot="16200000">
            <a:off x="357106" y="3561780"/>
            <a:ext cx="651460" cy="369332"/>
          </a:xfrm>
          <a:prstGeom prst="rect">
            <a:avLst/>
          </a:prstGeom>
          <a:noFill/>
        </p:spPr>
        <p:txBody>
          <a:bodyPr wrap="none" rtlCol="0">
            <a:spAutoFit/>
          </a:bodyPr>
          <a:lstStyle/>
          <a:p>
            <a:r>
              <a:rPr lang="en-US" dirty="0">
                <a:solidFill>
                  <a:schemeClr val="bg1"/>
                </a:solidFill>
              </a:rPr>
              <a:t>C</a:t>
            </a:r>
            <a:r>
              <a:rPr lang="en-US" dirty="0" smtClean="0">
                <a:solidFill>
                  <a:schemeClr val="bg1"/>
                </a:solidFill>
              </a:rPr>
              <a:t>T/O</a:t>
            </a:r>
            <a:endParaRPr lang="en-US" dirty="0">
              <a:solidFill>
                <a:schemeClr val="bg1"/>
              </a:solidFill>
            </a:endParaRPr>
          </a:p>
        </p:txBody>
      </p:sp>
      <p:sp>
        <p:nvSpPr>
          <p:cNvPr id="69" name="Rectangle 68"/>
          <p:cNvSpPr/>
          <p:nvPr/>
        </p:nvSpPr>
        <p:spPr>
          <a:xfrm>
            <a:off x="1266889" y="3139901"/>
            <a:ext cx="676180" cy="26255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355168" y="3076871"/>
            <a:ext cx="425116" cy="369332"/>
          </a:xfrm>
          <a:prstGeom prst="rect">
            <a:avLst/>
          </a:prstGeom>
          <a:noFill/>
        </p:spPr>
        <p:txBody>
          <a:bodyPr wrap="none" rtlCol="0">
            <a:spAutoFit/>
          </a:bodyPr>
          <a:lstStyle/>
          <a:p>
            <a:r>
              <a:rPr lang="en-US" dirty="0" smtClean="0">
                <a:solidFill>
                  <a:schemeClr val="bg1"/>
                </a:solidFill>
              </a:rPr>
              <a:t>C2</a:t>
            </a:r>
            <a:endParaRPr lang="en-US" dirty="0">
              <a:solidFill>
                <a:schemeClr val="bg1"/>
              </a:solidFill>
            </a:endParaRPr>
          </a:p>
        </p:txBody>
      </p:sp>
      <p:sp>
        <p:nvSpPr>
          <p:cNvPr id="72" name="Rectangle 71"/>
          <p:cNvSpPr/>
          <p:nvPr/>
        </p:nvSpPr>
        <p:spPr>
          <a:xfrm rot="10800000">
            <a:off x="1251258" y="3757037"/>
            <a:ext cx="700511" cy="26104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1366086" y="3708728"/>
            <a:ext cx="470857" cy="369332"/>
          </a:xfrm>
          <a:prstGeom prst="rect">
            <a:avLst/>
          </a:prstGeom>
          <a:noFill/>
        </p:spPr>
        <p:txBody>
          <a:bodyPr wrap="square" rtlCol="0">
            <a:spAutoFit/>
          </a:bodyPr>
          <a:lstStyle/>
          <a:p>
            <a:r>
              <a:rPr lang="en-US" dirty="0" smtClean="0">
                <a:solidFill>
                  <a:schemeClr val="bg1"/>
                </a:solidFill>
              </a:rPr>
              <a:t>C3</a:t>
            </a:r>
            <a:endParaRPr lang="en-US" dirty="0">
              <a:solidFill>
                <a:schemeClr val="bg1"/>
              </a:solidFill>
            </a:endParaRPr>
          </a:p>
        </p:txBody>
      </p:sp>
      <p:sp>
        <p:nvSpPr>
          <p:cNvPr id="74" name="Rectangle 73"/>
          <p:cNvSpPr/>
          <p:nvPr/>
        </p:nvSpPr>
        <p:spPr>
          <a:xfrm rot="16200000">
            <a:off x="2482305" y="3733949"/>
            <a:ext cx="544773" cy="28633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544545" y="3704563"/>
            <a:ext cx="409086" cy="369332"/>
          </a:xfrm>
          <a:prstGeom prst="rect">
            <a:avLst/>
          </a:prstGeom>
          <a:noFill/>
        </p:spPr>
        <p:txBody>
          <a:bodyPr wrap="none" rtlCol="0">
            <a:spAutoFit/>
          </a:bodyPr>
          <a:lstStyle/>
          <a:p>
            <a:r>
              <a:rPr lang="en-US" dirty="0" smtClean="0">
                <a:solidFill>
                  <a:schemeClr val="bg1"/>
                </a:solidFill>
              </a:rPr>
              <a:t>SP</a:t>
            </a:r>
            <a:endParaRPr lang="en-US" dirty="0">
              <a:solidFill>
                <a:schemeClr val="bg1"/>
              </a:solidFill>
            </a:endParaRPr>
          </a:p>
        </p:txBody>
      </p:sp>
      <p:sp>
        <p:nvSpPr>
          <p:cNvPr id="76" name="TextBox 75"/>
          <p:cNvSpPr txBox="1"/>
          <p:nvPr/>
        </p:nvSpPr>
        <p:spPr>
          <a:xfrm>
            <a:off x="809594" y="3147164"/>
            <a:ext cx="475964" cy="369332"/>
          </a:xfrm>
          <a:prstGeom prst="rect">
            <a:avLst/>
          </a:prstGeom>
          <a:noFill/>
        </p:spPr>
        <p:txBody>
          <a:bodyPr wrap="square" rtlCol="0">
            <a:spAutoFit/>
          </a:bodyPr>
          <a:lstStyle/>
          <a:p>
            <a:r>
              <a:rPr lang="en-US" dirty="0" smtClean="0">
                <a:solidFill>
                  <a:schemeClr val="bg1"/>
                </a:solidFill>
              </a:rPr>
              <a:t>Fry</a:t>
            </a:r>
            <a:endParaRPr lang="en-US" dirty="0">
              <a:solidFill>
                <a:schemeClr val="bg1"/>
              </a:solidFill>
            </a:endParaRPr>
          </a:p>
        </p:txBody>
      </p:sp>
      <p:sp>
        <p:nvSpPr>
          <p:cNvPr id="79" name="Rectangle 78"/>
          <p:cNvSpPr/>
          <p:nvPr/>
        </p:nvSpPr>
        <p:spPr>
          <a:xfrm rot="10800000">
            <a:off x="1576295" y="4393547"/>
            <a:ext cx="556099" cy="38940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rot="10800000">
            <a:off x="1009183" y="4395271"/>
            <a:ext cx="541002" cy="3801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1037355" y="4418206"/>
            <a:ext cx="625342" cy="369332"/>
          </a:xfrm>
          <a:prstGeom prst="rect">
            <a:avLst/>
          </a:prstGeom>
          <a:noFill/>
        </p:spPr>
        <p:txBody>
          <a:bodyPr wrap="square" rtlCol="0">
            <a:spAutoFit/>
          </a:bodyPr>
          <a:lstStyle/>
          <a:p>
            <a:r>
              <a:rPr lang="en-US" dirty="0" smtClean="0">
                <a:solidFill>
                  <a:schemeClr val="bg1"/>
                </a:solidFill>
              </a:rPr>
              <a:t>R2</a:t>
            </a:r>
            <a:endParaRPr lang="en-US" dirty="0">
              <a:solidFill>
                <a:schemeClr val="bg1"/>
              </a:solidFill>
            </a:endParaRPr>
          </a:p>
        </p:txBody>
      </p:sp>
      <p:sp>
        <p:nvSpPr>
          <p:cNvPr id="83" name="TextBox 82"/>
          <p:cNvSpPr txBox="1"/>
          <p:nvPr/>
        </p:nvSpPr>
        <p:spPr>
          <a:xfrm>
            <a:off x="1578879" y="4432117"/>
            <a:ext cx="527177" cy="369332"/>
          </a:xfrm>
          <a:prstGeom prst="rect">
            <a:avLst/>
          </a:prstGeom>
          <a:noFill/>
        </p:spPr>
        <p:txBody>
          <a:bodyPr wrap="square" rtlCol="0">
            <a:spAutoFit/>
          </a:bodyPr>
          <a:lstStyle/>
          <a:p>
            <a:r>
              <a:rPr lang="en-US" dirty="0">
                <a:solidFill>
                  <a:schemeClr val="bg1"/>
                </a:solidFill>
              </a:rPr>
              <a:t>F</a:t>
            </a:r>
            <a:r>
              <a:rPr lang="en-US" dirty="0" smtClean="0">
                <a:solidFill>
                  <a:schemeClr val="bg1"/>
                </a:solidFill>
              </a:rPr>
              <a:t>2</a:t>
            </a:r>
            <a:endParaRPr lang="en-US" dirty="0">
              <a:solidFill>
                <a:schemeClr val="bg1"/>
              </a:solidFill>
            </a:endParaRPr>
          </a:p>
        </p:txBody>
      </p:sp>
      <p:cxnSp>
        <p:nvCxnSpPr>
          <p:cNvPr id="89" name="Straight Connector 88"/>
          <p:cNvCxnSpPr/>
          <p:nvPr/>
        </p:nvCxnSpPr>
        <p:spPr>
          <a:xfrm>
            <a:off x="3813502" y="1621616"/>
            <a:ext cx="6311" cy="171118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32343" y="3035566"/>
            <a:ext cx="17350" cy="67926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2568365" y="1753658"/>
            <a:ext cx="1105046" cy="1138773"/>
          </a:xfrm>
          <a:prstGeom prst="rect">
            <a:avLst/>
          </a:prstGeom>
          <a:noFill/>
        </p:spPr>
        <p:txBody>
          <a:bodyPr wrap="none" rtlCol="0">
            <a:spAutoFit/>
          </a:bodyPr>
          <a:lstStyle/>
          <a:p>
            <a:r>
              <a:rPr lang="en-US" dirty="0" smtClean="0">
                <a:solidFill>
                  <a:schemeClr val="bg1"/>
                </a:solidFill>
              </a:rPr>
              <a:t>Woman’s </a:t>
            </a:r>
          </a:p>
          <a:p>
            <a:r>
              <a:rPr lang="en-US" dirty="0" smtClean="0">
                <a:solidFill>
                  <a:schemeClr val="bg1"/>
                </a:solidFill>
              </a:rPr>
              <a:t>Restroom</a:t>
            </a:r>
          </a:p>
          <a:p>
            <a:r>
              <a:rPr lang="en-US" sz="1600" dirty="0" smtClean="0">
                <a:solidFill>
                  <a:schemeClr val="bg1"/>
                </a:solidFill>
              </a:rPr>
              <a:t>1 handicap</a:t>
            </a:r>
          </a:p>
          <a:p>
            <a:r>
              <a:rPr lang="en-US" sz="1600" dirty="0" smtClean="0">
                <a:solidFill>
                  <a:schemeClr val="bg1"/>
                </a:solidFill>
              </a:rPr>
              <a:t>1 standard</a:t>
            </a:r>
            <a:endParaRPr lang="en-US" sz="1600" dirty="0">
              <a:solidFill>
                <a:schemeClr val="bg1"/>
              </a:solidFill>
            </a:endParaRPr>
          </a:p>
        </p:txBody>
      </p:sp>
      <p:cxnSp>
        <p:nvCxnSpPr>
          <p:cNvPr id="110" name="Straight Connector 109"/>
          <p:cNvCxnSpPr/>
          <p:nvPr/>
        </p:nvCxnSpPr>
        <p:spPr>
          <a:xfrm>
            <a:off x="4868288" y="1636855"/>
            <a:ext cx="1240" cy="171280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322825" y="2895909"/>
            <a:ext cx="554391" cy="317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335074" y="2867424"/>
            <a:ext cx="0" cy="46066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3805401" y="1717718"/>
            <a:ext cx="1091837" cy="1138773"/>
          </a:xfrm>
          <a:prstGeom prst="rect">
            <a:avLst/>
          </a:prstGeom>
          <a:noFill/>
        </p:spPr>
        <p:txBody>
          <a:bodyPr wrap="none" rtlCol="0">
            <a:spAutoFit/>
          </a:bodyPr>
          <a:lstStyle/>
          <a:p>
            <a:r>
              <a:rPr lang="en-US" dirty="0" smtClean="0">
                <a:solidFill>
                  <a:schemeClr val="bg1"/>
                </a:solidFill>
              </a:rPr>
              <a:t>Men’s </a:t>
            </a:r>
          </a:p>
          <a:p>
            <a:r>
              <a:rPr lang="en-US" dirty="0" smtClean="0">
                <a:solidFill>
                  <a:schemeClr val="bg1"/>
                </a:solidFill>
              </a:rPr>
              <a:t>Restroom</a:t>
            </a:r>
          </a:p>
          <a:p>
            <a:r>
              <a:rPr lang="en-US" sz="1600" dirty="0" smtClean="0">
                <a:solidFill>
                  <a:schemeClr val="bg1"/>
                </a:solidFill>
              </a:rPr>
              <a:t>1 handicap</a:t>
            </a:r>
          </a:p>
          <a:p>
            <a:r>
              <a:rPr lang="en-US" sz="1600" dirty="0" smtClean="0">
                <a:solidFill>
                  <a:schemeClr val="bg1"/>
                </a:solidFill>
              </a:rPr>
              <a:t>1 urinal</a:t>
            </a:r>
            <a:endParaRPr lang="en-US" sz="1600" dirty="0">
              <a:solidFill>
                <a:schemeClr val="bg1"/>
              </a:solidFill>
            </a:endParaRPr>
          </a:p>
        </p:txBody>
      </p:sp>
      <p:cxnSp>
        <p:nvCxnSpPr>
          <p:cNvPr id="154" name="Straight Connector 153"/>
          <p:cNvCxnSpPr/>
          <p:nvPr/>
        </p:nvCxnSpPr>
        <p:spPr>
          <a:xfrm flipH="1">
            <a:off x="2610734" y="1618009"/>
            <a:ext cx="11635" cy="142956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01149" y="4191305"/>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813502" y="4667108"/>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82" name="Rectangle 181"/>
          <p:cNvSpPr/>
          <p:nvPr/>
        </p:nvSpPr>
        <p:spPr>
          <a:xfrm rot="16200000">
            <a:off x="2447085" y="4313942"/>
            <a:ext cx="615212" cy="2863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TextBox 182"/>
          <p:cNvSpPr txBox="1"/>
          <p:nvPr/>
        </p:nvSpPr>
        <p:spPr>
          <a:xfrm>
            <a:off x="2544013" y="4270388"/>
            <a:ext cx="475964" cy="369332"/>
          </a:xfrm>
          <a:prstGeom prst="rect">
            <a:avLst/>
          </a:prstGeom>
          <a:noFill/>
        </p:spPr>
        <p:txBody>
          <a:bodyPr wrap="square" rtlCol="0">
            <a:spAutoFit/>
          </a:bodyPr>
          <a:lstStyle/>
          <a:p>
            <a:r>
              <a:rPr lang="en-US" dirty="0" smtClean="0">
                <a:solidFill>
                  <a:schemeClr val="bg1"/>
                </a:solidFill>
              </a:rPr>
              <a:t>H1</a:t>
            </a:r>
            <a:endParaRPr lang="en-US" dirty="0">
              <a:solidFill>
                <a:schemeClr val="bg1"/>
              </a:solidFill>
            </a:endParaRPr>
          </a:p>
        </p:txBody>
      </p:sp>
      <p:cxnSp>
        <p:nvCxnSpPr>
          <p:cNvPr id="184" name="Straight Connector 183"/>
          <p:cNvCxnSpPr/>
          <p:nvPr/>
        </p:nvCxnSpPr>
        <p:spPr>
          <a:xfrm>
            <a:off x="1941860" y="2646032"/>
            <a:ext cx="2080" cy="46157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rot="16200000">
            <a:off x="4651524" y="1987591"/>
            <a:ext cx="835805" cy="2375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rot="16200000">
            <a:off x="4822326" y="2595152"/>
            <a:ext cx="377468" cy="25651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p:cNvSpPr/>
          <p:nvPr/>
        </p:nvSpPr>
        <p:spPr>
          <a:xfrm rot="5400000">
            <a:off x="5571498" y="1701673"/>
            <a:ext cx="377468" cy="25651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rot="16200000">
            <a:off x="5165873" y="2141338"/>
            <a:ext cx="1276600" cy="32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1" name="Straight Connector 220"/>
          <p:cNvCxnSpPr/>
          <p:nvPr/>
        </p:nvCxnSpPr>
        <p:spPr>
          <a:xfrm>
            <a:off x="7467600" y="1613945"/>
            <a:ext cx="0" cy="85045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25" name="TextBox 224"/>
          <p:cNvSpPr txBox="1"/>
          <p:nvPr/>
        </p:nvSpPr>
        <p:spPr>
          <a:xfrm rot="16200000">
            <a:off x="5544187" y="2091696"/>
            <a:ext cx="669108" cy="369332"/>
          </a:xfrm>
          <a:prstGeom prst="rect">
            <a:avLst/>
          </a:prstGeom>
          <a:noFill/>
        </p:spPr>
        <p:txBody>
          <a:bodyPr wrap="square" rtlCol="0">
            <a:spAutoFit/>
          </a:bodyPr>
          <a:lstStyle/>
          <a:p>
            <a:r>
              <a:rPr lang="en-US" dirty="0" smtClean="0">
                <a:solidFill>
                  <a:schemeClr val="bg1"/>
                </a:solidFill>
              </a:rPr>
              <a:t>Bar</a:t>
            </a:r>
            <a:endParaRPr lang="en-US" dirty="0">
              <a:solidFill>
                <a:schemeClr val="bg1"/>
              </a:solidFill>
            </a:endParaRPr>
          </a:p>
        </p:txBody>
      </p:sp>
      <p:sp>
        <p:nvSpPr>
          <p:cNvPr id="227" name="TextBox 226"/>
          <p:cNvSpPr txBox="1"/>
          <p:nvPr/>
        </p:nvSpPr>
        <p:spPr>
          <a:xfrm rot="16200000">
            <a:off x="4680247" y="2462153"/>
            <a:ext cx="625342" cy="369332"/>
          </a:xfrm>
          <a:prstGeom prst="rect">
            <a:avLst/>
          </a:prstGeom>
          <a:noFill/>
        </p:spPr>
        <p:txBody>
          <a:bodyPr wrap="square" rtlCol="0">
            <a:spAutoFit/>
          </a:bodyPr>
          <a:lstStyle/>
          <a:p>
            <a:r>
              <a:rPr lang="en-US" dirty="0" smtClean="0">
                <a:solidFill>
                  <a:schemeClr val="bg1"/>
                </a:solidFill>
              </a:rPr>
              <a:t>Ice</a:t>
            </a:r>
            <a:endParaRPr lang="en-US" dirty="0">
              <a:solidFill>
                <a:schemeClr val="bg1"/>
              </a:solidFill>
            </a:endParaRPr>
          </a:p>
        </p:txBody>
      </p:sp>
      <p:sp>
        <p:nvSpPr>
          <p:cNvPr id="228" name="TextBox 227"/>
          <p:cNvSpPr txBox="1"/>
          <p:nvPr/>
        </p:nvSpPr>
        <p:spPr>
          <a:xfrm rot="16200000">
            <a:off x="4757987" y="2091696"/>
            <a:ext cx="475964" cy="369332"/>
          </a:xfrm>
          <a:prstGeom prst="rect">
            <a:avLst/>
          </a:prstGeom>
          <a:noFill/>
        </p:spPr>
        <p:txBody>
          <a:bodyPr wrap="square" rtlCol="0">
            <a:spAutoFit/>
          </a:bodyPr>
          <a:lstStyle/>
          <a:p>
            <a:r>
              <a:rPr lang="en-US" dirty="0" smtClean="0">
                <a:solidFill>
                  <a:schemeClr val="bg1"/>
                </a:solidFill>
              </a:rPr>
              <a:t>C6</a:t>
            </a:r>
            <a:endParaRPr lang="en-US" dirty="0">
              <a:solidFill>
                <a:schemeClr val="bg1"/>
              </a:solidFill>
            </a:endParaRPr>
          </a:p>
        </p:txBody>
      </p:sp>
      <p:sp>
        <p:nvSpPr>
          <p:cNvPr id="229" name="Rectangle 228"/>
          <p:cNvSpPr/>
          <p:nvPr/>
        </p:nvSpPr>
        <p:spPr>
          <a:xfrm rot="5400000">
            <a:off x="7733551" y="1938379"/>
            <a:ext cx="832855" cy="2692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TextBox 229"/>
          <p:cNvSpPr txBox="1"/>
          <p:nvPr/>
        </p:nvSpPr>
        <p:spPr>
          <a:xfrm rot="5400000">
            <a:off x="7664727" y="1905048"/>
            <a:ext cx="943030" cy="369332"/>
          </a:xfrm>
          <a:prstGeom prst="rect">
            <a:avLst/>
          </a:prstGeom>
          <a:noFill/>
        </p:spPr>
        <p:txBody>
          <a:bodyPr wrap="square" rtlCol="0">
            <a:spAutoFit/>
          </a:bodyPr>
          <a:lstStyle/>
          <a:p>
            <a:r>
              <a:rPr lang="en-US" dirty="0" smtClean="0">
                <a:solidFill>
                  <a:schemeClr val="bg1"/>
                </a:solidFill>
              </a:rPr>
              <a:t>Counter</a:t>
            </a:r>
            <a:endParaRPr lang="en-US" dirty="0">
              <a:solidFill>
                <a:schemeClr val="bg1"/>
              </a:solidFill>
            </a:endParaRPr>
          </a:p>
        </p:txBody>
      </p:sp>
      <p:sp>
        <p:nvSpPr>
          <p:cNvPr id="235" name="Rectangle 234"/>
          <p:cNvSpPr/>
          <p:nvPr/>
        </p:nvSpPr>
        <p:spPr>
          <a:xfrm>
            <a:off x="5650537" y="1716136"/>
            <a:ext cx="157090" cy="566750"/>
          </a:xfrm>
          <a:prstGeom prst="rect">
            <a:avLst/>
          </a:prstGeom>
          <a:solidFill>
            <a:schemeClr val="tx1">
              <a:lumMod val="7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Box 236"/>
          <p:cNvSpPr txBox="1"/>
          <p:nvPr/>
        </p:nvSpPr>
        <p:spPr>
          <a:xfrm rot="16200000">
            <a:off x="5459799" y="1750578"/>
            <a:ext cx="551192" cy="369332"/>
          </a:xfrm>
          <a:prstGeom prst="rect">
            <a:avLst/>
          </a:prstGeom>
          <a:noFill/>
        </p:spPr>
        <p:txBody>
          <a:bodyPr wrap="square" rtlCol="0">
            <a:spAutoFit/>
          </a:bodyPr>
          <a:lstStyle/>
          <a:p>
            <a:r>
              <a:rPr lang="en-US" dirty="0" smtClean="0">
                <a:solidFill>
                  <a:schemeClr val="bg1"/>
                </a:solidFill>
              </a:rPr>
              <a:t>S3</a:t>
            </a:r>
            <a:endParaRPr lang="en-US" dirty="0">
              <a:solidFill>
                <a:schemeClr val="bg1"/>
              </a:solidFill>
            </a:endParaRPr>
          </a:p>
        </p:txBody>
      </p:sp>
      <p:cxnSp>
        <p:nvCxnSpPr>
          <p:cNvPr id="240" name="Straight Connector 239"/>
          <p:cNvCxnSpPr/>
          <p:nvPr/>
        </p:nvCxnSpPr>
        <p:spPr>
          <a:xfrm flipV="1">
            <a:off x="6576775" y="2920200"/>
            <a:ext cx="890825" cy="1109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6" name="Rectangle 245"/>
          <p:cNvSpPr/>
          <p:nvPr/>
        </p:nvSpPr>
        <p:spPr>
          <a:xfrm rot="16200000">
            <a:off x="4815161" y="3018308"/>
            <a:ext cx="451752" cy="23705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TextBox 246"/>
          <p:cNvSpPr txBox="1"/>
          <p:nvPr/>
        </p:nvSpPr>
        <p:spPr>
          <a:xfrm rot="16200000">
            <a:off x="4797436" y="2927013"/>
            <a:ext cx="475964" cy="369332"/>
          </a:xfrm>
          <a:prstGeom prst="rect">
            <a:avLst/>
          </a:prstGeom>
          <a:noFill/>
        </p:spPr>
        <p:txBody>
          <a:bodyPr wrap="square" rtlCol="0">
            <a:spAutoFit/>
          </a:bodyPr>
          <a:lstStyle/>
          <a:p>
            <a:r>
              <a:rPr lang="en-US" dirty="0" smtClean="0">
                <a:solidFill>
                  <a:schemeClr val="bg1"/>
                </a:solidFill>
              </a:rPr>
              <a:t>C7</a:t>
            </a:r>
            <a:endParaRPr lang="en-US" dirty="0">
              <a:solidFill>
                <a:schemeClr val="bg1"/>
              </a:solidFill>
            </a:endParaRPr>
          </a:p>
        </p:txBody>
      </p:sp>
      <p:sp>
        <p:nvSpPr>
          <p:cNvPr id="249" name="Right Arrow 248"/>
          <p:cNvSpPr/>
          <p:nvPr/>
        </p:nvSpPr>
        <p:spPr>
          <a:xfrm rot="10800000">
            <a:off x="3677533" y="3955903"/>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50" name="Right Arrow 249"/>
          <p:cNvSpPr/>
          <p:nvPr/>
        </p:nvSpPr>
        <p:spPr>
          <a:xfrm>
            <a:off x="3720518" y="4440760"/>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250"/>
          <p:cNvSpPr/>
          <p:nvPr/>
        </p:nvSpPr>
        <p:spPr>
          <a:xfrm rot="16200000">
            <a:off x="4566282" y="1980767"/>
            <a:ext cx="835805" cy="23755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86360" y="1923278"/>
            <a:ext cx="1247457" cy="646331"/>
          </a:xfrm>
          <a:prstGeom prst="rect">
            <a:avLst/>
          </a:prstGeom>
          <a:noFill/>
        </p:spPr>
        <p:txBody>
          <a:bodyPr wrap="none" rtlCol="0">
            <a:spAutoFit/>
          </a:bodyPr>
          <a:lstStyle/>
          <a:p>
            <a:r>
              <a:rPr lang="en-US" dirty="0" smtClean="0">
                <a:solidFill>
                  <a:schemeClr val="bg1"/>
                </a:solidFill>
              </a:rPr>
              <a:t>Bar 12 X 10</a:t>
            </a:r>
          </a:p>
          <a:p>
            <a:r>
              <a:rPr lang="en-US" dirty="0" smtClean="0">
                <a:solidFill>
                  <a:schemeClr val="bg1"/>
                </a:solidFill>
              </a:rPr>
              <a:t>Seating 12</a:t>
            </a:r>
            <a:endParaRPr lang="en-US" dirty="0">
              <a:solidFill>
                <a:schemeClr val="bg1"/>
              </a:solidFill>
            </a:endParaRPr>
          </a:p>
        </p:txBody>
      </p:sp>
      <p:sp>
        <p:nvSpPr>
          <p:cNvPr id="90" name="TextBox 89"/>
          <p:cNvSpPr txBox="1"/>
          <p:nvPr/>
        </p:nvSpPr>
        <p:spPr>
          <a:xfrm>
            <a:off x="5670092" y="3414711"/>
            <a:ext cx="1944507" cy="923330"/>
          </a:xfrm>
          <a:prstGeom prst="rect">
            <a:avLst/>
          </a:prstGeom>
          <a:noFill/>
        </p:spPr>
        <p:txBody>
          <a:bodyPr wrap="none" rtlCol="0">
            <a:spAutoFit/>
          </a:bodyPr>
          <a:lstStyle/>
          <a:p>
            <a:r>
              <a:rPr lang="en-US" dirty="0" smtClean="0">
                <a:solidFill>
                  <a:schemeClr val="bg1"/>
                </a:solidFill>
              </a:rPr>
              <a:t>Restaurant 33 X 15</a:t>
            </a:r>
          </a:p>
          <a:p>
            <a:r>
              <a:rPr lang="en-US" dirty="0">
                <a:solidFill>
                  <a:schemeClr val="bg1"/>
                </a:solidFill>
              </a:rPr>
              <a:t> 11 X 4 &amp; 11 X 6     </a:t>
            </a:r>
            <a:endParaRPr lang="en-US" dirty="0" smtClean="0">
              <a:solidFill>
                <a:schemeClr val="bg1"/>
              </a:solidFill>
            </a:endParaRPr>
          </a:p>
          <a:p>
            <a:r>
              <a:rPr lang="en-US" dirty="0" smtClean="0">
                <a:solidFill>
                  <a:schemeClr val="bg1"/>
                </a:solidFill>
              </a:rPr>
              <a:t>       Seating 58</a:t>
            </a:r>
            <a:endParaRPr lang="en-US" dirty="0">
              <a:solidFill>
                <a:schemeClr val="bg1"/>
              </a:solidFill>
            </a:endParaRPr>
          </a:p>
        </p:txBody>
      </p:sp>
      <p:sp>
        <p:nvSpPr>
          <p:cNvPr id="97" name="TextBox 96"/>
          <p:cNvSpPr txBox="1"/>
          <p:nvPr/>
        </p:nvSpPr>
        <p:spPr>
          <a:xfrm rot="16200000">
            <a:off x="4669225" y="1784566"/>
            <a:ext cx="625342" cy="369332"/>
          </a:xfrm>
          <a:prstGeom prst="rect">
            <a:avLst/>
          </a:prstGeom>
          <a:noFill/>
        </p:spPr>
        <p:txBody>
          <a:bodyPr wrap="square" rtlCol="0">
            <a:spAutoFit/>
          </a:bodyPr>
          <a:lstStyle/>
          <a:p>
            <a:r>
              <a:rPr lang="en-US" dirty="0" smtClean="0">
                <a:solidFill>
                  <a:schemeClr val="bg1"/>
                </a:solidFill>
              </a:rPr>
              <a:t>R3</a:t>
            </a:r>
            <a:endParaRPr lang="en-US" dirty="0">
              <a:solidFill>
                <a:schemeClr val="bg1"/>
              </a:solidFill>
            </a:endParaRPr>
          </a:p>
        </p:txBody>
      </p:sp>
      <p:sp>
        <p:nvSpPr>
          <p:cNvPr id="100" name="TextBox 99"/>
          <p:cNvSpPr txBox="1"/>
          <p:nvPr/>
        </p:nvSpPr>
        <p:spPr>
          <a:xfrm>
            <a:off x="5590142" y="2547637"/>
            <a:ext cx="433020" cy="369332"/>
          </a:xfrm>
          <a:prstGeom prst="rect">
            <a:avLst/>
          </a:prstGeom>
          <a:noFill/>
        </p:spPr>
        <p:txBody>
          <a:bodyPr wrap="square" rtlCol="0">
            <a:spAutoFit/>
          </a:bodyPr>
          <a:lstStyle/>
          <a:p>
            <a:r>
              <a:rPr lang="en-US" dirty="0" smtClean="0">
                <a:solidFill>
                  <a:schemeClr val="bg1"/>
                </a:solidFill>
              </a:rPr>
              <a:t>R4</a:t>
            </a:r>
            <a:endParaRPr lang="en-US" dirty="0">
              <a:solidFill>
                <a:schemeClr val="bg1"/>
              </a:solidFill>
            </a:endParaRPr>
          </a:p>
        </p:txBody>
      </p:sp>
      <p:sp>
        <p:nvSpPr>
          <p:cNvPr id="101" name="TextBox 100"/>
          <p:cNvSpPr txBox="1"/>
          <p:nvPr/>
        </p:nvSpPr>
        <p:spPr>
          <a:xfrm>
            <a:off x="4393564" y="2946407"/>
            <a:ext cx="475964" cy="369332"/>
          </a:xfrm>
          <a:prstGeom prst="rect">
            <a:avLst/>
          </a:prstGeom>
          <a:noFill/>
        </p:spPr>
        <p:txBody>
          <a:bodyPr wrap="square" rtlCol="0">
            <a:spAutoFit/>
          </a:bodyPr>
          <a:lstStyle/>
          <a:p>
            <a:r>
              <a:rPr lang="en-US" dirty="0" smtClean="0">
                <a:solidFill>
                  <a:schemeClr val="bg1"/>
                </a:solidFill>
              </a:rPr>
              <a:t>B1</a:t>
            </a:r>
            <a:endParaRPr lang="en-US" dirty="0">
              <a:solidFill>
                <a:schemeClr val="bg1"/>
              </a:solidFill>
            </a:endParaRPr>
          </a:p>
        </p:txBody>
      </p:sp>
      <p:pic>
        <p:nvPicPr>
          <p:cNvPr id="1028" name="Picture 4" descr="MCj023901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27513" y="3439772"/>
            <a:ext cx="683247" cy="8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 name="TextBox 93"/>
          <p:cNvSpPr txBox="1"/>
          <p:nvPr/>
        </p:nvSpPr>
        <p:spPr>
          <a:xfrm rot="19605934">
            <a:off x="624973" y="4209087"/>
            <a:ext cx="251563" cy="211264"/>
          </a:xfrm>
          <a:prstGeom prst="rect">
            <a:avLst/>
          </a:prstGeom>
          <a:solidFill>
            <a:schemeClr val="tx1">
              <a:lumMod val="75000"/>
            </a:schemeClr>
          </a:solidFill>
        </p:spPr>
        <p:txBody>
          <a:bodyPr wrap="square" rtlCol="0">
            <a:spAutoFit/>
          </a:bodyPr>
          <a:lstStyle/>
          <a:p>
            <a:endParaRPr lang="en-US" sz="1000" dirty="0">
              <a:solidFill>
                <a:schemeClr val="bg1"/>
              </a:solidFill>
            </a:endParaRPr>
          </a:p>
        </p:txBody>
      </p:sp>
      <p:sp>
        <p:nvSpPr>
          <p:cNvPr id="99" name="Rectangle 98"/>
          <p:cNvSpPr/>
          <p:nvPr/>
        </p:nvSpPr>
        <p:spPr>
          <a:xfrm rot="16200000" flipV="1">
            <a:off x="2241458" y="2283431"/>
            <a:ext cx="452606" cy="23845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p:nvPr/>
        </p:nvCxnSpPr>
        <p:spPr>
          <a:xfrm>
            <a:off x="3798491" y="3704563"/>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rot="16200000" flipV="1">
            <a:off x="2884651" y="2795784"/>
            <a:ext cx="137961" cy="65162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2614267" y="2936698"/>
            <a:ext cx="673277" cy="338554"/>
          </a:xfrm>
          <a:prstGeom prst="rect">
            <a:avLst/>
          </a:prstGeom>
          <a:noFill/>
        </p:spPr>
        <p:txBody>
          <a:bodyPr wrap="square" rtlCol="0">
            <a:spAutoFit/>
          </a:bodyPr>
          <a:lstStyle/>
          <a:p>
            <a:r>
              <a:rPr lang="en-US" sz="1600" dirty="0" err="1" smtClean="0">
                <a:solidFill>
                  <a:schemeClr val="bg1"/>
                </a:solidFill>
              </a:rPr>
              <a:t>Shelv</a:t>
            </a:r>
            <a:r>
              <a:rPr lang="en-US" sz="1600" dirty="0" smtClean="0">
                <a:solidFill>
                  <a:schemeClr val="bg1"/>
                </a:solidFill>
              </a:rPr>
              <a:t>.</a:t>
            </a:r>
            <a:endParaRPr lang="en-US" sz="1600" dirty="0">
              <a:solidFill>
                <a:schemeClr val="bg1"/>
              </a:solidFill>
            </a:endParaRPr>
          </a:p>
        </p:txBody>
      </p:sp>
      <p:sp>
        <p:nvSpPr>
          <p:cNvPr id="108" name="TextBox 107"/>
          <p:cNvSpPr txBox="1"/>
          <p:nvPr/>
        </p:nvSpPr>
        <p:spPr>
          <a:xfrm>
            <a:off x="2272521" y="2221179"/>
            <a:ext cx="551192" cy="369332"/>
          </a:xfrm>
          <a:prstGeom prst="rect">
            <a:avLst/>
          </a:prstGeom>
          <a:noFill/>
        </p:spPr>
        <p:txBody>
          <a:bodyPr wrap="square" rtlCol="0">
            <a:spAutoFit/>
          </a:bodyPr>
          <a:lstStyle/>
          <a:p>
            <a:r>
              <a:rPr lang="en-US" dirty="0" smtClean="0">
                <a:solidFill>
                  <a:schemeClr val="bg1"/>
                </a:solidFill>
              </a:rPr>
              <a:t>S2</a:t>
            </a:r>
            <a:endParaRPr lang="en-US" dirty="0">
              <a:solidFill>
                <a:schemeClr val="bg1"/>
              </a:solidFill>
            </a:endParaRPr>
          </a:p>
        </p:txBody>
      </p:sp>
      <p:sp>
        <p:nvSpPr>
          <p:cNvPr id="109" name="TextBox 108"/>
          <p:cNvSpPr txBox="1"/>
          <p:nvPr/>
        </p:nvSpPr>
        <p:spPr>
          <a:xfrm>
            <a:off x="560367" y="4137059"/>
            <a:ext cx="625342" cy="369332"/>
          </a:xfrm>
          <a:prstGeom prst="rect">
            <a:avLst/>
          </a:prstGeom>
          <a:noFill/>
        </p:spPr>
        <p:txBody>
          <a:bodyPr wrap="square" rtlCol="0">
            <a:spAutoFit/>
          </a:bodyPr>
          <a:lstStyle/>
          <a:p>
            <a:r>
              <a:rPr lang="en-US" dirty="0" smtClean="0">
                <a:solidFill>
                  <a:schemeClr val="bg1"/>
                </a:solidFill>
              </a:rPr>
              <a:t>SK</a:t>
            </a:r>
            <a:endParaRPr lang="en-US" dirty="0">
              <a:solidFill>
                <a:schemeClr val="bg1"/>
              </a:solidFill>
            </a:endParaRPr>
          </a:p>
        </p:txBody>
      </p:sp>
      <p:sp>
        <p:nvSpPr>
          <p:cNvPr id="95" name="TextBox 94"/>
          <p:cNvSpPr txBox="1"/>
          <p:nvPr/>
        </p:nvSpPr>
        <p:spPr>
          <a:xfrm>
            <a:off x="638437" y="5299814"/>
            <a:ext cx="8115865" cy="1477328"/>
          </a:xfrm>
          <a:prstGeom prst="rect">
            <a:avLst/>
          </a:prstGeom>
          <a:solidFill>
            <a:schemeClr val="tx1"/>
          </a:solidFill>
        </p:spPr>
        <p:txBody>
          <a:bodyPr wrap="square" rtlCol="0">
            <a:spAutoFit/>
          </a:bodyPr>
          <a:lstStyle/>
          <a:p>
            <a:r>
              <a:rPr lang="en-US" dirty="0" smtClean="0">
                <a:solidFill>
                  <a:schemeClr val="bg2"/>
                </a:solidFill>
              </a:rPr>
              <a:t>B </a:t>
            </a:r>
            <a:r>
              <a:rPr lang="en-US" dirty="0">
                <a:solidFill>
                  <a:schemeClr val="bg2"/>
                </a:solidFill>
              </a:rPr>
              <a:t>= </a:t>
            </a:r>
            <a:r>
              <a:rPr lang="en-US" dirty="0" smtClean="0">
                <a:solidFill>
                  <a:schemeClr val="bg2"/>
                </a:solidFill>
              </a:rPr>
              <a:t>Beverage Area			</a:t>
            </a:r>
            <a:r>
              <a:rPr lang="en-US" dirty="0">
                <a:solidFill>
                  <a:schemeClr val="bg2"/>
                </a:solidFill>
              </a:rPr>
              <a:t> </a:t>
            </a:r>
            <a:r>
              <a:rPr lang="en-US" dirty="0" smtClean="0">
                <a:solidFill>
                  <a:schemeClr val="bg2"/>
                </a:solidFill>
              </a:rPr>
              <a:t>    R </a:t>
            </a:r>
            <a:r>
              <a:rPr lang="en-US" dirty="0">
                <a:solidFill>
                  <a:schemeClr val="bg2"/>
                </a:solidFill>
              </a:rPr>
              <a:t>= Refrigerator (blue walk in </a:t>
            </a:r>
            <a:r>
              <a:rPr lang="en-US" dirty="0" smtClean="0">
                <a:solidFill>
                  <a:schemeClr val="bg2"/>
                </a:solidFill>
              </a:rPr>
              <a:t>	</a:t>
            </a:r>
            <a:r>
              <a:rPr lang="en-US" dirty="0">
                <a:solidFill>
                  <a:schemeClr val="bg2"/>
                </a:solidFill>
              </a:rPr>
              <a:t> </a:t>
            </a:r>
            <a:endParaRPr lang="en-US" dirty="0" smtClean="0">
              <a:solidFill>
                <a:schemeClr val="bg2"/>
              </a:solidFill>
            </a:endParaRPr>
          </a:p>
          <a:p>
            <a:r>
              <a:rPr lang="en-US" dirty="0" smtClean="0">
                <a:solidFill>
                  <a:schemeClr val="bg2"/>
                </a:solidFill>
              </a:rPr>
              <a:t>C </a:t>
            </a:r>
            <a:r>
              <a:rPr lang="en-US" dirty="0">
                <a:solidFill>
                  <a:schemeClr val="bg2"/>
                </a:solidFill>
              </a:rPr>
              <a:t>= Counter 	</a:t>
            </a:r>
            <a:r>
              <a:rPr lang="en-US" dirty="0" smtClean="0">
                <a:solidFill>
                  <a:schemeClr val="bg2"/>
                </a:solidFill>
              </a:rPr>
              <a:t>		     S = Sink; S1 Hand; S2 3 Pot; S3 Bar </a:t>
            </a:r>
          </a:p>
          <a:p>
            <a:r>
              <a:rPr lang="en-US" dirty="0" smtClean="0">
                <a:solidFill>
                  <a:schemeClr val="bg2"/>
                </a:solidFill>
              </a:rPr>
              <a:t>CT </a:t>
            </a:r>
            <a:r>
              <a:rPr lang="en-US" dirty="0">
                <a:solidFill>
                  <a:schemeClr val="bg2"/>
                </a:solidFill>
              </a:rPr>
              <a:t>= 4 </a:t>
            </a:r>
            <a:r>
              <a:rPr lang="en-US" dirty="0" smtClean="0">
                <a:solidFill>
                  <a:schemeClr val="bg2"/>
                </a:solidFill>
              </a:rPr>
              <a:t>burner </a:t>
            </a:r>
            <a:r>
              <a:rPr lang="en-US" dirty="0">
                <a:solidFill>
                  <a:schemeClr val="bg2"/>
                </a:solidFill>
              </a:rPr>
              <a:t>plus </a:t>
            </a:r>
            <a:r>
              <a:rPr lang="en-US" dirty="0" smtClean="0">
                <a:solidFill>
                  <a:schemeClr val="bg2"/>
                </a:solidFill>
              </a:rPr>
              <a:t>flat </a:t>
            </a:r>
            <a:r>
              <a:rPr lang="en-US" dirty="0">
                <a:solidFill>
                  <a:schemeClr val="bg2"/>
                </a:solidFill>
              </a:rPr>
              <a:t>top over o</a:t>
            </a:r>
            <a:r>
              <a:rPr lang="en-US" dirty="0" smtClean="0">
                <a:solidFill>
                  <a:schemeClr val="bg2"/>
                </a:solidFill>
              </a:rPr>
              <a:t>vens 	     SK</a:t>
            </a:r>
            <a:r>
              <a:rPr lang="en-US" dirty="0">
                <a:solidFill>
                  <a:schemeClr val="bg2"/>
                </a:solidFill>
              </a:rPr>
              <a:t>= Steam </a:t>
            </a:r>
            <a:r>
              <a:rPr lang="en-US" dirty="0" smtClean="0">
                <a:solidFill>
                  <a:schemeClr val="bg2"/>
                </a:solidFill>
              </a:rPr>
              <a:t>Kettle</a:t>
            </a:r>
            <a:endParaRPr lang="en-US" dirty="0">
              <a:solidFill>
                <a:schemeClr val="bg2"/>
              </a:solidFill>
            </a:endParaRPr>
          </a:p>
          <a:p>
            <a:r>
              <a:rPr lang="en-US" dirty="0" smtClean="0">
                <a:solidFill>
                  <a:schemeClr val="bg2"/>
                </a:solidFill>
              </a:rPr>
              <a:t>DW </a:t>
            </a:r>
            <a:r>
              <a:rPr lang="en-US" dirty="0">
                <a:solidFill>
                  <a:schemeClr val="bg2"/>
                </a:solidFill>
              </a:rPr>
              <a:t>= Dishwasher </a:t>
            </a:r>
            <a:r>
              <a:rPr lang="en-US" dirty="0" smtClean="0">
                <a:solidFill>
                  <a:schemeClr val="bg2"/>
                </a:solidFill>
              </a:rPr>
              <a:t>			</a:t>
            </a:r>
            <a:r>
              <a:rPr lang="en-US" dirty="0">
                <a:solidFill>
                  <a:schemeClr val="bg2"/>
                </a:solidFill>
              </a:rPr>
              <a:t> </a:t>
            </a:r>
            <a:r>
              <a:rPr lang="en-US" dirty="0" smtClean="0">
                <a:solidFill>
                  <a:schemeClr val="bg2"/>
                </a:solidFill>
              </a:rPr>
              <a:t>     SP </a:t>
            </a:r>
            <a:r>
              <a:rPr lang="en-US" dirty="0">
                <a:solidFill>
                  <a:schemeClr val="bg2"/>
                </a:solidFill>
              </a:rPr>
              <a:t>= Salad/cold Prep </a:t>
            </a:r>
            <a:r>
              <a:rPr lang="en-US" dirty="0" smtClean="0">
                <a:solidFill>
                  <a:schemeClr val="bg2"/>
                </a:solidFill>
              </a:rPr>
              <a:t>table</a:t>
            </a:r>
          </a:p>
          <a:p>
            <a:r>
              <a:rPr lang="en-US" dirty="0" smtClean="0">
                <a:solidFill>
                  <a:schemeClr val="bg2"/>
                </a:solidFill>
              </a:rPr>
              <a:t>F </a:t>
            </a:r>
            <a:r>
              <a:rPr lang="en-US" dirty="0">
                <a:solidFill>
                  <a:schemeClr val="bg2"/>
                </a:solidFill>
              </a:rPr>
              <a:t>= Freezer (blue walk in) 	</a:t>
            </a:r>
            <a:r>
              <a:rPr lang="en-US" dirty="0" smtClean="0">
                <a:solidFill>
                  <a:schemeClr val="bg2"/>
                </a:solidFill>
              </a:rPr>
              <a:t>	      H1 </a:t>
            </a:r>
            <a:r>
              <a:rPr lang="en-US" dirty="0">
                <a:solidFill>
                  <a:schemeClr val="bg2"/>
                </a:solidFill>
              </a:rPr>
              <a:t>= Hot </a:t>
            </a:r>
            <a:r>
              <a:rPr lang="en-US" dirty="0" smtClean="0">
                <a:solidFill>
                  <a:schemeClr val="bg2"/>
                </a:solidFill>
              </a:rPr>
              <a:t>Prep </a:t>
            </a:r>
            <a:r>
              <a:rPr lang="en-US" dirty="0">
                <a:solidFill>
                  <a:schemeClr val="bg2"/>
                </a:solidFill>
              </a:rPr>
              <a:t>T</a:t>
            </a:r>
            <a:r>
              <a:rPr lang="en-US" dirty="0" smtClean="0">
                <a:solidFill>
                  <a:schemeClr val="bg2"/>
                </a:solidFill>
              </a:rPr>
              <a:t>able </a:t>
            </a:r>
            <a:r>
              <a:rPr lang="en-US" dirty="0">
                <a:solidFill>
                  <a:schemeClr val="bg2"/>
                </a:solidFill>
              </a:rPr>
              <a:t>with </a:t>
            </a:r>
            <a:r>
              <a:rPr lang="en-US" dirty="0" smtClean="0">
                <a:solidFill>
                  <a:schemeClr val="bg2"/>
                </a:solidFill>
              </a:rPr>
              <a:t>Heat Lamp Shelf</a:t>
            </a:r>
            <a:endParaRPr lang="en-US" dirty="0">
              <a:solidFill>
                <a:schemeClr val="bg2"/>
              </a:solidFill>
            </a:endParaRPr>
          </a:p>
        </p:txBody>
      </p:sp>
      <p:sp>
        <p:nvSpPr>
          <p:cNvPr id="102" name="TextBox 101"/>
          <p:cNvSpPr txBox="1"/>
          <p:nvPr/>
        </p:nvSpPr>
        <p:spPr>
          <a:xfrm rot="5400000">
            <a:off x="1360037" y="1814267"/>
            <a:ext cx="714426" cy="338554"/>
          </a:xfrm>
          <a:prstGeom prst="rect">
            <a:avLst/>
          </a:prstGeom>
          <a:noFill/>
        </p:spPr>
        <p:txBody>
          <a:bodyPr wrap="none" rtlCol="0">
            <a:spAutoFit/>
          </a:bodyPr>
          <a:lstStyle/>
          <a:p>
            <a:r>
              <a:rPr lang="en-US" sz="1600" dirty="0" err="1" smtClean="0">
                <a:solidFill>
                  <a:schemeClr val="bg1"/>
                </a:solidFill>
              </a:rPr>
              <a:t>Shelv</a:t>
            </a:r>
            <a:r>
              <a:rPr lang="en-US" sz="1600" dirty="0" smtClean="0">
                <a:solidFill>
                  <a:schemeClr val="bg1"/>
                </a:solidFill>
              </a:rPr>
              <a:t>..</a:t>
            </a:r>
            <a:endParaRPr lang="en-US" sz="1600" dirty="0">
              <a:solidFill>
                <a:schemeClr val="bg1"/>
              </a:solidFill>
            </a:endParaRPr>
          </a:p>
        </p:txBody>
      </p:sp>
      <p:sp>
        <p:nvSpPr>
          <p:cNvPr id="107" name="TextBox 106"/>
          <p:cNvSpPr txBox="1"/>
          <p:nvPr/>
        </p:nvSpPr>
        <p:spPr>
          <a:xfrm>
            <a:off x="402715" y="2716232"/>
            <a:ext cx="1597873" cy="338554"/>
          </a:xfrm>
          <a:prstGeom prst="rect">
            <a:avLst/>
          </a:prstGeom>
          <a:noFill/>
        </p:spPr>
        <p:txBody>
          <a:bodyPr wrap="none" rtlCol="0">
            <a:spAutoFit/>
          </a:bodyPr>
          <a:lstStyle/>
          <a:p>
            <a:r>
              <a:rPr lang="en-US" sz="1600" dirty="0" smtClean="0">
                <a:solidFill>
                  <a:schemeClr val="bg1"/>
                </a:solidFill>
              </a:rPr>
              <a:t>Shelving/Storage</a:t>
            </a:r>
            <a:endParaRPr lang="en-US" sz="1600" dirty="0">
              <a:solidFill>
                <a:schemeClr val="bg1"/>
              </a:solidFill>
            </a:endParaRPr>
          </a:p>
        </p:txBody>
      </p:sp>
      <p:cxnSp>
        <p:nvCxnSpPr>
          <p:cNvPr id="104" name="Straight Connector 103"/>
          <p:cNvCxnSpPr/>
          <p:nvPr/>
        </p:nvCxnSpPr>
        <p:spPr>
          <a:xfrm flipV="1">
            <a:off x="3331895" y="3693983"/>
            <a:ext cx="1003179" cy="105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82752" y="4560158"/>
            <a:ext cx="371528" cy="22737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27549" y="4506391"/>
            <a:ext cx="534121" cy="369332"/>
          </a:xfrm>
          <a:prstGeom prst="rect">
            <a:avLst/>
          </a:prstGeom>
          <a:noFill/>
        </p:spPr>
        <p:txBody>
          <a:bodyPr wrap="none" rtlCol="0">
            <a:spAutoFit/>
          </a:bodyPr>
          <a:lstStyle/>
          <a:p>
            <a:r>
              <a:rPr lang="en-US" dirty="0" smtClean="0">
                <a:solidFill>
                  <a:schemeClr val="bg1"/>
                </a:solidFill>
              </a:rPr>
              <a:t>WH</a:t>
            </a:r>
            <a:endParaRPr lang="en-US" dirty="0">
              <a:solidFill>
                <a:schemeClr val="bg1"/>
              </a:solidFill>
            </a:endParaRPr>
          </a:p>
        </p:txBody>
      </p:sp>
      <p:sp>
        <p:nvSpPr>
          <p:cNvPr id="113" name="Rounded Rectangle 112"/>
          <p:cNvSpPr/>
          <p:nvPr/>
        </p:nvSpPr>
        <p:spPr>
          <a:xfrm>
            <a:off x="2165362" y="4625885"/>
            <a:ext cx="176099" cy="144549"/>
          </a:xfrm>
          <a:prstGeom prst="roundRect">
            <a:avLst/>
          </a:prstGeom>
          <a:solidFill>
            <a:schemeClr val="tx1">
              <a:lumMod val="6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p:cNvSpPr txBox="1"/>
          <p:nvPr/>
        </p:nvSpPr>
        <p:spPr>
          <a:xfrm>
            <a:off x="2085342" y="4456563"/>
            <a:ext cx="551192" cy="548640"/>
          </a:xfrm>
          <a:prstGeom prst="rect">
            <a:avLst/>
          </a:prstGeom>
          <a:noFill/>
        </p:spPr>
        <p:txBody>
          <a:bodyPr wrap="square" rtlCol="0">
            <a:spAutoFit/>
          </a:bodyPr>
          <a:lstStyle/>
          <a:p>
            <a:r>
              <a:rPr lang="en-US" dirty="0">
                <a:solidFill>
                  <a:schemeClr val="bg1"/>
                </a:solidFill>
              </a:rPr>
              <a:t>S</a:t>
            </a:r>
            <a:r>
              <a:rPr lang="en-US" dirty="0" smtClean="0">
                <a:solidFill>
                  <a:schemeClr val="bg1"/>
                </a:solidFill>
              </a:rPr>
              <a:t>1</a:t>
            </a:r>
            <a:endParaRPr lang="en-US" dirty="0">
              <a:solidFill>
                <a:schemeClr val="bg1"/>
              </a:solidFill>
            </a:endParaRPr>
          </a:p>
        </p:txBody>
      </p:sp>
      <p:sp>
        <p:nvSpPr>
          <p:cNvPr id="115" name="TextBox 114"/>
          <p:cNvSpPr txBox="1"/>
          <p:nvPr/>
        </p:nvSpPr>
        <p:spPr>
          <a:xfrm>
            <a:off x="4785509" y="2172839"/>
            <a:ext cx="475964" cy="369332"/>
          </a:xfrm>
          <a:prstGeom prst="rect">
            <a:avLst/>
          </a:prstGeom>
          <a:noFill/>
        </p:spPr>
        <p:txBody>
          <a:bodyPr wrap="square" rtlCol="0">
            <a:spAutoFit/>
          </a:bodyPr>
          <a:lstStyle/>
          <a:p>
            <a:r>
              <a:rPr lang="en-US" dirty="0" smtClean="0">
                <a:solidFill>
                  <a:schemeClr val="bg1"/>
                </a:solidFill>
              </a:rPr>
              <a:t>B2</a:t>
            </a:r>
            <a:endParaRPr lang="en-US" dirty="0">
              <a:solidFill>
                <a:schemeClr val="bg1"/>
              </a:solidFill>
            </a:endParaRPr>
          </a:p>
        </p:txBody>
      </p:sp>
    </p:spTree>
    <p:custDataLst>
      <p:tags r:id="rId1"/>
    </p:custDataLst>
    <p:extLst>
      <p:ext uri="{BB962C8B-B14F-4D97-AF65-F5344CB8AC3E}">
        <p14:creationId xmlns:p14="http://schemas.microsoft.com/office/powerpoint/2010/main" val="2339697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Smooth Radius 3 Vane 90 </a:t>
            </a:r>
            <a:r>
              <a:rPr lang="en-US" dirty="0" smtClean="0"/>
              <a:t># 3</a:t>
            </a:r>
            <a:endParaRPr lang="en-US" dirty="0"/>
          </a:p>
        </p:txBody>
      </p:sp>
      <p:sp>
        <p:nvSpPr>
          <p:cNvPr id="5" name="TextBox 4"/>
          <p:cNvSpPr txBox="1"/>
          <p:nvPr/>
        </p:nvSpPr>
        <p:spPr>
          <a:xfrm>
            <a:off x="657604" y="1358209"/>
            <a:ext cx="5454397" cy="1384995"/>
          </a:xfrm>
          <a:prstGeom prst="rect">
            <a:avLst/>
          </a:prstGeom>
          <a:noFill/>
        </p:spPr>
        <p:txBody>
          <a:bodyPr wrap="square" rtlCol="0">
            <a:spAutoFit/>
          </a:bodyPr>
          <a:lstStyle/>
          <a:p>
            <a:r>
              <a:rPr lang="en-US" sz="2800" dirty="0" smtClean="0"/>
              <a:t># 3 H/W = 0.4</a:t>
            </a:r>
          </a:p>
          <a:p>
            <a:r>
              <a:rPr lang="en-US" sz="2800" dirty="0" smtClean="0"/>
              <a:t># 3 R/W = 0.5</a:t>
            </a:r>
          </a:p>
          <a:p>
            <a:endParaRPr lang="en-US" sz="2800" dirty="0"/>
          </a:p>
        </p:txBody>
      </p:sp>
      <p:graphicFrame>
        <p:nvGraphicFramePr>
          <p:cNvPr id="6" name="Table 5"/>
          <p:cNvGraphicFramePr>
            <a:graphicFrameLocks noGrp="1"/>
          </p:cNvGraphicFramePr>
          <p:nvPr/>
        </p:nvGraphicFramePr>
        <p:xfrm>
          <a:off x="762000" y="2371741"/>
          <a:ext cx="7924803" cy="4257658"/>
        </p:xfrm>
        <a:graphic>
          <a:graphicData uri="http://schemas.openxmlformats.org/drawingml/2006/table">
            <a:tbl>
              <a:tblPr firstRow="1" firstCol="1" bandRow="1">
                <a:tableStyleId>{5C22544A-7EE6-4342-B048-85BDC9FD1C3A}</a:tableStyleId>
              </a:tblPr>
              <a:tblGrid>
                <a:gridCol w="724120"/>
                <a:gridCol w="638035"/>
                <a:gridCol w="638035"/>
                <a:gridCol w="638035"/>
                <a:gridCol w="638035"/>
                <a:gridCol w="638035"/>
                <a:gridCol w="638035"/>
                <a:gridCol w="638035"/>
                <a:gridCol w="638035"/>
                <a:gridCol w="638035"/>
                <a:gridCol w="729184"/>
                <a:gridCol w="729184"/>
              </a:tblGrid>
              <a:tr h="347001">
                <a:tc rowSpan="3">
                  <a:txBody>
                    <a:bodyPr/>
                    <a:lstStyle/>
                    <a:p>
                      <a:pPr marL="0" marR="0" algn="ctr">
                        <a:lnSpc>
                          <a:spcPct val="107000"/>
                        </a:lnSpc>
                        <a:spcBef>
                          <a:spcPts val="0"/>
                        </a:spcBef>
                        <a:spcAft>
                          <a:spcPts val="0"/>
                        </a:spcAft>
                      </a:pPr>
                      <a:r>
                        <a:rPr lang="en-US" sz="1100" dirty="0">
                          <a:effectLst/>
                        </a:rPr>
                        <a:t>R/W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11">
                  <a:txBody>
                    <a:bodyPr/>
                    <a:lstStyle/>
                    <a:p>
                      <a:pPr marL="0" marR="0" algn="ctr">
                        <a:lnSpc>
                          <a:spcPct val="107000"/>
                        </a:lnSpc>
                        <a:spcBef>
                          <a:spcPts val="0"/>
                        </a:spcBef>
                        <a:spcAft>
                          <a:spcPts val="0"/>
                        </a:spcAft>
                      </a:pPr>
                      <a:r>
                        <a:rPr lang="en-US" sz="1100">
                          <a:effectLst/>
                        </a:rPr>
                        <a:t>Coefficient 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7001">
                <a:tc vMerge="1">
                  <a:txBody>
                    <a:bodyPr/>
                    <a:lstStyle/>
                    <a:p>
                      <a:endParaRPr lang="en-US"/>
                    </a:p>
                  </a:txBody>
                  <a:tcPr/>
                </a:tc>
                <a:tc gridSpan="11">
                  <a:txBody>
                    <a:bodyPr/>
                    <a:lstStyle/>
                    <a:p>
                      <a:pPr marL="0" marR="0" algn="ctr">
                        <a:lnSpc>
                          <a:spcPct val="107000"/>
                        </a:lnSpc>
                        <a:spcBef>
                          <a:spcPts val="0"/>
                        </a:spcBef>
                        <a:spcAft>
                          <a:spcPts val="0"/>
                        </a:spcAft>
                      </a:pPr>
                      <a:r>
                        <a:rPr lang="en-US" sz="1100">
                          <a:effectLst/>
                        </a:rPr>
                        <a:t>H/W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7001">
                <a:tc vMerge="1">
                  <a:txBody>
                    <a:bodyPr/>
                    <a:lstStyle/>
                    <a:p>
                      <a:endParaRPr lang="en-US"/>
                    </a:p>
                  </a:txBody>
                  <a:tcPr/>
                </a:tc>
                <a:tc>
                  <a:txBody>
                    <a:bodyPr/>
                    <a:lstStyle/>
                    <a:p>
                      <a:pPr marL="0" marR="0" algn="ctr">
                        <a:lnSpc>
                          <a:spcPct val="107000"/>
                        </a:lnSpc>
                        <a:spcBef>
                          <a:spcPts val="0"/>
                        </a:spcBef>
                        <a:spcAft>
                          <a:spcPts val="0"/>
                        </a:spcAft>
                      </a:pPr>
                      <a:r>
                        <a:rPr lang="en-US" sz="1100">
                          <a:effectLst/>
                        </a:rPr>
                        <a:t>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87339">
                <a:tc>
                  <a:txBody>
                    <a:bodyPr/>
                    <a:lstStyle/>
                    <a:p>
                      <a:pPr marL="0" marR="0" algn="ctr">
                        <a:lnSpc>
                          <a:spcPct val="107000"/>
                        </a:lnSpc>
                        <a:spcBef>
                          <a:spcPts val="0"/>
                        </a:spcBef>
                        <a:spcAft>
                          <a:spcPts val="0"/>
                        </a:spcAft>
                      </a:pPr>
                      <a:r>
                        <a:rPr lang="en-US" sz="1100">
                          <a:effectLst/>
                        </a:rPr>
                        <a:t>0.30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3308">
                <a:tc>
                  <a:txBody>
                    <a:bodyPr/>
                    <a:lstStyle/>
                    <a:p>
                      <a:pPr marL="0" marR="0" algn="ctr">
                        <a:lnSpc>
                          <a:spcPct val="107000"/>
                        </a:lnSpc>
                        <a:spcBef>
                          <a:spcPts val="0"/>
                        </a:spcBef>
                        <a:spcAft>
                          <a:spcPts val="0"/>
                        </a:spcAft>
                      </a:pPr>
                      <a:r>
                        <a:rPr lang="en-US" sz="1100">
                          <a:effectLst/>
                        </a:rPr>
                        <a:t>0.35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Rectangle 6"/>
          <p:cNvSpPr/>
          <p:nvPr/>
        </p:nvSpPr>
        <p:spPr>
          <a:xfrm>
            <a:off x="757986" y="6248399"/>
            <a:ext cx="2061414" cy="3810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33914" y="1417638"/>
            <a:ext cx="4756174" cy="954107"/>
          </a:xfrm>
          <a:prstGeom prst="rect">
            <a:avLst/>
          </a:prstGeom>
          <a:noFill/>
        </p:spPr>
        <p:txBody>
          <a:bodyPr wrap="none" rtlCol="0">
            <a:spAutoFit/>
          </a:bodyPr>
          <a:lstStyle/>
          <a:p>
            <a:r>
              <a:rPr lang="en-US" sz="2800" dirty="0" smtClean="0"/>
              <a:t>No need to interpolate C = 0.01</a:t>
            </a:r>
          </a:p>
          <a:p>
            <a:endParaRPr lang="en-US" sz="2800" dirty="0"/>
          </a:p>
        </p:txBody>
      </p:sp>
    </p:spTree>
    <p:custDataLst>
      <p:tags r:id="rId1"/>
    </p:custDataLst>
    <p:extLst>
      <p:ext uri="{BB962C8B-B14F-4D97-AF65-F5344CB8AC3E}">
        <p14:creationId xmlns:p14="http://schemas.microsoft.com/office/powerpoint/2010/main" val="10558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Smooth Radius 3 Vane 90 </a:t>
            </a:r>
            <a:r>
              <a:rPr lang="en-US" dirty="0" smtClean="0"/>
              <a:t># 4</a:t>
            </a:r>
            <a:endParaRPr lang="en-US" dirty="0"/>
          </a:p>
        </p:txBody>
      </p:sp>
      <p:sp>
        <p:nvSpPr>
          <p:cNvPr id="5" name="TextBox 4"/>
          <p:cNvSpPr txBox="1"/>
          <p:nvPr/>
        </p:nvSpPr>
        <p:spPr>
          <a:xfrm>
            <a:off x="657604" y="1358209"/>
            <a:ext cx="5454397" cy="1384995"/>
          </a:xfrm>
          <a:prstGeom prst="rect">
            <a:avLst/>
          </a:prstGeom>
          <a:noFill/>
        </p:spPr>
        <p:txBody>
          <a:bodyPr wrap="square" rtlCol="0">
            <a:spAutoFit/>
          </a:bodyPr>
          <a:lstStyle/>
          <a:p>
            <a:r>
              <a:rPr lang="en-US" sz="2800" dirty="0" smtClean="0"/>
              <a:t># 4 H/W = 0.28</a:t>
            </a:r>
          </a:p>
          <a:p>
            <a:r>
              <a:rPr lang="en-US" sz="2800" dirty="0" smtClean="0"/>
              <a:t># 4 R/W = 0.5</a:t>
            </a:r>
          </a:p>
          <a:p>
            <a:endParaRPr lang="en-US" sz="2800" dirty="0"/>
          </a:p>
        </p:txBody>
      </p:sp>
      <p:graphicFrame>
        <p:nvGraphicFramePr>
          <p:cNvPr id="6" name="Table 5"/>
          <p:cNvGraphicFramePr>
            <a:graphicFrameLocks noGrp="1"/>
          </p:cNvGraphicFramePr>
          <p:nvPr/>
        </p:nvGraphicFramePr>
        <p:xfrm>
          <a:off x="762000" y="2371741"/>
          <a:ext cx="7924803" cy="4257658"/>
        </p:xfrm>
        <a:graphic>
          <a:graphicData uri="http://schemas.openxmlformats.org/drawingml/2006/table">
            <a:tbl>
              <a:tblPr firstRow="1" firstCol="1" bandRow="1">
                <a:tableStyleId>{5C22544A-7EE6-4342-B048-85BDC9FD1C3A}</a:tableStyleId>
              </a:tblPr>
              <a:tblGrid>
                <a:gridCol w="724120"/>
                <a:gridCol w="638035"/>
                <a:gridCol w="638035"/>
                <a:gridCol w="638035"/>
                <a:gridCol w="638035"/>
                <a:gridCol w="638035"/>
                <a:gridCol w="638035"/>
                <a:gridCol w="638035"/>
                <a:gridCol w="638035"/>
                <a:gridCol w="638035"/>
                <a:gridCol w="729184"/>
                <a:gridCol w="729184"/>
              </a:tblGrid>
              <a:tr h="347001">
                <a:tc rowSpan="3">
                  <a:txBody>
                    <a:bodyPr/>
                    <a:lstStyle/>
                    <a:p>
                      <a:pPr marL="0" marR="0" algn="ctr">
                        <a:lnSpc>
                          <a:spcPct val="107000"/>
                        </a:lnSpc>
                        <a:spcBef>
                          <a:spcPts val="0"/>
                        </a:spcBef>
                        <a:spcAft>
                          <a:spcPts val="0"/>
                        </a:spcAft>
                      </a:pPr>
                      <a:r>
                        <a:rPr lang="en-US" sz="1100" dirty="0">
                          <a:effectLst/>
                        </a:rPr>
                        <a:t>R/W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11">
                  <a:txBody>
                    <a:bodyPr/>
                    <a:lstStyle/>
                    <a:p>
                      <a:pPr marL="0" marR="0" algn="ctr">
                        <a:lnSpc>
                          <a:spcPct val="107000"/>
                        </a:lnSpc>
                        <a:spcBef>
                          <a:spcPts val="0"/>
                        </a:spcBef>
                        <a:spcAft>
                          <a:spcPts val="0"/>
                        </a:spcAft>
                      </a:pPr>
                      <a:r>
                        <a:rPr lang="en-US" sz="1100">
                          <a:effectLst/>
                        </a:rPr>
                        <a:t>Coefficient 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7001">
                <a:tc vMerge="1">
                  <a:txBody>
                    <a:bodyPr/>
                    <a:lstStyle/>
                    <a:p>
                      <a:endParaRPr lang="en-US"/>
                    </a:p>
                  </a:txBody>
                  <a:tcPr/>
                </a:tc>
                <a:tc gridSpan="11">
                  <a:txBody>
                    <a:bodyPr/>
                    <a:lstStyle/>
                    <a:p>
                      <a:pPr marL="0" marR="0" algn="ctr">
                        <a:lnSpc>
                          <a:spcPct val="107000"/>
                        </a:lnSpc>
                        <a:spcBef>
                          <a:spcPts val="0"/>
                        </a:spcBef>
                        <a:spcAft>
                          <a:spcPts val="0"/>
                        </a:spcAft>
                      </a:pPr>
                      <a:r>
                        <a:rPr lang="en-US" sz="1100">
                          <a:effectLst/>
                        </a:rPr>
                        <a:t>H/W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7001">
                <a:tc vMerge="1">
                  <a:txBody>
                    <a:bodyPr/>
                    <a:lstStyle/>
                    <a:p>
                      <a:endParaRPr lang="en-US"/>
                    </a:p>
                  </a:txBody>
                  <a:tcPr/>
                </a:tc>
                <a:tc>
                  <a:txBody>
                    <a:bodyPr/>
                    <a:lstStyle/>
                    <a:p>
                      <a:pPr marL="0" marR="0" algn="ctr">
                        <a:lnSpc>
                          <a:spcPct val="107000"/>
                        </a:lnSpc>
                        <a:spcBef>
                          <a:spcPts val="0"/>
                        </a:spcBef>
                        <a:spcAft>
                          <a:spcPts val="0"/>
                        </a:spcAft>
                      </a:pPr>
                      <a:r>
                        <a:rPr lang="en-US" sz="1100">
                          <a:effectLst/>
                        </a:rPr>
                        <a:t>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87339">
                <a:tc>
                  <a:txBody>
                    <a:bodyPr/>
                    <a:lstStyle/>
                    <a:p>
                      <a:pPr marL="0" marR="0" algn="ctr">
                        <a:lnSpc>
                          <a:spcPct val="107000"/>
                        </a:lnSpc>
                        <a:spcBef>
                          <a:spcPts val="0"/>
                        </a:spcBef>
                        <a:spcAft>
                          <a:spcPts val="0"/>
                        </a:spcAft>
                      </a:pPr>
                      <a:r>
                        <a:rPr lang="en-US" sz="1100">
                          <a:effectLst/>
                        </a:rPr>
                        <a:t>0.30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3308">
                <a:tc>
                  <a:txBody>
                    <a:bodyPr/>
                    <a:lstStyle/>
                    <a:p>
                      <a:pPr marL="0" marR="0" algn="ctr">
                        <a:lnSpc>
                          <a:spcPct val="107000"/>
                        </a:lnSpc>
                        <a:spcBef>
                          <a:spcPts val="0"/>
                        </a:spcBef>
                        <a:spcAft>
                          <a:spcPts val="0"/>
                        </a:spcAft>
                      </a:pPr>
                      <a:r>
                        <a:rPr lang="en-US" sz="1100">
                          <a:effectLst/>
                        </a:rPr>
                        <a:t>0.35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001">
                <a:tc>
                  <a:txBody>
                    <a:bodyPr/>
                    <a:lstStyle/>
                    <a:p>
                      <a:pPr marL="0" marR="0" algn="ctr">
                        <a:lnSpc>
                          <a:spcPct val="107000"/>
                        </a:lnSpc>
                        <a:spcBef>
                          <a:spcPts val="0"/>
                        </a:spcBef>
                        <a:spcAft>
                          <a:spcPts val="0"/>
                        </a:spcAft>
                      </a:pPr>
                      <a:r>
                        <a:rPr lang="en-US" sz="1100">
                          <a:effectLst/>
                        </a:rPr>
                        <a:t>0.50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Rectangle 6"/>
          <p:cNvSpPr/>
          <p:nvPr/>
        </p:nvSpPr>
        <p:spPr>
          <a:xfrm>
            <a:off x="757986" y="6248399"/>
            <a:ext cx="2061414" cy="3810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33914" y="1417638"/>
            <a:ext cx="4756174" cy="954107"/>
          </a:xfrm>
          <a:prstGeom prst="rect">
            <a:avLst/>
          </a:prstGeom>
          <a:noFill/>
        </p:spPr>
        <p:txBody>
          <a:bodyPr wrap="none" rtlCol="0">
            <a:spAutoFit/>
          </a:bodyPr>
          <a:lstStyle/>
          <a:p>
            <a:r>
              <a:rPr lang="en-US" sz="2800" dirty="0" smtClean="0"/>
              <a:t>No need to interpolate C = 0.01</a:t>
            </a:r>
          </a:p>
          <a:p>
            <a:endParaRPr lang="en-US" sz="2800" dirty="0"/>
          </a:p>
        </p:txBody>
      </p:sp>
    </p:spTree>
    <p:custDataLst>
      <p:tags r:id="rId1"/>
    </p:custDataLst>
    <p:extLst>
      <p:ext uri="{BB962C8B-B14F-4D97-AF65-F5344CB8AC3E}">
        <p14:creationId xmlns:p14="http://schemas.microsoft.com/office/powerpoint/2010/main" val="64574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TOTAL For 4 90s In Zone 1</a:t>
            </a:r>
            <a:endParaRPr lang="en-US" dirty="0"/>
          </a:p>
        </p:txBody>
      </p:sp>
      <p:pic>
        <p:nvPicPr>
          <p:cNvPr id="4" name="Picture 3"/>
          <p:cNvPicPr>
            <a:picLocks noChangeAspect="1"/>
          </p:cNvPicPr>
          <p:nvPr/>
        </p:nvPicPr>
        <p:blipFill>
          <a:blip r:embed="rId3"/>
          <a:stretch>
            <a:fillRect/>
          </a:stretch>
        </p:blipFill>
        <p:spPr>
          <a:xfrm>
            <a:off x="838200" y="1322380"/>
            <a:ext cx="2514600" cy="2269625"/>
          </a:xfrm>
          <a:prstGeom prst="rect">
            <a:avLst/>
          </a:prstGeom>
        </p:spPr>
      </p:pic>
      <p:pic>
        <p:nvPicPr>
          <p:cNvPr id="5" name="Picture 4"/>
          <p:cNvPicPr>
            <a:picLocks noChangeAspect="1"/>
          </p:cNvPicPr>
          <p:nvPr/>
        </p:nvPicPr>
        <p:blipFill>
          <a:blip r:embed="rId4"/>
          <a:stretch>
            <a:fillRect/>
          </a:stretch>
        </p:blipFill>
        <p:spPr>
          <a:xfrm>
            <a:off x="5029199" y="1365181"/>
            <a:ext cx="2438400" cy="2270234"/>
          </a:xfrm>
          <a:prstGeom prst="rect">
            <a:avLst/>
          </a:prstGeom>
        </p:spPr>
      </p:pic>
      <p:sp>
        <p:nvSpPr>
          <p:cNvPr id="6" name="TextBox 5"/>
          <p:cNvSpPr txBox="1"/>
          <p:nvPr/>
        </p:nvSpPr>
        <p:spPr>
          <a:xfrm>
            <a:off x="3665920" y="2667000"/>
            <a:ext cx="1050159" cy="1107996"/>
          </a:xfrm>
          <a:prstGeom prst="rect">
            <a:avLst/>
          </a:prstGeom>
          <a:noFill/>
        </p:spPr>
        <p:txBody>
          <a:bodyPr wrap="none" rtlCol="0">
            <a:spAutoFit/>
          </a:bodyPr>
          <a:lstStyle/>
          <a:p>
            <a:r>
              <a:rPr lang="en-US" sz="6600" dirty="0" smtClean="0"/>
              <a:t>VS</a:t>
            </a:r>
            <a:endParaRPr lang="en-US" sz="6600" dirty="0"/>
          </a:p>
        </p:txBody>
      </p:sp>
      <p:sp>
        <p:nvSpPr>
          <p:cNvPr id="7" name="TextBox 6"/>
          <p:cNvSpPr txBox="1"/>
          <p:nvPr/>
        </p:nvSpPr>
        <p:spPr>
          <a:xfrm>
            <a:off x="838200" y="3657600"/>
            <a:ext cx="2715808" cy="3046988"/>
          </a:xfrm>
          <a:prstGeom prst="rect">
            <a:avLst/>
          </a:prstGeom>
          <a:noFill/>
        </p:spPr>
        <p:txBody>
          <a:bodyPr wrap="none" rtlCol="0">
            <a:spAutoFit/>
          </a:bodyPr>
          <a:lstStyle/>
          <a:p>
            <a:r>
              <a:rPr lang="en-US" sz="3200" dirty="0" smtClean="0"/>
              <a:t>Loss Item</a:t>
            </a:r>
          </a:p>
          <a:p>
            <a:r>
              <a:rPr lang="en-US" sz="3200" dirty="0" smtClean="0"/>
              <a:t>    #1 = 0.4309</a:t>
            </a:r>
          </a:p>
          <a:p>
            <a:r>
              <a:rPr lang="en-US" sz="3200" dirty="0" smtClean="0"/>
              <a:t>    #2 = 0.15168</a:t>
            </a:r>
          </a:p>
          <a:p>
            <a:r>
              <a:rPr lang="en-US" sz="3200" dirty="0" smtClean="0"/>
              <a:t>    #3 = 0.0509</a:t>
            </a:r>
          </a:p>
          <a:p>
            <a:r>
              <a:rPr lang="en-US" sz="3200" dirty="0" smtClean="0"/>
              <a:t>    #4 = 0.0022</a:t>
            </a:r>
          </a:p>
          <a:p>
            <a:r>
              <a:rPr lang="en-US" sz="3200" dirty="0" smtClean="0"/>
              <a:t>Total = 0.63568</a:t>
            </a:r>
            <a:endParaRPr lang="en-US" sz="3200" dirty="0"/>
          </a:p>
        </p:txBody>
      </p:sp>
      <p:sp>
        <p:nvSpPr>
          <p:cNvPr id="8" name="TextBox 7"/>
          <p:cNvSpPr txBox="1"/>
          <p:nvPr/>
        </p:nvSpPr>
        <p:spPr>
          <a:xfrm>
            <a:off x="5064911" y="3635415"/>
            <a:ext cx="2715808" cy="3046988"/>
          </a:xfrm>
          <a:prstGeom prst="rect">
            <a:avLst/>
          </a:prstGeom>
          <a:noFill/>
        </p:spPr>
        <p:txBody>
          <a:bodyPr wrap="none" rtlCol="0">
            <a:spAutoFit/>
          </a:bodyPr>
          <a:lstStyle/>
          <a:p>
            <a:r>
              <a:rPr lang="en-US" sz="3200" dirty="0" smtClean="0"/>
              <a:t>Loss Item</a:t>
            </a:r>
          </a:p>
          <a:p>
            <a:r>
              <a:rPr lang="en-US" sz="3200" dirty="0" smtClean="0"/>
              <a:t>    #1 = 0.00359</a:t>
            </a:r>
          </a:p>
          <a:p>
            <a:r>
              <a:rPr lang="en-US" sz="3200" dirty="0" smtClean="0"/>
              <a:t>    #2 = 0.0013</a:t>
            </a:r>
          </a:p>
          <a:p>
            <a:r>
              <a:rPr lang="en-US" sz="3200" dirty="0" smtClean="0"/>
              <a:t>    #3 = 0.0004</a:t>
            </a:r>
          </a:p>
          <a:p>
            <a:r>
              <a:rPr lang="en-US" sz="3200" dirty="0" smtClean="0"/>
              <a:t>    #4 = 0.0001</a:t>
            </a:r>
          </a:p>
          <a:p>
            <a:r>
              <a:rPr lang="en-US" sz="3200" dirty="0" smtClean="0"/>
              <a:t>Total = 0.00539</a:t>
            </a:r>
            <a:endParaRPr lang="en-US" sz="3200" dirty="0"/>
          </a:p>
        </p:txBody>
      </p:sp>
    </p:spTree>
    <p:custDataLst>
      <p:tags r:id="rId1"/>
    </p:custDataLst>
    <p:extLst>
      <p:ext uri="{BB962C8B-B14F-4D97-AF65-F5344CB8AC3E}">
        <p14:creationId xmlns:p14="http://schemas.microsoft.com/office/powerpoint/2010/main" val="1046508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Duct Design From C to H </a:t>
            </a:r>
            <a:endParaRPr lang="en-US" dirty="0"/>
          </a:p>
        </p:txBody>
      </p:sp>
      <p:pic>
        <p:nvPicPr>
          <p:cNvPr id="7" name="Picture 6"/>
          <p:cNvPicPr>
            <a:picLocks noChangeAspect="1"/>
          </p:cNvPicPr>
          <p:nvPr/>
        </p:nvPicPr>
        <p:blipFill>
          <a:blip r:embed="rId3"/>
          <a:stretch>
            <a:fillRect/>
          </a:stretch>
        </p:blipFill>
        <p:spPr>
          <a:xfrm>
            <a:off x="533400" y="1524000"/>
            <a:ext cx="7612250" cy="4678362"/>
          </a:xfrm>
          <a:prstGeom prst="rect">
            <a:avLst/>
          </a:prstGeom>
        </p:spPr>
      </p:pic>
      <p:sp>
        <p:nvSpPr>
          <p:cNvPr id="8" name="TextBox 7"/>
          <p:cNvSpPr txBox="1"/>
          <p:nvPr/>
        </p:nvSpPr>
        <p:spPr>
          <a:xfrm>
            <a:off x="7239000" y="1981200"/>
            <a:ext cx="822844" cy="584775"/>
          </a:xfrm>
          <a:prstGeom prst="rect">
            <a:avLst/>
          </a:prstGeom>
          <a:noFill/>
        </p:spPr>
        <p:txBody>
          <a:bodyPr wrap="square" rtlCol="0">
            <a:spAutoFit/>
          </a:bodyPr>
          <a:lstStyle/>
          <a:p>
            <a:r>
              <a:rPr lang="en-US" sz="3200" b="1" dirty="0" smtClean="0">
                <a:solidFill>
                  <a:schemeClr val="bg1"/>
                </a:solidFill>
              </a:rPr>
              <a:t>4 </a:t>
            </a:r>
            <a:r>
              <a:rPr lang="en-US" sz="3200" b="1" dirty="0" err="1" smtClean="0">
                <a:solidFill>
                  <a:schemeClr val="bg1"/>
                </a:solidFill>
              </a:rPr>
              <a:t>ft</a:t>
            </a:r>
            <a:endParaRPr lang="en-US" sz="3200" b="1" dirty="0">
              <a:solidFill>
                <a:schemeClr val="bg1"/>
              </a:solidFill>
            </a:endParaRPr>
          </a:p>
        </p:txBody>
      </p:sp>
      <p:sp>
        <p:nvSpPr>
          <p:cNvPr id="9" name="TextBox 8"/>
          <p:cNvSpPr txBox="1"/>
          <p:nvPr/>
        </p:nvSpPr>
        <p:spPr>
          <a:xfrm>
            <a:off x="3580984" y="1922749"/>
            <a:ext cx="758541" cy="584775"/>
          </a:xfrm>
          <a:prstGeom prst="rect">
            <a:avLst/>
          </a:prstGeom>
          <a:noFill/>
        </p:spPr>
        <p:txBody>
          <a:bodyPr wrap="none" rtlCol="0">
            <a:spAutoFit/>
          </a:bodyPr>
          <a:lstStyle/>
          <a:p>
            <a:r>
              <a:rPr lang="en-US" sz="3200" b="1" dirty="0" smtClean="0">
                <a:solidFill>
                  <a:schemeClr val="bg1"/>
                </a:solidFill>
              </a:rPr>
              <a:t>3 </a:t>
            </a:r>
            <a:r>
              <a:rPr lang="en-US" sz="3200" b="1" dirty="0" err="1" smtClean="0">
                <a:solidFill>
                  <a:schemeClr val="bg1"/>
                </a:solidFill>
              </a:rPr>
              <a:t>ft</a:t>
            </a:r>
            <a:endParaRPr lang="en-US" sz="3200" b="1" dirty="0">
              <a:solidFill>
                <a:schemeClr val="bg1"/>
              </a:solidFill>
            </a:endParaRPr>
          </a:p>
        </p:txBody>
      </p:sp>
      <p:sp>
        <p:nvSpPr>
          <p:cNvPr id="10" name="TextBox 9"/>
          <p:cNvSpPr txBox="1"/>
          <p:nvPr/>
        </p:nvSpPr>
        <p:spPr>
          <a:xfrm>
            <a:off x="4267200" y="1544854"/>
            <a:ext cx="758541" cy="584775"/>
          </a:xfrm>
          <a:prstGeom prst="rect">
            <a:avLst/>
          </a:prstGeom>
          <a:noFill/>
        </p:spPr>
        <p:txBody>
          <a:bodyPr wrap="none" rtlCol="0">
            <a:spAutoFit/>
          </a:bodyPr>
          <a:lstStyle/>
          <a:p>
            <a:r>
              <a:rPr lang="en-US" sz="3200" b="1" dirty="0" smtClean="0">
                <a:solidFill>
                  <a:schemeClr val="bg1"/>
                </a:solidFill>
              </a:rPr>
              <a:t>6 </a:t>
            </a:r>
            <a:r>
              <a:rPr lang="en-US" sz="3200" b="1" dirty="0" err="1" smtClean="0">
                <a:solidFill>
                  <a:schemeClr val="bg1"/>
                </a:solidFill>
              </a:rPr>
              <a:t>ft</a:t>
            </a:r>
            <a:endParaRPr lang="en-US" sz="3200" b="1" dirty="0">
              <a:solidFill>
                <a:schemeClr val="bg1"/>
              </a:solidFill>
            </a:endParaRPr>
          </a:p>
        </p:txBody>
      </p:sp>
      <p:sp>
        <p:nvSpPr>
          <p:cNvPr id="11" name="TextBox 10"/>
          <p:cNvSpPr txBox="1"/>
          <p:nvPr/>
        </p:nvSpPr>
        <p:spPr>
          <a:xfrm>
            <a:off x="6173513" y="1534822"/>
            <a:ext cx="966931" cy="584775"/>
          </a:xfrm>
          <a:prstGeom prst="rect">
            <a:avLst/>
          </a:prstGeom>
          <a:noFill/>
        </p:spPr>
        <p:txBody>
          <a:bodyPr wrap="none" rtlCol="0">
            <a:spAutoFit/>
          </a:bodyPr>
          <a:lstStyle/>
          <a:p>
            <a:r>
              <a:rPr lang="en-US" sz="3200" b="1" dirty="0" smtClean="0">
                <a:solidFill>
                  <a:schemeClr val="bg1"/>
                </a:solidFill>
              </a:rPr>
              <a:t>11 </a:t>
            </a:r>
            <a:r>
              <a:rPr lang="en-US" sz="3200" b="1" dirty="0" err="1" smtClean="0">
                <a:solidFill>
                  <a:schemeClr val="bg1"/>
                </a:solidFill>
              </a:rPr>
              <a:t>ft</a:t>
            </a:r>
            <a:endParaRPr lang="en-US" sz="3200" b="1" dirty="0">
              <a:solidFill>
                <a:schemeClr val="bg1"/>
              </a:solidFill>
            </a:endParaRPr>
          </a:p>
        </p:txBody>
      </p:sp>
      <p:sp>
        <p:nvSpPr>
          <p:cNvPr id="12" name="TextBox 11"/>
          <p:cNvSpPr txBox="1"/>
          <p:nvPr/>
        </p:nvSpPr>
        <p:spPr>
          <a:xfrm>
            <a:off x="7113386" y="3429000"/>
            <a:ext cx="966931" cy="584775"/>
          </a:xfrm>
          <a:prstGeom prst="rect">
            <a:avLst/>
          </a:prstGeom>
          <a:noFill/>
        </p:spPr>
        <p:txBody>
          <a:bodyPr wrap="none" rtlCol="0">
            <a:spAutoFit/>
          </a:bodyPr>
          <a:lstStyle/>
          <a:p>
            <a:r>
              <a:rPr lang="en-US" sz="3200" b="1" dirty="0" smtClean="0">
                <a:solidFill>
                  <a:schemeClr val="bg1"/>
                </a:solidFill>
              </a:rPr>
              <a:t>11 </a:t>
            </a:r>
            <a:r>
              <a:rPr lang="en-US" sz="3200" b="1" dirty="0" err="1" smtClean="0">
                <a:solidFill>
                  <a:schemeClr val="bg1"/>
                </a:solidFill>
              </a:rPr>
              <a:t>ft</a:t>
            </a:r>
            <a:endParaRPr lang="en-US" sz="3200" b="1" dirty="0">
              <a:solidFill>
                <a:schemeClr val="bg1"/>
              </a:solidFill>
            </a:endParaRPr>
          </a:p>
        </p:txBody>
      </p:sp>
      <p:sp>
        <p:nvSpPr>
          <p:cNvPr id="13" name="TextBox 12"/>
          <p:cNvSpPr txBox="1"/>
          <p:nvPr/>
        </p:nvSpPr>
        <p:spPr>
          <a:xfrm>
            <a:off x="7239000" y="5030790"/>
            <a:ext cx="822844" cy="584775"/>
          </a:xfrm>
          <a:prstGeom prst="rect">
            <a:avLst/>
          </a:prstGeom>
          <a:noFill/>
        </p:spPr>
        <p:txBody>
          <a:bodyPr wrap="square" rtlCol="0">
            <a:spAutoFit/>
          </a:bodyPr>
          <a:lstStyle/>
          <a:p>
            <a:r>
              <a:rPr lang="en-US" sz="3200" b="1" dirty="0" smtClean="0">
                <a:solidFill>
                  <a:schemeClr val="bg1"/>
                </a:solidFill>
              </a:rPr>
              <a:t>5 </a:t>
            </a:r>
            <a:r>
              <a:rPr lang="en-US" sz="3200" b="1" dirty="0" err="1" smtClean="0">
                <a:solidFill>
                  <a:schemeClr val="bg1"/>
                </a:solidFill>
              </a:rPr>
              <a:t>ft</a:t>
            </a:r>
            <a:endParaRPr lang="en-US" sz="3200" b="1" dirty="0">
              <a:solidFill>
                <a:schemeClr val="bg1"/>
              </a:solidFill>
            </a:endParaRPr>
          </a:p>
        </p:txBody>
      </p:sp>
      <p:sp>
        <p:nvSpPr>
          <p:cNvPr id="14" name="TextBox 13"/>
          <p:cNvSpPr txBox="1"/>
          <p:nvPr/>
        </p:nvSpPr>
        <p:spPr>
          <a:xfrm>
            <a:off x="5650792" y="5486400"/>
            <a:ext cx="966931" cy="584775"/>
          </a:xfrm>
          <a:prstGeom prst="rect">
            <a:avLst/>
          </a:prstGeom>
          <a:noFill/>
        </p:spPr>
        <p:txBody>
          <a:bodyPr wrap="none" rtlCol="0">
            <a:spAutoFit/>
          </a:bodyPr>
          <a:lstStyle/>
          <a:p>
            <a:r>
              <a:rPr lang="en-US" sz="3200" b="1" dirty="0" smtClean="0">
                <a:solidFill>
                  <a:schemeClr val="bg1"/>
                </a:solidFill>
              </a:rPr>
              <a:t>14 </a:t>
            </a:r>
            <a:r>
              <a:rPr lang="en-US" sz="3200" b="1" dirty="0" err="1" smtClean="0">
                <a:solidFill>
                  <a:schemeClr val="bg1"/>
                </a:solidFill>
              </a:rPr>
              <a:t>ft</a:t>
            </a:r>
            <a:endParaRPr lang="en-US" sz="3200" b="1" dirty="0">
              <a:solidFill>
                <a:schemeClr val="bg1"/>
              </a:solidFill>
            </a:endParaRPr>
          </a:p>
        </p:txBody>
      </p:sp>
      <p:sp>
        <p:nvSpPr>
          <p:cNvPr id="15" name="TextBox 14"/>
          <p:cNvSpPr txBox="1"/>
          <p:nvPr/>
        </p:nvSpPr>
        <p:spPr>
          <a:xfrm>
            <a:off x="3201713" y="5486400"/>
            <a:ext cx="758541" cy="584775"/>
          </a:xfrm>
          <a:prstGeom prst="rect">
            <a:avLst/>
          </a:prstGeom>
          <a:noFill/>
        </p:spPr>
        <p:txBody>
          <a:bodyPr wrap="none" rtlCol="0">
            <a:spAutoFit/>
          </a:bodyPr>
          <a:lstStyle/>
          <a:p>
            <a:r>
              <a:rPr lang="en-US" sz="3200" b="1" dirty="0" smtClean="0">
                <a:solidFill>
                  <a:schemeClr val="bg1"/>
                </a:solidFill>
              </a:rPr>
              <a:t>9 </a:t>
            </a:r>
            <a:r>
              <a:rPr lang="en-US" sz="3200" b="1" dirty="0" err="1" smtClean="0">
                <a:solidFill>
                  <a:schemeClr val="bg1"/>
                </a:solidFill>
              </a:rPr>
              <a:t>ft</a:t>
            </a:r>
            <a:endParaRPr lang="en-US" sz="3200" b="1" dirty="0">
              <a:solidFill>
                <a:schemeClr val="bg1"/>
              </a:solidFill>
            </a:endParaRPr>
          </a:p>
        </p:txBody>
      </p:sp>
      <p:sp>
        <p:nvSpPr>
          <p:cNvPr id="16" name="Oval 15"/>
          <p:cNvSpPr/>
          <p:nvPr/>
        </p:nvSpPr>
        <p:spPr>
          <a:xfrm>
            <a:off x="2287313" y="5486400"/>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rotWithShape="1">
          <a:blip r:embed="rId3"/>
          <a:srcRect l="32159" t="50245" r="49954" b="39982"/>
          <a:stretch/>
        </p:blipFill>
        <p:spPr>
          <a:xfrm>
            <a:off x="4277254" y="3863181"/>
            <a:ext cx="1361546" cy="457201"/>
          </a:xfrm>
          <a:prstGeom prst="rect">
            <a:avLst/>
          </a:prstGeom>
        </p:spPr>
      </p:pic>
    </p:spTree>
    <p:custDataLst>
      <p:tags r:id="rId1"/>
    </p:custDataLst>
    <p:extLst>
      <p:ext uri="{BB962C8B-B14F-4D97-AF65-F5344CB8AC3E}">
        <p14:creationId xmlns:p14="http://schemas.microsoft.com/office/powerpoint/2010/main" val="55599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Zone 1 Wye C Rectangular (Pv) </a:t>
            </a:r>
            <a:endParaRPr lang="en-US" dirty="0"/>
          </a:p>
        </p:txBody>
      </p:sp>
      <p:pic>
        <p:nvPicPr>
          <p:cNvPr id="4" name="Picture 3"/>
          <p:cNvPicPr/>
          <p:nvPr/>
        </p:nvPicPr>
        <p:blipFill rotWithShape="1">
          <a:blip r:embed="rId3"/>
          <a:srcRect l="2809" t="1044" r="4463" b="6698"/>
          <a:stretch/>
        </p:blipFill>
        <p:spPr>
          <a:xfrm>
            <a:off x="76200" y="1417638"/>
            <a:ext cx="3886200" cy="3276600"/>
          </a:xfrm>
          <a:prstGeom prst="rect">
            <a:avLst/>
          </a:prstGeom>
        </p:spPr>
      </p:pic>
      <p:sp>
        <p:nvSpPr>
          <p:cNvPr id="5" name="TextBox 4"/>
          <p:cNvSpPr txBox="1"/>
          <p:nvPr/>
        </p:nvSpPr>
        <p:spPr>
          <a:xfrm>
            <a:off x="4038600" y="1392238"/>
            <a:ext cx="4977196" cy="5262979"/>
          </a:xfrm>
          <a:prstGeom prst="rect">
            <a:avLst/>
          </a:prstGeom>
          <a:noFill/>
        </p:spPr>
        <p:txBody>
          <a:bodyPr wrap="none" rtlCol="0">
            <a:spAutoFit/>
          </a:bodyPr>
          <a:lstStyle/>
          <a:p>
            <a:r>
              <a:rPr lang="en-US" sz="2800" dirty="0"/>
              <a:t>Using the Manual Q Table A6-5 </a:t>
            </a:r>
            <a:endParaRPr lang="en-US" sz="2800" dirty="0" smtClean="0"/>
          </a:p>
          <a:p>
            <a:r>
              <a:rPr lang="en-US" sz="2800" dirty="0" smtClean="0"/>
              <a:t>to Calculate </a:t>
            </a:r>
            <a:r>
              <a:rPr lang="en-US" sz="2800" dirty="0"/>
              <a:t>for main Coefficient </a:t>
            </a:r>
            <a:endParaRPr lang="en-US" sz="2800" dirty="0" smtClean="0"/>
          </a:p>
          <a:p>
            <a:r>
              <a:rPr lang="en-US" sz="2800" dirty="0" smtClean="0"/>
              <a:t>C </a:t>
            </a:r>
            <a:r>
              <a:rPr lang="en-US" sz="2800" dirty="0"/>
              <a:t>at </a:t>
            </a:r>
            <a:r>
              <a:rPr lang="en-US" sz="2800" dirty="0" smtClean="0"/>
              <a:t>point C </a:t>
            </a:r>
            <a:r>
              <a:rPr lang="en-US" sz="2800" dirty="0"/>
              <a:t>on the duct drawing:</a:t>
            </a:r>
          </a:p>
          <a:p>
            <a:r>
              <a:rPr lang="en-US" sz="2800" dirty="0" smtClean="0"/>
              <a:t>Ab </a:t>
            </a:r>
            <a:r>
              <a:rPr lang="en-US" sz="2800" dirty="0"/>
              <a:t>÷ Ac = </a:t>
            </a:r>
            <a:r>
              <a:rPr lang="en-US" sz="2800" dirty="0" smtClean="0"/>
              <a:t>175 </a:t>
            </a:r>
            <a:r>
              <a:rPr lang="en-US" sz="2800" dirty="0"/>
              <a:t>÷ </a:t>
            </a:r>
            <a:r>
              <a:rPr lang="en-US" sz="2800" dirty="0" smtClean="0"/>
              <a:t>648 </a:t>
            </a:r>
            <a:r>
              <a:rPr lang="en-US" sz="2800" dirty="0"/>
              <a:t>= </a:t>
            </a:r>
            <a:r>
              <a:rPr lang="en-US" sz="2800" dirty="0" smtClean="0"/>
              <a:t>0.27</a:t>
            </a:r>
            <a:endParaRPr lang="en-US" sz="2800" dirty="0"/>
          </a:p>
          <a:p>
            <a:r>
              <a:rPr lang="en-US" sz="2800" dirty="0"/>
              <a:t>Ab ÷ </a:t>
            </a:r>
            <a:r>
              <a:rPr lang="en-US" sz="2800" dirty="0" smtClean="0"/>
              <a:t>As </a:t>
            </a:r>
            <a:r>
              <a:rPr lang="en-US" sz="2800" dirty="0"/>
              <a:t>= </a:t>
            </a:r>
            <a:r>
              <a:rPr lang="en-US" sz="2800" dirty="0" smtClean="0"/>
              <a:t>175 </a:t>
            </a:r>
            <a:r>
              <a:rPr lang="en-US" sz="2800" dirty="0"/>
              <a:t>÷ </a:t>
            </a:r>
            <a:r>
              <a:rPr lang="en-US" sz="2800" dirty="0" smtClean="0"/>
              <a:t>500 </a:t>
            </a:r>
            <a:r>
              <a:rPr lang="en-US" sz="2800" dirty="0"/>
              <a:t>= </a:t>
            </a:r>
            <a:r>
              <a:rPr lang="en-US" sz="2800" dirty="0" smtClean="0"/>
              <a:t>0.35</a:t>
            </a:r>
            <a:endParaRPr lang="en-US" sz="2800" dirty="0"/>
          </a:p>
          <a:p>
            <a:r>
              <a:rPr lang="en-US" sz="2800" dirty="0" smtClean="0"/>
              <a:t>Qb </a:t>
            </a:r>
            <a:r>
              <a:rPr lang="en-US" sz="2800" dirty="0"/>
              <a:t>÷ Qc = </a:t>
            </a:r>
            <a:r>
              <a:rPr lang="en-US" sz="2800" dirty="0" smtClean="0"/>
              <a:t>400 </a:t>
            </a:r>
            <a:r>
              <a:rPr lang="en-US" sz="2800" dirty="0"/>
              <a:t>÷ </a:t>
            </a:r>
            <a:r>
              <a:rPr lang="en-US" sz="2800" dirty="0" smtClean="0"/>
              <a:t>2,400 </a:t>
            </a:r>
            <a:r>
              <a:rPr lang="en-US" sz="2800" dirty="0"/>
              <a:t>= </a:t>
            </a:r>
            <a:r>
              <a:rPr lang="en-US" sz="2800" dirty="0" smtClean="0"/>
              <a:t>0.167</a:t>
            </a:r>
            <a:endParaRPr lang="en-US" sz="2800" dirty="0"/>
          </a:p>
          <a:p>
            <a:r>
              <a:rPr lang="en-US" sz="2800" dirty="0"/>
              <a:t> </a:t>
            </a:r>
          </a:p>
          <a:p>
            <a:r>
              <a:rPr lang="en-US" sz="2800" dirty="0"/>
              <a:t>Where: </a:t>
            </a:r>
          </a:p>
          <a:p>
            <a:r>
              <a:rPr lang="en-US" sz="2800" dirty="0"/>
              <a:t>Ab = </a:t>
            </a:r>
            <a:r>
              <a:rPr lang="en-US" sz="2800" dirty="0" smtClean="0"/>
              <a:t>7 </a:t>
            </a:r>
            <a:r>
              <a:rPr lang="en-US" sz="2800" dirty="0"/>
              <a:t>× </a:t>
            </a:r>
            <a:r>
              <a:rPr lang="en-US" sz="2800" dirty="0" smtClean="0"/>
              <a:t>25 = 175 </a:t>
            </a:r>
            <a:r>
              <a:rPr lang="en-US" sz="2800" dirty="0"/>
              <a:t>in</a:t>
            </a:r>
            <a:r>
              <a:rPr lang="en-US" sz="2800" baseline="30000" dirty="0"/>
              <a:t>2</a:t>
            </a:r>
            <a:endParaRPr lang="en-US" sz="2800" dirty="0"/>
          </a:p>
          <a:p>
            <a:r>
              <a:rPr lang="en-US" sz="2800" dirty="0"/>
              <a:t>Ac = </a:t>
            </a:r>
            <a:r>
              <a:rPr lang="en-US" sz="2800" dirty="0" smtClean="0"/>
              <a:t>24 </a:t>
            </a:r>
            <a:r>
              <a:rPr lang="en-US" sz="2800" dirty="0"/>
              <a:t>× 27 = </a:t>
            </a:r>
            <a:r>
              <a:rPr lang="en-US" sz="2800" dirty="0" smtClean="0"/>
              <a:t>648 in</a:t>
            </a:r>
            <a:r>
              <a:rPr lang="en-US" sz="2800" baseline="30000" dirty="0" smtClean="0"/>
              <a:t>2</a:t>
            </a:r>
          </a:p>
          <a:p>
            <a:r>
              <a:rPr lang="en-US" sz="2800" dirty="0" smtClean="0"/>
              <a:t>As </a:t>
            </a:r>
            <a:r>
              <a:rPr lang="en-US" sz="2800" dirty="0"/>
              <a:t>= </a:t>
            </a:r>
            <a:r>
              <a:rPr lang="en-US" sz="2800" dirty="0" smtClean="0"/>
              <a:t>20 </a:t>
            </a:r>
            <a:r>
              <a:rPr lang="en-US" sz="2800" dirty="0"/>
              <a:t>× </a:t>
            </a:r>
            <a:r>
              <a:rPr lang="en-US" sz="2800" dirty="0" smtClean="0"/>
              <a:t>25 </a:t>
            </a:r>
            <a:r>
              <a:rPr lang="en-US" sz="2800" dirty="0"/>
              <a:t>= </a:t>
            </a:r>
            <a:r>
              <a:rPr lang="en-US" sz="2800" dirty="0" smtClean="0"/>
              <a:t>500 </a:t>
            </a:r>
            <a:r>
              <a:rPr lang="en-US" sz="2800" dirty="0"/>
              <a:t>in</a:t>
            </a:r>
            <a:r>
              <a:rPr lang="en-US" sz="2800" baseline="30000" dirty="0"/>
              <a:t>2</a:t>
            </a:r>
          </a:p>
          <a:p>
            <a:endParaRPr lang="en-US" sz="2800" dirty="0"/>
          </a:p>
        </p:txBody>
      </p:sp>
    </p:spTree>
    <p:custDataLst>
      <p:tags r:id="rId1"/>
    </p:custDataLst>
    <p:extLst>
      <p:ext uri="{BB962C8B-B14F-4D97-AF65-F5344CB8AC3E}">
        <p14:creationId xmlns:p14="http://schemas.microsoft.com/office/powerpoint/2010/main" val="2162926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Branch Wye C </a:t>
            </a:r>
            <a:r>
              <a:rPr lang="en-US" dirty="0"/>
              <a:t>Rectangular (Pv</a:t>
            </a:r>
            <a:r>
              <a:rPr lang="en-US" dirty="0" smtClean="0"/>
              <a:t>)</a:t>
            </a:r>
            <a:br>
              <a:rPr lang="en-US" dirty="0" smtClean="0"/>
            </a:br>
            <a:r>
              <a:rPr lang="en-US" sz="3100" dirty="0" smtClean="0"/>
              <a:t>(Table from Manual Q: A 6-1)</a:t>
            </a:r>
            <a:endParaRPr lang="en-US" sz="3100" dirty="0"/>
          </a:p>
        </p:txBody>
      </p:sp>
      <p:graphicFrame>
        <p:nvGraphicFramePr>
          <p:cNvPr id="3" name="Table 2"/>
          <p:cNvGraphicFramePr>
            <a:graphicFrameLocks noGrp="1"/>
          </p:cNvGraphicFramePr>
          <p:nvPr>
            <p:extLst>
              <p:ext uri="{D42A27DB-BD31-4B8C-83A1-F6EECF244321}">
                <p14:modId xmlns:p14="http://schemas.microsoft.com/office/powerpoint/2010/main" val="3301825412"/>
              </p:ext>
            </p:extLst>
          </p:nvPr>
        </p:nvGraphicFramePr>
        <p:xfrm>
          <a:off x="457200" y="1905000"/>
          <a:ext cx="7924799" cy="3228467"/>
        </p:xfrm>
        <a:graphic>
          <a:graphicData uri="http://schemas.openxmlformats.org/drawingml/2006/table">
            <a:tbl>
              <a:tblPr firstRow="1" firstCol="1" bandRow="1">
                <a:tableStyleId>{5C22544A-7EE6-4342-B048-85BDC9FD1C3A}</a:tableStyleId>
              </a:tblPr>
              <a:tblGrid>
                <a:gridCol w="725921"/>
                <a:gridCol w="734541"/>
                <a:gridCol w="689529"/>
                <a:gridCol w="775721"/>
                <a:gridCol w="775721"/>
                <a:gridCol w="775721"/>
                <a:gridCol w="689529"/>
                <a:gridCol w="689529"/>
                <a:gridCol w="689529"/>
                <a:gridCol w="689529"/>
                <a:gridCol w="689529"/>
              </a:tblGrid>
              <a:tr h="0">
                <a:tc rowSpan="3">
                  <a:txBody>
                    <a:bodyPr/>
                    <a:lstStyle/>
                    <a:p>
                      <a:pPr marL="0" marR="0" algn="ctr">
                        <a:lnSpc>
                          <a:spcPct val="107000"/>
                        </a:lnSpc>
                        <a:spcBef>
                          <a:spcPts val="0"/>
                        </a:spcBef>
                        <a:spcAft>
                          <a:spcPts val="0"/>
                        </a:spcAft>
                      </a:pPr>
                      <a:r>
                        <a:rPr lang="en-US" sz="1800" dirty="0">
                          <a:effectLst/>
                        </a:rPr>
                        <a:t>Ab/As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gn="ctr">
                        <a:lnSpc>
                          <a:spcPct val="107000"/>
                        </a:lnSpc>
                        <a:spcBef>
                          <a:spcPts val="0"/>
                        </a:spcBef>
                        <a:spcAft>
                          <a:spcPts val="0"/>
                        </a:spcAft>
                      </a:pPr>
                      <a:r>
                        <a:rPr lang="en-US" sz="1800">
                          <a:effectLst/>
                        </a:rPr>
                        <a:t>Ab/Ac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9">
                  <a:txBody>
                    <a:bodyPr/>
                    <a:lstStyle/>
                    <a:p>
                      <a:pPr marL="0" marR="0" algn="ctr">
                        <a:lnSpc>
                          <a:spcPct val="107000"/>
                        </a:lnSpc>
                        <a:spcBef>
                          <a:spcPts val="0"/>
                        </a:spcBef>
                        <a:spcAft>
                          <a:spcPts val="0"/>
                        </a:spcAft>
                      </a:pPr>
                      <a:r>
                        <a:rPr lang="en-US" sz="1800" dirty="0">
                          <a:effectLst/>
                        </a:rPr>
                        <a:t>Wye Main Branch Coefficient 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vMerge="1">
                  <a:txBody>
                    <a:bodyPr/>
                    <a:lstStyle/>
                    <a:p>
                      <a:endParaRPr lang="en-US"/>
                    </a:p>
                  </a:txBody>
                  <a:tcPr/>
                </a:tc>
                <a:tc gridSpan="9">
                  <a:txBody>
                    <a:bodyPr/>
                    <a:lstStyle/>
                    <a:p>
                      <a:pPr marL="0" marR="0" algn="ctr">
                        <a:lnSpc>
                          <a:spcPct val="107000"/>
                        </a:lnSpc>
                        <a:spcBef>
                          <a:spcPts val="0"/>
                        </a:spcBef>
                        <a:spcAft>
                          <a:spcPts val="0"/>
                        </a:spcAft>
                      </a:pPr>
                      <a:r>
                        <a:rPr lang="en-US" sz="1800">
                          <a:effectLst/>
                        </a:rPr>
                        <a:t>Qb/Qc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0.62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TextBox 3"/>
          <p:cNvSpPr txBox="1"/>
          <p:nvPr/>
        </p:nvSpPr>
        <p:spPr>
          <a:xfrm>
            <a:off x="2285156" y="5257800"/>
            <a:ext cx="4573688" cy="1384995"/>
          </a:xfrm>
          <a:prstGeom prst="rect">
            <a:avLst/>
          </a:prstGeom>
          <a:noFill/>
        </p:spPr>
        <p:txBody>
          <a:bodyPr wrap="none" rtlCol="0">
            <a:spAutoFit/>
          </a:bodyPr>
          <a:lstStyle/>
          <a:p>
            <a:r>
              <a:rPr lang="en-US" sz="2800" dirty="0" smtClean="0">
                <a:solidFill>
                  <a:srgbClr val="FFFF00"/>
                </a:solidFill>
              </a:rPr>
              <a:t>Ab </a:t>
            </a:r>
            <a:r>
              <a:rPr lang="en-US" sz="2800" dirty="0">
                <a:solidFill>
                  <a:srgbClr val="FFFF00"/>
                </a:solidFill>
              </a:rPr>
              <a:t>÷ Ac = </a:t>
            </a:r>
            <a:r>
              <a:rPr lang="en-US" sz="2800" dirty="0" smtClean="0">
                <a:solidFill>
                  <a:srgbClr val="FFFF00"/>
                </a:solidFill>
              </a:rPr>
              <a:t>175 </a:t>
            </a:r>
            <a:r>
              <a:rPr lang="en-US" sz="2800" dirty="0">
                <a:solidFill>
                  <a:srgbClr val="FFFF00"/>
                </a:solidFill>
              </a:rPr>
              <a:t>÷ </a:t>
            </a:r>
            <a:r>
              <a:rPr lang="en-US" sz="2800" dirty="0" smtClean="0">
                <a:solidFill>
                  <a:srgbClr val="FFFF00"/>
                </a:solidFill>
              </a:rPr>
              <a:t>648 </a:t>
            </a:r>
            <a:r>
              <a:rPr lang="en-US" sz="2800" dirty="0">
                <a:solidFill>
                  <a:srgbClr val="FFFF00"/>
                </a:solidFill>
              </a:rPr>
              <a:t>= </a:t>
            </a:r>
            <a:r>
              <a:rPr lang="en-US" sz="2800" dirty="0" smtClean="0">
                <a:solidFill>
                  <a:srgbClr val="FFFF00"/>
                </a:solidFill>
              </a:rPr>
              <a:t>0.27</a:t>
            </a:r>
            <a:endParaRPr lang="en-US" sz="2800" dirty="0">
              <a:solidFill>
                <a:srgbClr val="FFFF00"/>
              </a:solidFill>
            </a:endParaRPr>
          </a:p>
          <a:p>
            <a:r>
              <a:rPr lang="en-US" sz="2800" dirty="0">
                <a:solidFill>
                  <a:srgbClr val="FFFF00"/>
                </a:solidFill>
              </a:rPr>
              <a:t>Ab ÷ </a:t>
            </a:r>
            <a:r>
              <a:rPr lang="en-US" sz="2800" dirty="0" smtClean="0">
                <a:solidFill>
                  <a:srgbClr val="FFFF00"/>
                </a:solidFill>
              </a:rPr>
              <a:t>As </a:t>
            </a:r>
            <a:r>
              <a:rPr lang="en-US" sz="2800" dirty="0">
                <a:solidFill>
                  <a:srgbClr val="FFFF00"/>
                </a:solidFill>
              </a:rPr>
              <a:t>= </a:t>
            </a:r>
            <a:r>
              <a:rPr lang="en-US" sz="2800" dirty="0" smtClean="0">
                <a:solidFill>
                  <a:srgbClr val="FFFF00"/>
                </a:solidFill>
              </a:rPr>
              <a:t>175 </a:t>
            </a:r>
            <a:r>
              <a:rPr lang="en-US" sz="2800" dirty="0">
                <a:solidFill>
                  <a:srgbClr val="FFFF00"/>
                </a:solidFill>
              </a:rPr>
              <a:t>÷ </a:t>
            </a:r>
            <a:r>
              <a:rPr lang="en-US" sz="2800" dirty="0" smtClean="0">
                <a:solidFill>
                  <a:srgbClr val="FFFF00"/>
                </a:solidFill>
              </a:rPr>
              <a:t>500 </a:t>
            </a:r>
            <a:r>
              <a:rPr lang="en-US" sz="2800" dirty="0">
                <a:solidFill>
                  <a:srgbClr val="FFFF00"/>
                </a:solidFill>
              </a:rPr>
              <a:t>= </a:t>
            </a:r>
            <a:r>
              <a:rPr lang="en-US" sz="2800" dirty="0" smtClean="0">
                <a:solidFill>
                  <a:srgbClr val="FFFF00"/>
                </a:solidFill>
              </a:rPr>
              <a:t>0.35</a:t>
            </a:r>
            <a:endParaRPr lang="en-US" sz="2800" dirty="0">
              <a:solidFill>
                <a:srgbClr val="FFFF00"/>
              </a:solidFill>
            </a:endParaRPr>
          </a:p>
          <a:p>
            <a:r>
              <a:rPr lang="en-US" sz="2800" dirty="0" smtClean="0">
                <a:solidFill>
                  <a:srgbClr val="FFFF00"/>
                </a:solidFill>
              </a:rPr>
              <a:t>Qb </a:t>
            </a:r>
            <a:r>
              <a:rPr lang="en-US" sz="2800" dirty="0">
                <a:solidFill>
                  <a:srgbClr val="FFFF00"/>
                </a:solidFill>
              </a:rPr>
              <a:t>÷ Qc = </a:t>
            </a:r>
            <a:r>
              <a:rPr lang="en-US" sz="2800" dirty="0" smtClean="0">
                <a:solidFill>
                  <a:srgbClr val="FFFF00"/>
                </a:solidFill>
              </a:rPr>
              <a:t>400 </a:t>
            </a:r>
            <a:r>
              <a:rPr lang="en-US" sz="2800" dirty="0">
                <a:solidFill>
                  <a:srgbClr val="FFFF00"/>
                </a:solidFill>
              </a:rPr>
              <a:t>+ </a:t>
            </a:r>
            <a:r>
              <a:rPr lang="en-US" sz="2800" dirty="0" smtClean="0">
                <a:solidFill>
                  <a:srgbClr val="FFFF00"/>
                </a:solidFill>
              </a:rPr>
              <a:t>2,400 </a:t>
            </a:r>
            <a:r>
              <a:rPr lang="en-US" sz="2800" dirty="0">
                <a:solidFill>
                  <a:srgbClr val="FFFF00"/>
                </a:solidFill>
              </a:rPr>
              <a:t>= </a:t>
            </a:r>
            <a:r>
              <a:rPr lang="en-US" sz="2800" dirty="0" smtClean="0">
                <a:solidFill>
                  <a:srgbClr val="FFFF00"/>
                </a:solidFill>
              </a:rPr>
              <a:t>0.167</a:t>
            </a:r>
            <a:endParaRPr lang="en-US" sz="2800" dirty="0">
              <a:solidFill>
                <a:srgbClr val="FFFF00"/>
              </a:solidFill>
            </a:endParaRPr>
          </a:p>
        </p:txBody>
      </p:sp>
      <p:sp>
        <p:nvSpPr>
          <p:cNvPr id="5" name="Rectangle 4"/>
          <p:cNvSpPr/>
          <p:nvPr/>
        </p:nvSpPr>
        <p:spPr>
          <a:xfrm>
            <a:off x="1943100" y="3046271"/>
            <a:ext cx="1409700" cy="608297"/>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031022" y="2971800"/>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42900" y="2971800"/>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13082" y="2057400"/>
            <a:ext cx="1626177"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388979" y="2454240"/>
            <a:ext cx="3702424" cy="1200329"/>
          </a:xfrm>
          <a:prstGeom prst="rect">
            <a:avLst/>
          </a:prstGeom>
          <a:solidFill>
            <a:srgbClr val="0070C0"/>
          </a:solidFill>
        </p:spPr>
        <p:txBody>
          <a:bodyPr wrap="none" rtlCol="0">
            <a:spAutoFit/>
          </a:bodyPr>
          <a:lstStyle/>
          <a:p>
            <a:r>
              <a:rPr lang="en-US" sz="2400" dirty="0" smtClean="0"/>
              <a:t>Qb/Qc</a:t>
            </a:r>
          </a:p>
          <a:p>
            <a:r>
              <a:rPr lang="en-US" sz="2400" dirty="0" smtClean="0"/>
              <a:t>Interpolate for 1.7 Between </a:t>
            </a:r>
          </a:p>
          <a:p>
            <a:r>
              <a:rPr lang="en-US" sz="2400" dirty="0" smtClean="0"/>
              <a:t>0.08 and 0 = about 0.02</a:t>
            </a:r>
          </a:p>
        </p:txBody>
      </p:sp>
    </p:spTree>
    <p:custDataLst>
      <p:tags r:id="rId1"/>
    </p:custDataLst>
    <p:extLst>
      <p:ext uri="{BB962C8B-B14F-4D97-AF65-F5344CB8AC3E}">
        <p14:creationId xmlns:p14="http://schemas.microsoft.com/office/powerpoint/2010/main" val="21598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anim calcmode="lin" valueType="num">
                                      <p:cBhvr>
                                        <p:cTn id="20" dur="2000" fill="hold"/>
                                        <p:tgtEl>
                                          <p:spTgt spid="5"/>
                                        </p:tgtEl>
                                        <p:attrNameLst>
                                          <p:attrName>ppt_w</p:attrName>
                                        </p:attrNameLst>
                                      </p:cBhvr>
                                      <p:tavLst>
                                        <p:tav tm="0" fmla="#ppt_w*sin(2.5*pi*$)">
                                          <p:val>
                                            <p:fltVal val="0"/>
                                          </p:val>
                                        </p:tav>
                                        <p:tav tm="100000">
                                          <p:val>
                                            <p:fltVal val="1"/>
                                          </p:val>
                                        </p:tav>
                                      </p:tavLst>
                                    </p:anim>
                                    <p:anim calcmode="lin" valueType="num">
                                      <p:cBhvr>
                                        <p:cTn id="21"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Branch 1</a:t>
            </a:r>
            <a:r>
              <a:rPr lang="en-US" baseline="30000" dirty="0" smtClean="0"/>
              <a:t>st</a:t>
            </a:r>
            <a:r>
              <a:rPr lang="en-US" dirty="0" smtClean="0"/>
              <a:t> Wye </a:t>
            </a:r>
            <a:r>
              <a:rPr lang="en-US" dirty="0"/>
              <a:t>Rectangular (Pv</a:t>
            </a:r>
            <a:r>
              <a:rPr lang="en-US" dirty="0" smtClean="0"/>
              <a:t>)</a:t>
            </a:r>
            <a:br>
              <a:rPr lang="en-US" dirty="0" smtClean="0"/>
            </a:br>
            <a:r>
              <a:rPr lang="en-US" sz="3100" dirty="0" smtClean="0"/>
              <a:t>(Table from Manual Q: A 6-1)</a:t>
            </a:r>
            <a:endParaRPr lang="en-US" sz="3100" dirty="0"/>
          </a:p>
        </p:txBody>
      </p:sp>
      <p:graphicFrame>
        <p:nvGraphicFramePr>
          <p:cNvPr id="3" name="Table 2"/>
          <p:cNvGraphicFramePr>
            <a:graphicFrameLocks noGrp="1"/>
          </p:cNvGraphicFramePr>
          <p:nvPr>
            <p:extLst>
              <p:ext uri="{D42A27DB-BD31-4B8C-83A1-F6EECF244321}">
                <p14:modId xmlns:p14="http://schemas.microsoft.com/office/powerpoint/2010/main" val="3301825412"/>
              </p:ext>
            </p:extLst>
          </p:nvPr>
        </p:nvGraphicFramePr>
        <p:xfrm>
          <a:off x="457200" y="1905000"/>
          <a:ext cx="7924799" cy="3228467"/>
        </p:xfrm>
        <a:graphic>
          <a:graphicData uri="http://schemas.openxmlformats.org/drawingml/2006/table">
            <a:tbl>
              <a:tblPr firstRow="1" firstCol="1" bandRow="1">
                <a:tableStyleId>{5C22544A-7EE6-4342-B048-85BDC9FD1C3A}</a:tableStyleId>
              </a:tblPr>
              <a:tblGrid>
                <a:gridCol w="725921"/>
                <a:gridCol w="734541"/>
                <a:gridCol w="689529"/>
                <a:gridCol w="775721"/>
                <a:gridCol w="775721"/>
                <a:gridCol w="775721"/>
                <a:gridCol w="689529"/>
                <a:gridCol w="689529"/>
                <a:gridCol w="689529"/>
                <a:gridCol w="689529"/>
                <a:gridCol w="689529"/>
              </a:tblGrid>
              <a:tr h="0">
                <a:tc rowSpan="3">
                  <a:txBody>
                    <a:bodyPr/>
                    <a:lstStyle/>
                    <a:p>
                      <a:pPr marL="0" marR="0" algn="ctr">
                        <a:lnSpc>
                          <a:spcPct val="107000"/>
                        </a:lnSpc>
                        <a:spcBef>
                          <a:spcPts val="0"/>
                        </a:spcBef>
                        <a:spcAft>
                          <a:spcPts val="0"/>
                        </a:spcAft>
                      </a:pPr>
                      <a:r>
                        <a:rPr lang="en-US" sz="1800" dirty="0">
                          <a:effectLst/>
                        </a:rPr>
                        <a:t>Ab/As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gn="ctr">
                        <a:lnSpc>
                          <a:spcPct val="107000"/>
                        </a:lnSpc>
                        <a:spcBef>
                          <a:spcPts val="0"/>
                        </a:spcBef>
                        <a:spcAft>
                          <a:spcPts val="0"/>
                        </a:spcAft>
                      </a:pPr>
                      <a:r>
                        <a:rPr lang="en-US" sz="1800">
                          <a:effectLst/>
                        </a:rPr>
                        <a:t>Ab/Ac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9">
                  <a:txBody>
                    <a:bodyPr/>
                    <a:lstStyle/>
                    <a:p>
                      <a:pPr marL="0" marR="0" algn="ctr">
                        <a:lnSpc>
                          <a:spcPct val="107000"/>
                        </a:lnSpc>
                        <a:spcBef>
                          <a:spcPts val="0"/>
                        </a:spcBef>
                        <a:spcAft>
                          <a:spcPts val="0"/>
                        </a:spcAft>
                      </a:pPr>
                      <a:r>
                        <a:rPr lang="en-US" sz="1800" dirty="0">
                          <a:effectLst/>
                        </a:rPr>
                        <a:t>Wye Main Branch Coefficient 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vMerge="1">
                  <a:txBody>
                    <a:bodyPr/>
                    <a:lstStyle/>
                    <a:p>
                      <a:endParaRPr lang="en-US"/>
                    </a:p>
                  </a:txBody>
                  <a:tcPr/>
                </a:tc>
                <a:tc gridSpan="9">
                  <a:txBody>
                    <a:bodyPr/>
                    <a:lstStyle/>
                    <a:p>
                      <a:pPr marL="0" marR="0" algn="ctr">
                        <a:lnSpc>
                          <a:spcPct val="107000"/>
                        </a:lnSpc>
                        <a:spcBef>
                          <a:spcPts val="0"/>
                        </a:spcBef>
                        <a:spcAft>
                          <a:spcPts val="0"/>
                        </a:spcAft>
                      </a:pPr>
                      <a:r>
                        <a:rPr lang="en-US" sz="1800">
                          <a:effectLst/>
                        </a:rPr>
                        <a:t>Qb/Qc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0.72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0.62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TextBox 3"/>
          <p:cNvSpPr txBox="1"/>
          <p:nvPr/>
        </p:nvSpPr>
        <p:spPr>
          <a:xfrm>
            <a:off x="2285156" y="5257800"/>
            <a:ext cx="4573688" cy="1384995"/>
          </a:xfrm>
          <a:prstGeom prst="rect">
            <a:avLst/>
          </a:prstGeom>
          <a:noFill/>
        </p:spPr>
        <p:txBody>
          <a:bodyPr wrap="none" rtlCol="0">
            <a:spAutoFit/>
          </a:bodyPr>
          <a:lstStyle/>
          <a:p>
            <a:r>
              <a:rPr lang="en-US" sz="2800" dirty="0" smtClean="0">
                <a:solidFill>
                  <a:srgbClr val="FFFF00"/>
                </a:solidFill>
              </a:rPr>
              <a:t>Ab </a:t>
            </a:r>
            <a:r>
              <a:rPr lang="en-US" sz="2800" dirty="0">
                <a:solidFill>
                  <a:srgbClr val="FFFF00"/>
                </a:solidFill>
              </a:rPr>
              <a:t>÷ Ac = </a:t>
            </a:r>
            <a:r>
              <a:rPr lang="en-US" sz="2800" dirty="0" smtClean="0">
                <a:solidFill>
                  <a:srgbClr val="FFFF00"/>
                </a:solidFill>
              </a:rPr>
              <a:t>175 </a:t>
            </a:r>
            <a:r>
              <a:rPr lang="en-US" sz="2800" dirty="0">
                <a:solidFill>
                  <a:srgbClr val="FFFF00"/>
                </a:solidFill>
              </a:rPr>
              <a:t>÷ </a:t>
            </a:r>
            <a:r>
              <a:rPr lang="en-US" sz="2800" dirty="0" smtClean="0">
                <a:solidFill>
                  <a:srgbClr val="FFFF00"/>
                </a:solidFill>
              </a:rPr>
              <a:t>648 </a:t>
            </a:r>
            <a:r>
              <a:rPr lang="en-US" sz="2800" dirty="0">
                <a:solidFill>
                  <a:srgbClr val="FFFF00"/>
                </a:solidFill>
              </a:rPr>
              <a:t>= </a:t>
            </a:r>
            <a:r>
              <a:rPr lang="en-US" sz="2800" dirty="0" smtClean="0">
                <a:solidFill>
                  <a:srgbClr val="FFFF00"/>
                </a:solidFill>
              </a:rPr>
              <a:t>0.27</a:t>
            </a:r>
            <a:endParaRPr lang="en-US" sz="2800" dirty="0">
              <a:solidFill>
                <a:srgbClr val="FFFF00"/>
              </a:solidFill>
            </a:endParaRPr>
          </a:p>
          <a:p>
            <a:r>
              <a:rPr lang="en-US" sz="2800" dirty="0">
                <a:solidFill>
                  <a:srgbClr val="FFFF00"/>
                </a:solidFill>
              </a:rPr>
              <a:t>Ab ÷ </a:t>
            </a:r>
            <a:r>
              <a:rPr lang="en-US" sz="2800" dirty="0" smtClean="0">
                <a:solidFill>
                  <a:srgbClr val="FFFF00"/>
                </a:solidFill>
              </a:rPr>
              <a:t>As </a:t>
            </a:r>
            <a:r>
              <a:rPr lang="en-US" sz="2800" dirty="0">
                <a:solidFill>
                  <a:srgbClr val="FFFF00"/>
                </a:solidFill>
              </a:rPr>
              <a:t>= </a:t>
            </a:r>
            <a:r>
              <a:rPr lang="en-US" sz="2800" dirty="0" smtClean="0">
                <a:solidFill>
                  <a:srgbClr val="FFFF00"/>
                </a:solidFill>
              </a:rPr>
              <a:t>175 </a:t>
            </a:r>
            <a:r>
              <a:rPr lang="en-US" sz="2800" dirty="0">
                <a:solidFill>
                  <a:srgbClr val="FFFF00"/>
                </a:solidFill>
              </a:rPr>
              <a:t>÷ </a:t>
            </a:r>
            <a:r>
              <a:rPr lang="en-US" sz="2800" dirty="0" smtClean="0">
                <a:solidFill>
                  <a:srgbClr val="FFFF00"/>
                </a:solidFill>
              </a:rPr>
              <a:t>500 </a:t>
            </a:r>
            <a:r>
              <a:rPr lang="en-US" sz="2800" dirty="0">
                <a:solidFill>
                  <a:srgbClr val="FFFF00"/>
                </a:solidFill>
              </a:rPr>
              <a:t>= </a:t>
            </a:r>
            <a:r>
              <a:rPr lang="en-US" sz="2800" dirty="0" smtClean="0">
                <a:solidFill>
                  <a:srgbClr val="FFFF00"/>
                </a:solidFill>
              </a:rPr>
              <a:t>0.35</a:t>
            </a:r>
            <a:endParaRPr lang="en-US" sz="2800" dirty="0">
              <a:solidFill>
                <a:srgbClr val="FFFF00"/>
              </a:solidFill>
            </a:endParaRPr>
          </a:p>
          <a:p>
            <a:r>
              <a:rPr lang="en-US" sz="2800" dirty="0" smtClean="0">
                <a:solidFill>
                  <a:srgbClr val="FFFF00"/>
                </a:solidFill>
              </a:rPr>
              <a:t>Qb </a:t>
            </a:r>
            <a:r>
              <a:rPr lang="en-US" sz="2800" dirty="0">
                <a:solidFill>
                  <a:srgbClr val="FFFF00"/>
                </a:solidFill>
              </a:rPr>
              <a:t>÷ Qc = </a:t>
            </a:r>
            <a:r>
              <a:rPr lang="en-US" sz="2800" dirty="0" smtClean="0">
                <a:solidFill>
                  <a:srgbClr val="FFFF00"/>
                </a:solidFill>
              </a:rPr>
              <a:t>400 </a:t>
            </a:r>
            <a:r>
              <a:rPr lang="en-US" sz="2800" dirty="0">
                <a:solidFill>
                  <a:srgbClr val="FFFF00"/>
                </a:solidFill>
              </a:rPr>
              <a:t>+ </a:t>
            </a:r>
            <a:r>
              <a:rPr lang="en-US" sz="2800" dirty="0" smtClean="0">
                <a:solidFill>
                  <a:srgbClr val="FFFF00"/>
                </a:solidFill>
              </a:rPr>
              <a:t>2,400 </a:t>
            </a:r>
            <a:r>
              <a:rPr lang="en-US" sz="2800" dirty="0">
                <a:solidFill>
                  <a:srgbClr val="FFFF00"/>
                </a:solidFill>
              </a:rPr>
              <a:t>= </a:t>
            </a:r>
            <a:r>
              <a:rPr lang="en-US" sz="2800" dirty="0" smtClean="0">
                <a:solidFill>
                  <a:srgbClr val="FFFF00"/>
                </a:solidFill>
              </a:rPr>
              <a:t>0.167</a:t>
            </a:r>
            <a:endParaRPr lang="en-US" sz="2800" dirty="0">
              <a:solidFill>
                <a:srgbClr val="FFFF00"/>
              </a:solidFill>
            </a:endParaRPr>
          </a:p>
        </p:txBody>
      </p:sp>
      <p:sp>
        <p:nvSpPr>
          <p:cNvPr id="5" name="Rectangle 4"/>
          <p:cNvSpPr/>
          <p:nvPr/>
        </p:nvSpPr>
        <p:spPr>
          <a:xfrm>
            <a:off x="1943100" y="3387582"/>
            <a:ext cx="1409700" cy="26698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031022" y="2971800"/>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42900" y="2971800"/>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388979" y="2454240"/>
            <a:ext cx="3702424" cy="1200329"/>
          </a:xfrm>
          <a:prstGeom prst="rect">
            <a:avLst/>
          </a:prstGeom>
          <a:solidFill>
            <a:srgbClr val="0070C0"/>
          </a:solidFill>
        </p:spPr>
        <p:txBody>
          <a:bodyPr wrap="none" rtlCol="0">
            <a:spAutoFit/>
          </a:bodyPr>
          <a:lstStyle/>
          <a:p>
            <a:r>
              <a:rPr lang="en-US" sz="2400" dirty="0" smtClean="0"/>
              <a:t>Qb/Qc</a:t>
            </a:r>
          </a:p>
          <a:p>
            <a:r>
              <a:rPr lang="en-US" sz="2400" dirty="0" smtClean="0"/>
              <a:t>Interpolate for 1.7 Between </a:t>
            </a:r>
          </a:p>
          <a:p>
            <a:r>
              <a:rPr lang="en-US" sz="2400" dirty="0" smtClean="0"/>
              <a:t>0.08 and 0 = about 0.02</a:t>
            </a:r>
          </a:p>
        </p:txBody>
      </p:sp>
      <p:sp>
        <p:nvSpPr>
          <p:cNvPr id="10" name="TextBox 9"/>
          <p:cNvSpPr txBox="1"/>
          <p:nvPr/>
        </p:nvSpPr>
        <p:spPr>
          <a:xfrm>
            <a:off x="2390478" y="3046271"/>
            <a:ext cx="593432" cy="369332"/>
          </a:xfrm>
          <a:prstGeom prst="rect">
            <a:avLst/>
          </a:prstGeom>
          <a:noFill/>
        </p:spPr>
        <p:txBody>
          <a:bodyPr wrap="none" rtlCol="0">
            <a:spAutoFit/>
          </a:bodyPr>
          <a:lstStyle/>
          <a:p>
            <a:r>
              <a:rPr lang="en-US" b="1" dirty="0" smtClean="0">
                <a:solidFill>
                  <a:srgbClr val="FF0000"/>
                </a:solidFill>
              </a:rPr>
              <a:t>0.02</a:t>
            </a:r>
            <a:endParaRPr lang="en-US" b="1" dirty="0">
              <a:solidFill>
                <a:srgbClr val="FF0000"/>
              </a:solidFill>
            </a:endParaRPr>
          </a:p>
        </p:txBody>
      </p:sp>
      <p:sp>
        <p:nvSpPr>
          <p:cNvPr id="11" name="TextBox 10"/>
          <p:cNvSpPr txBox="1"/>
          <p:nvPr/>
        </p:nvSpPr>
        <p:spPr>
          <a:xfrm>
            <a:off x="2351234" y="2461625"/>
            <a:ext cx="596638" cy="369332"/>
          </a:xfrm>
          <a:prstGeom prst="rect">
            <a:avLst/>
          </a:prstGeom>
          <a:noFill/>
        </p:spPr>
        <p:txBody>
          <a:bodyPr wrap="none" rtlCol="0">
            <a:spAutoFit/>
          </a:bodyPr>
          <a:lstStyle/>
          <a:p>
            <a:r>
              <a:rPr lang="en-US" b="1" dirty="0" smtClean="0">
                <a:solidFill>
                  <a:srgbClr val="FF0000"/>
                </a:solidFill>
              </a:rPr>
              <a:t>0.17</a:t>
            </a:r>
            <a:endParaRPr lang="en-US" b="1" dirty="0">
              <a:solidFill>
                <a:srgbClr val="FF0000"/>
              </a:solidFill>
            </a:endParaRPr>
          </a:p>
        </p:txBody>
      </p:sp>
      <p:sp>
        <p:nvSpPr>
          <p:cNvPr id="12" name="TextBox 11"/>
          <p:cNvSpPr txBox="1"/>
          <p:nvPr/>
        </p:nvSpPr>
        <p:spPr>
          <a:xfrm>
            <a:off x="2212677" y="3372560"/>
            <a:ext cx="837089" cy="369332"/>
          </a:xfrm>
          <a:prstGeom prst="rect">
            <a:avLst/>
          </a:prstGeom>
          <a:solidFill>
            <a:srgbClr val="0070C0"/>
          </a:solidFill>
        </p:spPr>
        <p:txBody>
          <a:bodyPr wrap="none" rtlCol="0">
            <a:spAutoFit/>
          </a:bodyPr>
          <a:lstStyle/>
          <a:p>
            <a:r>
              <a:rPr lang="en-US" b="1" dirty="0" smtClean="0">
                <a:solidFill>
                  <a:srgbClr val="FF0000"/>
                </a:solidFill>
              </a:rPr>
              <a:t>- 0.045</a:t>
            </a:r>
            <a:endParaRPr lang="en-US" b="1" dirty="0">
              <a:solidFill>
                <a:srgbClr val="FF0000"/>
              </a:solidFill>
            </a:endParaRPr>
          </a:p>
        </p:txBody>
      </p:sp>
      <p:sp>
        <p:nvSpPr>
          <p:cNvPr id="13" name="TextBox 12"/>
          <p:cNvSpPr txBox="1"/>
          <p:nvPr/>
        </p:nvSpPr>
        <p:spPr>
          <a:xfrm>
            <a:off x="2811242" y="4094703"/>
            <a:ext cx="3216714" cy="584775"/>
          </a:xfrm>
          <a:prstGeom prst="rect">
            <a:avLst/>
          </a:prstGeom>
          <a:solidFill>
            <a:srgbClr val="0070C0"/>
          </a:solidFill>
        </p:spPr>
        <p:txBody>
          <a:bodyPr wrap="none" rtlCol="0">
            <a:spAutoFit/>
          </a:bodyPr>
          <a:lstStyle/>
          <a:p>
            <a:r>
              <a:rPr lang="en-US" sz="3200" b="1" dirty="0" smtClean="0">
                <a:solidFill>
                  <a:srgbClr val="FF0000"/>
                </a:solidFill>
              </a:rPr>
              <a:t>Close Enough to 0</a:t>
            </a:r>
            <a:endParaRPr lang="en-US" sz="3200" b="1" dirty="0">
              <a:solidFill>
                <a:srgbClr val="FF0000"/>
              </a:solidFill>
            </a:endParaRPr>
          </a:p>
        </p:txBody>
      </p:sp>
    </p:spTree>
    <p:custDataLst>
      <p:tags r:id="rId1"/>
    </p:custDataLst>
    <p:extLst>
      <p:ext uri="{BB962C8B-B14F-4D97-AF65-F5344CB8AC3E}">
        <p14:creationId xmlns:p14="http://schemas.microsoft.com/office/powerpoint/2010/main" val="73240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53" y="0"/>
            <a:ext cx="8229600" cy="1143000"/>
          </a:xfrm>
        </p:spPr>
        <p:txBody>
          <a:bodyPr/>
          <a:lstStyle/>
          <a:p>
            <a:r>
              <a:rPr lang="en-US" dirty="0" smtClean="0"/>
              <a:t>Wye C </a:t>
            </a:r>
            <a:r>
              <a:rPr lang="en-US" dirty="0"/>
              <a:t>I</a:t>
            </a:r>
            <a:r>
              <a:rPr lang="en-US" dirty="0" smtClean="0"/>
              <a:t>n Table</a:t>
            </a:r>
            <a:endParaRPr lang="en-US" dirty="0"/>
          </a:p>
        </p:txBody>
      </p:sp>
      <p:pic>
        <p:nvPicPr>
          <p:cNvPr id="7" name="Picture 6"/>
          <p:cNvPicPr>
            <a:picLocks noChangeAspect="1"/>
          </p:cNvPicPr>
          <p:nvPr/>
        </p:nvPicPr>
        <p:blipFill>
          <a:blip r:embed="rId3"/>
          <a:stretch>
            <a:fillRect/>
          </a:stretch>
        </p:blipFill>
        <p:spPr>
          <a:xfrm>
            <a:off x="328612" y="1115291"/>
            <a:ext cx="8562975" cy="5686425"/>
          </a:xfrm>
          <a:prstGeom prst="rect">
            <a:avLst/>
          </a:prstGeom>
        </p:spPr>
      </p:pic>
      <p:sp>
        <p:nvSpPr>
          <p:cNvPr id="8" name="Rectangle 7"/>
          <p:cNvSpPr/>
          <p:nvPr/>
        </p:nvSpPr>
        <p:spPr>
          <a:xfrm>
            <a:off x="445655" y="3813030"/>
            <a:ext cx="83058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09186" y="1965903"/>
            <a:ext cx="7476534" cy="584775"/>
          </a:xfrm>
          <a:prstGeom prst="rect">
            <a:avLst/>
          </a:prstGeom>
          <a:solidFill>
            <a:schemeClr val="accent1">
              <a:lumMod val="75000"/>
            </a:schemeClr>
          </a:solidFill>
        </p:spPr>
        <p:txBody>
          <a:bodyPr wrap="none" rtlCol="0">
            <a:spAutoFit/>
          </a:bodyPr>
          <a:lstStyle/>
          <a:p>
            <a:r>
              <a:rPr lang="en-US" sz="3200" dirty="0" smtClean="0"/>
              <a:t>Velocity Pressure = (Velocity ÷ </a:t>
            </a:r>
            <a:r>
              <a:rPr lang="en-US" sz="3200" dirty="0"/>
              <a:t>4005 </a:t>
            </a:r>
            <a:r>
              <a:rPr lang="en-US" sz="3200" dirty="0" smtClean="0"/>
              <a:t>× ACF)</a:t>
            </a:r>
            <a:r>
              <a:rPr lang="en-US" sz="3200" baseline="30000" dirty="0" smtClean="0"/>
              <a:t>2</a:t>
            </a:r>
            <a:r>
              <a:rPr lang="en-US" sz="3200" dirty="0" smtClean="0"/>
              <a:t> </a:t>
            </a:r>
            <a:endParaRPr lang="en-US" sz="3200" dirty="0"/>
          </a:p>
        </p:txBody>
      </p:sp>
      <p:sp>
        <p:nvSpPr>
          <p:cNvPr id="10" name="TextBox 9"/>
          <p:cNvSpPr txBox="1"/>
          <p:nvPr/>
        </p:nvSpPr>
        <p:spPr>
          <a:xfrm>
            <a:off x="452877" y="2550678"/>
            <a:ext cx="8614089" cy="584775"/>
          </a:xfrm>
          <a:prstGeom prst="rect">
            <a:avLst/>
          </a:prstGeom>
          <a:solidFill>
            <a:schemeClr val="accent1">
              <a:lumMod val="75000"/>
            </a:schemeClr>
          </a:solidFill>
        </p:spPr>
        <p:txBody>
          <a:bodyPr wrap="none" rtlCol="0">
            <a:spAutoFit/>
          </a:bodyPr>
          <a:lstStyle/>
          <a:p>
            <a:r>
              <a:rPr lang="en-US" sz="3200" dirty="0" smtClean="0"/>
              <a:t>Velocity Pressure = (2,000 ÷ </a:t>
            </a:r>
            <a:r>
              <a:rPr lang="en-US" sz="3200" dirty="0"/>
              <a:t>4005 </a:t>
            </a:r>
            <a:r>
              <a:rPr lang="en-US" sz="3200" dirty="0" smtClean="0"/>
              <a:t>× 1)</a:t>
            </a:r>
            <a:r>
              <a:rPr lang="en-US" sz="3200" baseline="30000" dirty="0" smtClean="0"/>
              <a:t>2</a:t>
            </a:r>
            <a:r>
              <a:rPr lang="en-US" sz="3200" dirty="0"/>
              <a:t> </a:t>
            </a:r>
            <a:r>
              <a:rPr lang="en-US" sz="3200" dirty="0" smtClean="0"/>
              <a:t>= 0.249376 </a:t>
            </a:r>
            <a:endParaRPr lang="en-US" sz="3200" dirty="0"/>
          </a:p>
        </p:txBody>
      </p:sp>
      <p:sp>
        <p:nvSpPr>
          <p:cNvPr id="11" name="Oval 10"/>
          <p:cNvSpPr/>
          <p:nvPr/>
        </p:nvSpPr>
        <p:spPr>
          <a:xfrm>
            <a:off x="4495800" y="3652318"/>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219200" y="4393917"/>
            <a:ext cx="1935979" cy="1077218"/>
          </a:xfrm>
          <a:prstGeom prst="rect">
            <a:avLst/>
          </a:prstGeom>
          <a:solidFill>
            <a:schemeClr val="accent1">
              <a:lumMod val="75000"/>
            </a:schemeClr>
          </a:solidFill>
        </p:spPr>
        <p:txBody>
          <a:bodyPr wrap="none" rtlCol="0">
            <a:spAutoFit/>
          </a:bodyPr>
          <a:lstStyle/>
          <a:p>
            <a:r>
              <a:rPr lang="en-US" sz="3200" dirty="0" smtClean="0"/>
              <a:t>Loss Item</a:t>
            </a:r>
          </a:p>
          <a:p>
            <a:r>
              <a:rPr lang="en-US" sz="3200" dirty="0" smtClean="0"/>
              <a:t>Pt = C × Pv</a:t>
            </a:r>
            <a:endParaRPr lang="en-US" sz="3200" dirty="0"/>
          </a:p>
        </p:txBody>
      </p:sp>
      <p:sp>
        <p:nvSpPr>
          <p:cNvPr id="13" name="TextBox 12"/>
          <p:cNvSpPr txBox="1"/>
          <p:nvPr/>
        </p:nvSpPr>
        <p:spPr>
          <a:xfrm>
            <a:off x="3822512" y="4648200"/>
            <a:ext cx="3272884" cy="584775"/>
          </a:xfrm>
          <a:prstGeom prst="rect">
            <a:avLst/>
          </a:prstGeom>
          <a:solidFill>
            <a:schemeClr val="accent1">
              <a:lumMod val="75000"/>
            </a:schemeClr>
          </a:solidFill>
        </p:spPr>
        <p:txBody>
          <a:bodyPr wrap="none" rtlCol="0">
            <a:spAutoFit/>
          </a:bodyPr>
          <a:lstStyle/>
          <a:p>
            <a:r>
              <a:rPr lang="en-US" sz="3200" dirty="0" smtClean="0"/>
              <a:t>Pt = 0 × 0.2494 = 0</a:t>
            </a:r>
            <a:endParaRPr lang="en-US" sz="3200" dirty="0"/>
          </a:p>
        </p:txBody>
      </p:sp>
      <p:sp>
        <p:nvSpPr>
          <p:cNvPr id="14" name="Oval 13"/>
          <p:cNvSpPr/>
          <p:nvPr/>
        </p:nvSpPr>
        <p:spPr>
          <a:xfrm>
            <a:off x="7315200" y="3607290"/>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585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Zone 1 Wye D Rectangular (Pv) </a:t>
            </a:r>
            <a:endParaRPr lang="en-US" dirty="0"/>
          </a:p>
        </p:txBody>
      </p:sp>
      <p:pic>
        <p:nvPicPr>
          <p:cNvPr id="4" name="Picture 3"/>
          <p:cNvPicPr/>
          <p:nvPr/>
        </p:nvPicPr>
        <p:blipFill rotWithShape="1">
          <a:blip r:embed="rId3"/>
          <a:srcRect l="2809" t="1044" r="4463" b="6698"/>
          <a:stretch/>
        </p:blipFill>
        <p:spPr>
          <a:xfrm>
            <a:off x="76200" y="1417638"/>
            <a:ext cx="3886200" cy="3276600"/>
          </a:xfrm>
          <a:prstGeom prst="rect">
            <a:avLst/>
          </a:prstGeom>
        </p:spPr>
      </p:pic>
      <p:sp>
        <p:nvSpPr>
          <p:cNvPr id="5" name="TextBox 4"/>
          <p:cNvSpPr txBox="1"/>
          <p:nvPr/>
        </p:nvSpPr>
        <p:spPr>
          <a:xfrm>
            <a:off x="4038600" y="1392238"/>
            <a:ext cx="4977196" cy="5262979"/>
          </a:xfrm>
          <a:prstGeom prst="rect">
            <a:avLst/>
          </a:prstGeom>
          <a:noFill/>
        </p:spPr>
        <p:txBody>
          <a:bodyPr wrap="none" rtlCol="0">
            <a:spAutoFit/>
          </a:bodyPr>
          <a:lstStyle/>
          <a:p>
            <a:r>
              <a:rPr lang="en-US" sz="2800" dirty="0"/>
              <a:t>Using the Manual Q Table A6-5 </a:t>
            </a:r>
            <a:endParaRPr lang="en-US" sz="2800" dirty="0" smtClean="0"/>
          </a:p>
          <a:p>
            <a:r>
              <a:rPr lang="en-US" sz="2800" dirty="0" smtClean="0"/>
              <a:t>to Calculate </a:t>
            </a:r>
            <a:r>
              <a:rPr lang="en-US" sz="2800" dirty="0"/>
              <a:t>for main Coefficient </a:t>
            </a:r>
            <a:endParaRPr lang="en-US" sz="2800" dirty="0" smtClean="0"/>
          </a:p>
          <a:p>
            <a:r>
              <a:rPr lang="en-US" sz="2800" dirty="0" smtClean="0"/>
              <a:t>C </a:t>
            </a:r>
            <a:r>
              <a:rPr lang="en-US" sz="2800" dirty="0"/>
              <a:t>at </a:t>
            </a:r>
            <a:r>
              <a:rPr lang="en-US" sz="2800" dirty="0" smtClean="0"/>
              <a:t>point C </a:t>
            </a:r>
            <a:r>
              <a:rPr lang="en-US" sz="2800" dirty="0"/>
              <a:t>on the duct drawing:</a:t>
            </a:r>
          </a:p>
          <a:p>
            <a:r>
              <a:rPr lang="en-US" sz="2800" dirty="0" smtClean="0"/>
              <a:t>Ab </a:t>
            </a:r>
            <a:r>
              <a:rPr lang="en-US" sz="2800" dirty="0"/>
              <a:t>÷ Ac = </a:t>
            </a:r>
            <a:r>
              <a:rPr lang="en-US" sz="2800" dirty="0" smtClean="0"/>
              <a:t>175 </a:t>
            </a:r>
            <a:r>
              <a:rPr lang="en-US" sz="2800" dirty="0"/>
              <a:t>÷ </a:t>
            </a:r>
            <a:r>
              <a:rPr lang="en-US" sz="2800" dirty="0" smtClean="0"/>
              <a:t>500 </a:t>
            </a:r>
            <a:r>
              <a:rPr lang="en-US" sz="2800" dirty="0"/>
              <a:t>= </a:t>
            </a:r>
            <a:r>
              <a:rPr lang="en-US" sz="2800" dirty="0" smtClean="0"/>
              <a:t>0.35</a:t>
            </a:r>
            <a:endParaRPr lang="en-US" sz="2800" dirty="0"/>
          </a:p>
          <a:p>
            <a:r>
              <a:rPr lang="en-US" sz="2800" dirty="0"/>
              <a:t>Ab ÷ </a:t>
            </a:r>
            <a:r>
              <a:rPr lang="en-US" sz="2800" dirty="0" smtClean="0"/>
              <a:t>As </a:t>
            </a:r>
            <a:r>
              <a:rPr lang="en-US" sz="2800" dirty="0"/>
              <a:t>= </a:t>
            </a:r>
            <a:r>
              <a:rPr lang="en-US" sz="2800" dirty="0" smtClean="0"/>
              <a:t>175 </a:t>
            </a:r>
            <a:r>
              <a:rPr lang="en-US" sz="2800" dirty="0"/>
              <a:t>÷ </a:t>
            </a:r>
            <a:r>
              <a:rPr lang="en-US" sz="2800" dirty="0" smtClean="0"/>
              <a:t>450 </a:t>
            </a:r>
            <a:r>
              <a:rPr lang="en-US" sz="2800" dirty="0"/>
              <a:t>= </a:t>
            </a:r>
            <a:r>
              <a:rPr lang="en-US" sz="2800" dirty="0" smtClean="0"/>
              <a:t>0.39</a:t>
            </a:r>
            <a:endParaRPr lang="en-US" sz="2800" dirty="0"/>
          </a:p>
          <a:p>
            <a:r>
              <a:rPr lang="en-US" sz="2800" dirty="0" smtClean="0"/>
              <a:t>Qb </a:t>
            </a:r>
            <a:r>
              <a:rPr lang="en-US" sz="2800" dirty="0"/>
              <a:t>÷ Qc = </a:t>
            </a:r>
            <a:r>
              <a:rPr lang="en-US" sz="2800" dirty="0" smtClean="0"/>
              <a:t>400 </a:t>
            </a:r>
            <a:r>
              <a:rPr lang="en-US" sz="2800" dirty="0"/>
              <a:t>÷ </a:t>
            </a:r>
            <a:r>
              <a:rPr lang="en-US" sz="2800" dirty="0" smtClean="0"/>
              <a:t>2,000 </a:t>
            </a:r>
            <a:r>
              <a:rPr lang="en-US" sz="2800" dirty="0"/>
              <a:t>= </a:t>
            </a:r>
            <a:r>
              <a:rPr lang="en-US" sz="2800" dirty="0" smtClean="0"/>
              <a:t>0.2</a:t>
            </a:r>
            <a:endParaRPr lang="en-US" sz="2800" dirty="0"/>
          </a:p>
          <a:p>
            <a:r>
              <a:rPr lang="en-US" sz="2800" dirty="0"/>
              <a:t> </a:t>
            </a:r>
          </a:p>
          <a:p>
            <a:r>
              <a:rPr lang="en-US" sz="2800" dirty="0"/>
              <a:t>Where: </a:t>
            </a:r>
          </a:p>
          <a:p>
            <a:r>
              <a:rPr lang="en-US" sz="2800" dirty="0"/>
              <a:t>Ab = </a:t>
            </a:r>
            <a:r>
              <a:rPr lang="en-US" sz="2800" dirty="0" smtClean="0"/>
              <a:t>7 </a:t>
            </a:r>
            <a:r>
              <a:rPr lang="en-US" sz="2800" dirty="0"/>
              <a:t>× </a:t>
            </a:r>
            <a:r>
              <a:rPr lang="en-US" sz="2800" dirty="0" smtClean="0"/>
              <a:t>25 = 175 </a:t>
            </a:r>
            <a:r>
              <a:rPr lang="en-US" sz="2800" dirty="0"/>
              <a:t>in</a:t>
            </a:r>
            <a:r>
              <a:rPr lang="en-US" sz="2800" baseline="30000" dirty="0"/>
              <a:t>2</a:t>
            </a:r>
            <a:endParaRPr lang="en-US" sz="2800" dirty="0"/>
          </a:p>
          <a:p>
            <a:r>
              <a:rPr lang="en-US" sz="2800" dirty="0"/>
              <a:t>Ac = </a:t>
            </a:r>
            <a:r>
              <a:rPr lang="en-US" sz="2800" dirty="0" smtClean="0"/>
              <a:t>20 </a:t>
            </a:r>
            <a:r>
              <a:rPr lang="en-US" sz="2800" dirty="0"/>
              <a:t>× </a:t>
            </a:r>
            <a:r>
              <a:rPr lang="en-US" sz="2800" dirty="0" smtClean="0"/>
              <a:t>25 </a:t>
            </a:r>
            <a:r>
              <a:rPr lang="en-US" sz="2800" dirty="0"/>
              <a:t>= </a:t>
            </a:r>
            <a:r>
              <a:rPr lang="en-US" sz="2800" dirty="0" smtClean="0"/>
              <a:t>500 in</a:t>
            </a:r>
            <a:r>
              <a:rPr lang="en-US" sz="2800" baseline="30000" dirty="0" smtClean="0"/>
              <a:t>2</a:t>
            </a:r>
          </a:p>
          <a:p>
            <a:r>
              <a:rPr lang="en-US" sz="2800" dirty="0" smtClean="0"/>
              <a:t>As </a:t>
            </a:r>
            <a:r>
              <a:rPr lang="en-US" sz="2800" dirty="0"/>
              <a:t>= </a:t>
            </a:r>
            <a:r>
              <a:rPr lang="en-US" sz="2800" dirty="0" smtClean="0"/>
              <a:t>18 </a:t>
            </a:r>
            <a:r>
              <a:rPr lang="en-US" sz="2800" dirty="0"/>
              <a:t>× </a:t>
            </a:r>
            <a:r>
              <a:rPr lang="en-US" sz="2800" dirty="0" smtClean="0"/>
              <a:t>25 </a:t>
            </a:r>
            <a:r>
              <a:rPr lang="en-US" sz="2800" dirty="0"/>
              <a:t>= </a:t>
            </a:r>
            <a:r>
              <a:rPr lang="en-US" sz="2800" dirty="0" smtClean="0"/>
              <a:t>450 </a:t>
            </a:r>
            <a:r>
              <a:rPr lang="en-US" sz="2800" dirty="0"/>
              <a:t>in</a:t>
            </a:r>
            <a:r>
              <a:rPr lang="en-US" sz="2800" baseline="30000" dirty="0"/>
              <a:t>2</a:t>
            </a:r>
          </a:p>
          <a:p>
            <a:endParaRPr lang="en-US" sz="2800" dirty="0"/>
          </a:p>
        </p:txBody>
      </p:sp>
    </p:spTree>
    <p:custDataLst>
      <p:tags r:id="rId1"/>
    </p:custDataLst>
    <p:extLst>
      <p:ext uri="{BB962C8B-B14F-4D97-AF65-F5344CB8AC3E}">
        <p14:creationId xmlns:p14="http://schemas.microsoft.com/office/powerpoint/2010/main" val="42763521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Branch Wye D </a:t>
            </a:r>
            <a:r>
              <a:rPr lang="en-US" dirty="0"/>
              <a:t>Rectangular (Pv</a:t>
            </a:r>
            <a:r>
              <a:rPr lang="en-US" dirty="0" smtClean="0"/>
              <a:t>)</a:t>
            </a:r>
            <a:br>
              <a:rPr lang="en-US" dirty="0" smtClean="0"/>
            </a:br>
            <a:endParaRPr lang="en-US" sz="3100" dirty="0"/>
          </a:p>
        </p:txBody>
      </p:sp>
      <p:graphicFrame>
        <p:nvGraphicFramePr>
          <p:cNvPr id="3" name="Table 2"/>
          <p:cNvGraphicFramePr>
            <a:graphicFrameLocks noGrp="1"/>
          </p:cNvGraphicFramePr>
          <p:nvPr>
            <p:extLst/>
          </p:nvPr>
        </p:nvGraphicFramePr>
        <p:xfrm>
          <a:off x="457200" y="1905000"/>
          <a:ext cx="7924799" cy="3228467"/>
        </p:xfrm>
        <a:graphic>
          <a:graphicData uri="http://schemas.openxmlformats.org/drawingml/2006/table">
            <a:tbl>
              <a:tblPr firstRow="1" firstCol="1" bandRow="1">
                <a:tableStyleId>{5C22544A-7EE6-4342-B048-85BDC9FD1C3A}</a:tableStyleId>
              </a:tblPr>
              <a:tblGrid>
                <a:gridCol w="725921"/>
                <a:gridCol w="734541"/>
                <a:gridCol w="689529"/>
                <a:gridCol w="775721"/>
                <a:gridCol w="775721"/>
                <a:gridCol w="775721"/>
                <a:gridCol w="689529"/>
                <a:gridCol w="689529"/>
                <a:gridCol w="689529"/>
                <a:gridCol w="689529"/>
                <a:gridCol w="689529"/>
              </a:tblGrid>
              <a:tr h="0">
                <a:tc rowSpan="3">
                  <a:txBody>
                    <a:bodyPr/>
                    <a:lstStyle/>
                    <a:p>
                      <a:pPr marL="0" marR="0" algn="ctr">
                        <a:lnSpc>
                          <a:spcPct val="107000"/>
                        </a:lnSpc>
                        <a:spcBef>
                          <a:spcPts val="0"/>
                        </a:spcBef>
                        <a:spcAft>
                          <a:spcPts val="0"/>
                        </a:spcAft>
                      </a:pPr>
                      <a:r>
                        <a:rPr lang="en-US" sz="1800" dirty="0">
                          <a:effectLst/>
                        </a:rPr>
                        <a:t>Ab/As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gn="ctr">
                        <a:lnSpc>
                          <a:spcPct val="107000"/>
                        </a:lnSpc>
                        <a:spcBef>
                          <a:spcPts val="0"/>
                        </a:spcBef>
                        <a:spcAft>
                          <a:spcPts val="0"/>
                        </a:spcAft>
                      </a:pPr>
                      <a:r>
                        <a:rPr lang="en-US" sz="1800">
                          <a:effectLst/>
                        </a:rPr>
                        <a:t>Ab/Ac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9">
                  <a:txBody>
                    <a:bodyPr/>
                    <a:lstStyle/>
                    <a:p>
                      <a:pPr marL="0" marR="0" algn="ctr">
                        <a:lnSpc>
                          <a:spcPct val="107000"/>
                        </a:lnSpc>
                        <a:spcBef>
                          <a:spcPts val="0"/>
                        </a:spcBef>
                        <a:spcAft>
                          <a:spcPts val="0"/>
                        </a:spcAft>
                      </a:pPr>
                      <a:r>
                        <a:rPr lang="en-US" sz="1800" dirty="0">
                          <a:effectLst/>
                        </a:rPr>
                        <a:t>Wye Main Branch Coefficient 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vMerge="1">
                  <a:txBody>
                    <a:bodyPr/>
                    <a:lstStyle/>
                    <a:p>
                      <a:endParaRPr lang="en-US"/>
                    </a:p>
                  </a:txBody>
                  <a:tcPr/>
                </a:tc>
                <a:tc gridSpan="9">
                  <a:txBody>
                    <a:bodyPr/>
                    <a:lstStyle/>
                    <a:p>
                      <a:pPr marL="0" marR="0" algn="ctr">
                        <a:lnSpc>
                          <a:spcPct val="107000"/>
                        </a:lnSpc>
                        <a:spcBef>
                          <a:spcPts val="0"/>
                        </a:spcBef>
                        <a:spcAft>
                          <a:spcPts val="0"/>
                        </a:spcAft>
                      </a:pPr>
                      <a:r>
                        <a:rPr lang="en-US" sz="1800">
                          <a:effectLst/>
                        </a:rPr>
                        <a:t>Qb/Qc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0.62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TextBox 3"/>
          <p:cNvSpPr txBox="1"/>
          <p:nvPr/>
        </p:nvSpPr>
        <p:spPr>
          <a:xfrm>
            <a:off x="2285156" y="5257800"/>
            <a:ext cx="4208203" cy="1384995"/>
          </a:xfrm>
          <a:prstGeom prst="rect">
            <a:avLst/>
          </a:prstGeom>
          <a:noFill/>
        </p:spPr>
        <p:txBody>
          <a:bodyPr wrap="none" rtlCol="0">
            <a:spAutoFit/>
          </a:bodyPr>
          <a:lstStyle/>
          <a:p>
            <a:r>
              <a:rPr lang="en-US" sz="2800" dirty="0">
                <a:solidFill>
                  <a:srgbClr val="FFFF00"/>
                </a:solidFill>
              </a:rPr>
              <a:t>Ab ÷ Ac = 175 ÷ 500 = 0.35</a:t>
            </a:r>
          </a:p>
          <a:p>
            <a:r>
              <a:rPr lang="en-US" sz="2800" dirty="0">
                <a:solidFill>
                  <a:srgbClr val="FFFF00"/>
                </a:solidFill>
              </a:rPr>
              <a:t>Ab ÷ As = 175 ÷ 450 = 0.39</a:t>
            </a:r>
          </a:p>
          <a:p>
            <a:r>
              <a:rPr lang="en-US" sz="2800" dirty="0">
                <a:solidFill>
                  <a:srgbClr val="FFFF00"/>
                </a:solidFill>
              </a:rPr>
              <a:t>Qb ÷ Qc = 400 ÷ 2,000 = 0.2</a:t>
            </a:r>
          </a:p>
        </p:txBody>
      </p:sp>
      <p:sp>
        <p:nvSpPr>
          <p:cNvPr id="5" name="Rectangle 4"/>
          <p:cNvSpPr/>
          <p:nvPr/>
        </p:nvSpPr>
        <p:spPr>
          <a:xfrm>
            <a:off x="2576998" y="3096133"/>
            <a:ext cx="775802" cy="608297"/>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059899" y="2971800"/>
            <a:ext cx="914400" cy="89361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42900" y="2971800"/>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519244" y="2057400"/>
            <a:ext cx="100584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574410" y="3381808"/>
            <a:ext cx="3216714" cy="584775"/>
          </a:xfrm>
          <a:prstGeom prst="rect">
            <a:avLst/>
          </a:prstGeom>
          <a:solidFill>
            <a:srgbClr val="0070C0"/>
          </a:solidFill>
        </p:spPr>
        <p:txBody>
          <a:bodyPr wrap="none" rtlCol="0">
            <a:spAutoFit/>
          </a:bodyPr>
          <a:lstStyle/>
          <a:p>
            <a:r>
              <a:rPr lang="en-US" sz="3200" b="1" dirty="0" smtClean="0">
                <a:solidFill>
                  <a:srgbClr val="FF0000"/>
                </a:solidFill>
              </a:rPr>
              <a:t>Close Enough to 0</a:t>
            </a:r>
            <a:endParaRPr lang="en-US" sz="3200" b="1" dirty="0">
              <a:solidFill>
                <a:srgbClr val="FF0000"/>
              </a:solidFill>
            </a:endParaRPr>
          </a:p>
        </p:txBody>
      </p:sp>
    </p:spTree>
    <p:custDataLst>
      <p:tags r:id="rId1"/>
    </p:custDataLst>
    <p:extLst>
      <p:ext uri="{BB962C8B-B14F-4D97-AF65-F5344CB8AC3E}">
        <p14:creationId xmlns:p14="http://schemas.microsoft.com/office/powerpoint/2010/main" val="338250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anim calcmode="lin" valueType="num">
                                      <p:cBhvr>
                                        <p:cTn id="20" dur="2000" fill="hold"/>
                                        <p:tgtEl>
                                          <p:spTgt spid="5"/>
                                        </p:tgtEl>
                                        <p:attrNameLst>
                                          <p:attrName>ppt_w</p:attrName>
                                        </p:attrNameLst>
                                      </p:cBhvr>
                                      <p:tavLst>
                                        <p:tav tm="0" fmla="#ppt_w*sin(2.5*pi*$)">
                                          <p:val>
                                            <p:fltVal val="0"/>
                                          </p:val>
                                        </p:tav>
                                        <p:tav tm="100000">
                                          <p:val>
                                            <p:fltVal val="1"/>
                                          </p:val>
                                        </p:tav>
                                      </p:tavLst>
                                    </p:anim>
                                    <p:anim calcmode="lin" valueType="num">
                                      <p:cBhvr>
                                        <p:cTn id="21"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676093" y="2561163"/>
            <a:ext cx="716591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13792" y="2542566"/>
            <a:ext cx="0" cy="289715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710752" y="2566002"/>
            <a:ext cx="0" cy="289715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127802" y="2715901"/>
            <a:ext cx="453483" cy="375235"/>
          </a:xfrm>
          <a:prstGeom prst="rect">
            <a:avLst/>
          </a:prstGeom>
          <a:solidFill>
            <a:schemeClr val="bg2">
              <a:lumMod val="9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TextBox 32"/>
          <p:cNvSpPr txBox="1"/>
          <p:nvPr/>
        </p:nvSpPr>
        <p:spPr>
          <a:xfrm>
            <a:off x="2158910" y="2804611"/>
            <a:ext cx="521937" cy="300082"/>
          </a:xfrm>
          <a:prstGeom prst="rect">
            <a:avLst/>
          </a:prstGeom>
          <a:noFill/>
        </p:spPr>
        <p:txBody>
          <a:bodyPr wrap="square" rtlCol="0">
            <a:spAutoFit/>
          </a:bodyPr>
          <a:lstStyle/>
          <a:p>
            <a:r>
              <a:rPr lang="en-US" sz="1350" dirty="0"/>
              <a:t>ERV</a:t>
            </a:r>
          </a:p>
        </p:txBody>
      </p:sp>
      <p:sp>
        <p:nvSpPr>
          <p:cNvPr id="36" name="Cloud 35"/>
          <p:cNvSpPr/>
          <p:nvPr/>
        </p:nvSpPr>
        <p:spPr>
          <a:xfrm rot="782281">
            <a:off x="2631712" y="2596522"/>
            <a:ext cx="2144739" cy="1550057"/>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Rectangle 36"/>
          <p:cNvSpPr/>
          <p:nvPr/>
        </p:nvSpPr>
        <p:spPr>
          <a:xfrm>
            <a:off x="3093407" y="3399624"/>
            <a:ext cx="1221104" cy="507831"/>
          </a:xfrm>
          <a:prstGeom prst="rect">
            <a:avLst/>
          </a:prstGeom>
        </p:spPr>
        <p:txBody>
          <a:bodyPr wrap="none">
            <a:spAutoFit/>
          </a:bodyPr>
          <a:lstStyle/>
          <a:p>
            <a:r>
              <a:rPr lang="en-US" sz="1350" dirty="0"/>
              <a:t>2 Bathrooms</a:t>
            </a:r>
          </a:p>
          <a:p>
            <a:r>
              <a:rPr lang="en-US" sz="1350" dirty="0"/>
              <a:t>Airflow ½ each</a:t>
            </a:r>
          </a:p>
        </p:txBody>
      </p:sp>
      <p:sp>
        <p:nvSpPr>
          <p:cNvPr id="39" name="Up Arrow 38"/>
          <p:cNvSpPr/>
          <p:nvPr/>
        </p:nvSpPr>
        <p:spPr>
          <a:xfrm rot="16200000">
            <a:off x="2982984" y="2288445"/>
            <a:ext cx="119026" cy="1005689"/>
          </a:xfrm>
          <a:prstGeom prst="upArrow">
            <a:avLst/>
          </a:prstGeom>
          <a:solidFill>
            <a:srgbClr val="CC99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C9900"/>
              </a:solidFill>
            </a:endParaRPr>
          </a:p>
        </p:txBody>
      </p:sp>
      <p:sp>
        <p:nvSpPr>
          <p:cNvPr id="41" name="TextBox 40"/>
          <p:cNvSpPr txBox="1"/>
          <p:nvPr/>
        </p:nvSpPr>
        <p:spPr>
          <a:xfrm>
            <a:off x="3164626" y="2789770"/>
            <a:ext cx="1628098" cy="707886"/>
          </a:xfrm>
          <a:prstGeom prst="rect">
            <a:avLst/>
          </a:prstGeom>
          <a:noFill/>
        </p:spPr>
        <p:txBody>
          <a:bodyPr wrap="square" rtlCol="0">
            <a:spAutoFit/>
          </a:bodyPr>
          <a:lstStyle/>
          <a:p>
            <a:r>
              <a:rPr lang="en-US" sz="2000" dirty="0"/>
              <a:t>EX AIR OUT</a:t>
            </a:r>
          </a:p>
          <a:p>
            <a:r>
              <a:rPr lang="en-US" sz="2000" dirty="0" smtClean="0"/>
              <a:t>500 </a:t>
            </a:r>
            <a:r>
              <a:rPr lang="en-US" sz="2000" dirty="0"/>
              <a:t>CFM</a:t>
            </a:r>
          </a:p>
        </p:txBody>
      </p:sp>
      <p:sp>
        <p:nvSpPr>
          <p:cNvPr id="45" name="Up Arrow 44"/>
          <p:cNvSpPr/>
          <p:nvPr/>
        </p:nvSpPr>
        <p:spPr>
          <a:xfrm rot="10800000">
            <a:off x="2116446" y="2087003"/>
            <a:ext cx="166147" cy="733806"/>
          </a:xfrm>
          <a:prstGeom prst="upArrow">
            <a:avLst/>
          </a:prstGeom>
          <a:solidFill>
            <a:schemeClr val="bg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6" name="Up Arrow 45"/>
          <p:cNvSpPr/>
          <p:nvPr/>
        </p:nvSpPr>
        <p:spPr>
          <a:xfrm rot="16200000">
            <a:off x="1137838" y="2107831"/>
            <a:ext cx="139902" cy="1869800"/>
          </a:xfrm>
          <a:prstGeom prst="upArrow">
            <a:avLst/>
          </a:prstGeom>
          <a:solidFill>
            <a:srgbClr val="CC99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7" name="Up Arrow 46"/>
          <p:cNvSpPr/>
          <p:nvPr/>
        </p:nvSpPr>
        <p:spPr>
          <a:xfrm rot="10800000">
            <a:off x="2439348" y="3094250"/>
            <a:ext cx="166147" cy="733806"/>
          </a:xfrm>
          <a:prstGeom prst="upArrow">
            <a:avLst/>
          </a:prstGeom>
          <a:solidFill>
            <a:schemeClr val="bg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8" name="TextBox 47"/>
          <p:cNvSpPr txBox="1"/>
          <p:nvPr/>
        </p:nvSpPr>
        <p:spPr>
          <a:xfrm>
            <a:off x="775670" y="3101788"/>
            <a:ext cx="974947" cy="400110"/>
          </a:xfrm>
          <a:prstGeom prst="rect">
            <a:avLst/>
          </a:prstGeom>
          <a:noFill/>
        </p:spPr>
        <p:txBody>
          <a:bodyPr wrap="none" rtlCol="0">
            <a:spAutoFit/>
          </a:bodyPr>
          <a:lstStyle/>
          <a:p>
            <a:r>
              <a:rPr lang="en-US" sz="2000" dirty="0"/>
              <a:t>EX. AIR </a:t>
            </a:r>
          </a:p>
        </p:txBody>
      </p:sp>
      <p:sp>
        <p:nvSpPr>
          <p:cNvPr id="49" name="TextBox 48"/>
          <p:cNvSpPr txBox="1"/>
          <p:nvPr/>
        </p:nvSpPr>
        <p:spPr>
          <a:xfrm>
            <a:off x="2281480" y="1423776"/>
            <a:ext cx="814521" cy="1015663"/>
          </a:xfrm>
          <a:prstGeom prst="rect">
            <a:avLst/>
          </a:prstGeom>
          <a:noFill/>
        </p:spPr>
        <p:txBody>
          <a:bodyPr wrap="square" rtlCol="0">
            <a:spAutoFit/>
          </a:bodyPr>
          <a:lstStyle/>
          <a:p>
            <a:r>
              <a:rPr lang="en-US" sz="2000" dirty="0"/>
              <a:t>AIR In</a:t>
            </a:r>
          </a:p>
          <a:p>
            <a:r>
              <a:rPr lang="en-US" sz="2000" dirty="0" smtClean="0"/>
              <a:t>500 </a:t>
            </a:r>
            <a:r>
              <a:rPr lang="en-US" sz="2000" dirty="0"/>
              <a:t>CFM</a:t>
            </a:r>
          </a:p>
        </p:txBody>
      </p:sp>
      <p:sp>
        <p:nvSpPr>
          <p:cNvPr id="50" name="Rectangle 49"/>
          <p:cNvSpPr/>
          <p:nvPr/>
        </p:nvSpPr>
        <p:spPr>
          <a:xfrm>
            <a:off x="5125567" y="1662196"/>
            <a:ext cx="1611050" cy="836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1" name="Flowchart: Manual Operation 50"/>
          <p:cNvSpPr/>
          <p:nvPr/>
        </p:nvSpPr>
        <p:spPr>
          <a:xfrm rot="10800000">
            <a:off x="6408060" y="1686596"/>
            <a:ext cx="685800" cy="459486"/>
          </a:xfrm>
          <a:prstGeom prst="flowChartManualOperation">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2" name="Bent Arrow 51"/>
          <p:cNvSpPr/>
          <p:nvPr/>
        </p:nvSpPr>
        <p:spPr>
          <a:xfrm rot="12587227">
            <a:off x="6825915" y="1896845"/>
            <a:ext cx="610362" cy="651510"/>
          </a:xfrm>
          <a:prstGeom prst="bentArrow">
            <a:avLst/>
          </a:prstGeom>
          <a:solidFill>
            <a:schemeClr val="bg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53" name="TextBox 52"/>
          <p:cNvSpPr txBox="1"/>
          <p:nvPr/>
        </p:nvSpPr>
        <p:spPr>
          <a:xfrm>
            <a:off x="7131096" y="1702875"/>
            <a:ext cx="1773242" cy="400110"/>
          </a:xfrm>
          <a:prstGeom prst="rect">
            <a:avLst/>
          </a:prstGeom>
          <a:noFill/>
        </p:spPr>
        <p:txBody>
          <a:bodyPr wrap="none" rtlCol="0">
            <a:spAutoFit/>
          </a:bodyPr>
          <a:lstStyle/>
          <a:p>
            <a:r>
              <a:rPr lang="en-US" sz="2000" dirty="0"/>
              <a:t>AIR </a:t>
            </a:r>
            <a:r>
              <a:rPr lang="en-US" sz="2000" dirty="0" smtClean="0"/>
              <a:t>In 689 CFM</a:t>
            </a:r>
            <a:endParaRPr lang="en-US" sz="2000" dirty="0"/>
          </a:p>
        </p:txBody>
      </p:sp>
      <p:sp>
        <p:nvSpPr>
          <p:cNvPr id="57" name="Up Arrow 56"/>
          <p:cNvSpPr/>
          <p:nvPr/>
        </p:nvSpPr>
        <p:spPr>
          <a:xfrm>
            <a:off x="5977299" y="2502616"/>
            <a:ext cx="266547" cy="1499416"/>
          </a:xfrm>
          <a:prstGeom prst="up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8" name="TextBox 57"/>
          <p:cNvSpPr txBox="1"/>
          <p:nvPr/>
        </p:nvSpPr>
        <p:spPr>
          <a:xfrm>
            <a:off x="4778970" y="3288893"/>
            <a:ext cx="1300356" cy="707886"/>
          </a:xfrm>
          <a:prstGeom prst="rect">
            <a:avLst/>
          </a:prstGeom>
          <a:noFill/>
        </p:spPr>
        <p:txBody>
          <a:bodyPr wrap="none" rtlCol="0">
            <a:spAutoFit/>
          </a:bodyPr>
          <a:lstStyle/>
          <a:p>
            <a:r>
              <a:rPr lang="en-US" sz="2000" dirty="0" smtClean="0"/>
              <a:t>Supply Air </a:t>
            </a:r>
          </a:p>
          <a:p>
            <a:r>
              <a:rPr lang="en-US" sz="2000" dirty="0" smtClean="0"/>
              <a:t>2,400 CFM</a:t>
            </a:r>
          </a:p>
        </p:txBody>
      </p:sp>
      <p:sp>
        <p:nvSpPr>
          <p:cNvPr id="59" name="Up Arrow 58"/>
          <p:cNvSpPr/>
          <p:nvPr/>
        </p:nvSpPr>
        <p:spPr>
          <a:xfrm rot="10800000">
            <a:off x="5181655" y="2539184"/>
            <a:ext cx="363474" cy="841072"/>
          </a:xfrm>
          <a:prstGeom prst="upArrow">
            <a:avLst/>
          </a:prstGeom>
          <a:solidFill>
            <a:schemeClr val="bg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61" name="Straight Connector 60"/>
          <p:cNvCxnSpPr/>
          <p:nvPr/>
        </p:nvCxnSpPr>
        <p:spPr>
          <a:xfrm>
            <a:off x="4070626" y="2526435"/>
            <a:ext cx="9332" cy="1894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124183" y="1778787"/>
            <a:ext cx="1612434" cy="707886"/>
          </a:xfrm>
          <a:prstGeom prst="rect">
            <a:avLst/>
          </a:prstGeom>
          <a:noFill/>
        </p:spPr>
        <p:txBody>
          <a:bodyPr wrap="square" rtlCol="0">
            <a:spAutoFit/>
          </a:bodyPr>
          <a:lstStyle/>
          <a:p>
            <a:r>
              <a:rPr lang="en-US" sz="2000" dirty="0" smtClean="0"/>
              <a:t># 1 Package </a:t>
            </a:r>
            <a:r>
              <a:rPr lang="en-US" sz="2000" dirty="0"/>
              <a:t>Heat Pump</a:t>
            </a:r>
          </a:p>
        </p:txBody>
      </p:sp>
      <p:sp>
        <p:nvSpPr>
          <p:cNvPr id="62" name="Title 1"/>
          <p:cNvSpPr>
            <a:spLocks noGrp="1"/>
          </p:cNvSpPr>
          <p:nvPr>
            <p:ph type="title"/>
          </p:nvPr>
        </p:nvSpPr>
        <p:spPr>
          <a:xfrm>
            <a:off x="202580" y="-3102"/>
            <a:ext cx="8229600" cy="1143000"/>
          </a:xfrm>
        </p:spPr>
        <p:txBody>
          <a:bodyPr/>
          <a:lstStyle/>
          <a:p>
            <a:r>
              <a:rPr lang="en-US" dirty="0" smtClean="0"/>
              <a:t>Dining &amp; Bar Exhaust &amp; OA Sketch</a:t>
            </a:r>
            <a:endParaRPr lang="en-US" dirty="0"/>
          </a:p>
        </p:txBody>
      </p:sp>
      <p:cxnSp>
        <p:nvCxnSpPr>
          <p:cNvPr id="55" name="Straight Connector 54"/>
          <p:cNvCxnSpPr/>
          <p:nvPr/>
        </p:nvCxnSpPr>
        <p:spPr>
          <a:xfrm>
            <a:off x="7841754" y="2514600"/>
            <a:ext cx="0" cy="289715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40142" y="4014580"/>
            <a:ext cx="1300356" cy="707886"/>
          </a:xfrm>
          <a:prstGeom prst="rect">
            <a:avLst/>
          </a:prstGeom>
          <a:noFill/>
        </p:spPr>
        <p:txBody>
          <a:bodyPr wrap="none" rtlCol="0">
            <a:spAutoFit/>
          </a:bodyPr>
          <a:lstStyle/>
          <a:p>
            <a:r>
              <a:rPr lang="en-US" sz="2000" dirty="0" smtClean="0"/>
              <a:t>Return Air</a:t>
            </a:r>
          </a:p>
          <a:p>
            <a:r>
              <a:rPr lang="en-US" sz="2000" dirty="0" smtClean="0"/>
              <a:t>1,711 CFM</a:t>
            </a:r>
          </a:p>
        </p:txBody>
      </p:sp>
      <p:sp>
        <p:nvSpPr>
          <p:cNvPr id="64" name="TextBox 63"/>
          <p:cNvSpPr txBox="1"/>
          <p:nvPr/>
        </p:nvSpPr>
        <p:spPr>
          <a:xfrm>
            <a:off x="3235903" y="4583538"/>
            <a:ext cx="2403991" cy="738664"/>
          </a:xfrm>
          <a:prstGeom prst="rect">
            <a:avLst/>
          </a:prstGeom>
          <a:noFill/>
        </p:spPr>
        <p:txBody>
          <a:bodyPr wrap="none" rtlCol="0">
            <a:spAutoFit/>
          </a:bodyPr>
          <a:lstStyle/>
          <a:p>
            <a:r>
              <a:rPr lang="en-US" sz="2400" dirty="0" smtClean="0"/>
              <a:t>Bar &amp; Dining Area</a:t>
            </a:r>
          </a:p>
          <a:p>
            <a:r>
              <a:rPr lang="en-US" dirty="0" smtClean="0"/>
              <a:t>(+0.004” IWC)</a:t>
            </a:r>
          </a:p>
        </p:txBody>
      </p:sp>
      <p:sp>
        <p:nvSpPr>
          <p:cNvPr id="67" name="TextBox 66"/>
          <p:cNvSpPr txBox="1"/>
          <p:nvPr/>
        </p:nvSpPr>
        <p:spPr>
          <a:xfrm>
            <a:off x="832061" y="4574783"/>
            <a:ext cx="1773434" cy="1138773"/>
          </a:xfrm>
          <a:prstGeom prst="rect">
            <a:avLst/>
          </a:prstGeom>
          <a:noFill/>
        </p:spPr>
        <p:txBody>
          <a:bodyPr wrap="none" rtlCol="0">
            <a:spAutoFit/>
          </a:bodyPr>
          <a:lstStyle/>
          <a:p>
            <a:r>
              <a:rPr lang="en-US" sz="2400" dirty="0" smtClean="0"/>
              <a:t>Kitchen Area</a:t>
            </a:r>
          </a:p>
          <a:p>
            <a:r>
              <a:rPr lang="en-US" sz="2000" dirty="0"/>
              <a:t>(+</a:t>
            </a:r>
            <a:r>
              <a:rPr lang="en-US" sz="2000" dirty="0" smtClean="0"/>
              <a:t>0.001” </a:t>
            </a:r>
            <a:r>
              <a:rPr lang="en-US" sz="2000" dirty="0"/>
              <a:t>IWC)</a:t>
            </a:r>
          </a:p>
          <a:p>
            <a:endParaRPr lang="en-US" sz="2400" dirty="0" smtClean="0"/>
          </a:p>
        </p:txBody>
      </p:sp>
    </p:spTree>
    <p:custDataLst>
      <p:tags r:id="rId1"/>
    </p:custDataLst>
    <p:extLst>
      <p:ext uri="{BB962C8B-B14F-4D97-AF65-F5344CB8AC3E}">
        <p14:creationId xmlns:p14="http://schemas.microsoft.com/office/powerpoint/2010/main" val="25638994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Zone 1 Wye E Rectangular (Pv) </a:t>
            </a:r>
            <a:endParaRPr lang="en-US" dirty="0"/>
          </a:p>
        </p:txBody>
      </p:sp>
      <p:pic>
        <p:nvPicPr>
          <p:cNvPr id="4" name="Picture 3"/>
          <p:cNvPicPr/>
          <p:nvPr/>
        </p:nvPicPr>
        <p:blipFill rotWithShape="1">
          <a:blip r:embed="rId3"/>
          <a:srcRect l="2809" t="1044" r="4463" b="6698"/>
          <a:stretch/>
        </p:blipFill>
        <p:spPr>
          <a:xfrm>
            <a:off x="76200" y="1417638"/>
            <a:ext cx="3886200" cy="3276600"/>
          </a:xfrm>
          <a:prstGeom prst="rect">
            <a:avLst/>
          </a:prstGeom>
        </p:spPr>
      </p:pic>
      <p:sp>
        <p:nvSpPr>
          <p:cNvPr id="5" name="TextBox 4"/>
          <p:cNvSpPr txBox="1"/>
          <p:nvPr/>
        </p:nvSpPr>
        <p:spPr>
          <a:xfrm>
            <a:off x="4038600" y="1392238"/>
            <a:ext cx="4977196" cy="5262979"/>
          </a:xfrm>
          <a:prstGeom prst="rect">
            <a:avLst/>
          </a:prstGeom>
          <a:noFill/>
        </p:spPr>
        <p:txBody>
          <a:bodyPr wrap="none" rtlCol="0">
            <a:spAutoFit/>
          </a:bodyPr>
          <a:lstStyle/>
          <a:p>
            <a:r>
              <a:rPr lang="en-US" sz="2800" dirty="0"/>
              <a:t>Using the Manual Q Table A6-5 </a:t>
            </a:r>
            <a:endParaRPr lang="en-US" sz="2800" dirty="0" smtClean="0"/>
          </a:p>
          <a:p>
            <a:r>
              <a:rPr lang="en-US" sz="2800" dirty="0" smtClean="0"/>
              <a:t>to Calculate </a:t>
            </a:r>
            <a:r>
              <a:rPr lang="en-US" sz="2800" dirty="0"/>
              <a:t>for main Coefficient </a:t>
            </a:r>
            <a:endParaRPr lang="en-US" sz="2800" dirty="0" smtClean="0"/>
          </a:p>
          <a:p>
            <a:r>
              <a:rPr lang="en-US" sz="2800" dirty="0" smtClean="0"/>
              <a:t>C </a:t>
            </a:r>
            <a:r>
              <a:rPr lang="en-US" sz="2800" dirty="0"/>
              <a:t>at </a:t>
            </a:r>
            <a:r>
              <a:rPr lang="en-US" sz="2800" dirty="0" smtClean="0"/>
              <a:t>point C </a:t>
            </a:r>
            <a:r>
              <a:rPr lang="en-US" sz="2800" dirty="0"/>
              <a:t>on the duct drawing:</a:t>
            </a:r>
          </a:p>
          <a:p>
            <a:r>
              <a:rPr lang="en-US" sz="2800" dirty="0" smtClean="0"/>
              <a:t>Ab </a:t>
            </a:r>
            <a:r>
              <a:rPr lang="en-US" sz="2800" dirty="0"/>
              <a:t>÷ Ac = </a:t>
            </a:r>
            <a:r>
              <a:rPr lang="en-US" sz="2800" dirty="0" smtClean="0"/>
              <a:t>175 </a:t>
            </a:r>
            <a:r>
              <a:rPr lang="en-US" sz="2800" dirty="0"/>
              <a:t>÷ </a:t>
            </a:r>
            <a:r>
              <a:rPr lang="en-US" sz="2800" dirty="0" smtClean="0"/>
              <a:t>450 </a:t>
            </a:r>
            <a:r>
              <a:rPr lang="en-US" sz="2800" dirty="0"/>
              <a:t>= </a:t>
            </a:r>
            <a:r>
              <a:rPr lang="en-US" sz="2800" dirty="0" smtClean="0"/>
              <a:t>0.39</a:t>
            </a:r>
            <a:endParaRPr lang="en-US" sz="2800" dirty="0"/>
          </a:p>
          <a:p>
            <a:r>
              <a:rPr lang="en-US" sz="2800" dirty="0"/>
              <a:t>Ab ÷ </a:t>
            </a:r>
            <a:r>
              <a:rPr lang="en-US" sz="2800" dirty="0" smtClean="0"/>
              <a:t>As </a:t>
            </a:r>
            <a:r>
              <a:rPr lang="en-US" sz="2800" dirty="0"/>
              <a:t>= </a:t>
            </a:r>
            <a:r>
              <a:rPr lang="en-US" sz="2800" dirty="0" smtClean="0"/>
              <a:t>175 </a:t>
            </a:r>
            <a:r>
              <a:rPr lang="en-US" sz="2800" dirty="0"/>
              <a:t>÷ </a:t>
            </a:r>
            <a:r>
              <a:rPr lang="en-US" sz="2800" dirty="0" smtClean="0"/>
              <a:t>425 </a:t>
            </a:r>
            <a:r>
              <a:rPr lang="en-US" sz="2800" dirty="0"/>
              <a:t>= </a:t>
            </a:r>
            <a:r>
              <a:rPr lang="en-US" sz="2800" dirty="0" smtClean="0"/>
              <a:t>0.41</a:t>
            </a:r>
            <a:endParaRPr lang="en-US" sz="2800" dirty="0"/>
          </a:p>
          <a:p>
            <a:r>
              <a:rPr lang="en-US" sz="2800" dirty="0" smtClean="0"/>
              <a:t>Qb </a:t>
            </a:r>
            <a:r>
              <a:rPr lang="en-US" sz="2800" dirty="0"/>
              <a:t>÷ Qc = </a:t>
            </a:r>
            <a:r>
              <a:rPr lang="en-US" sz="2800" dirty="0" smtClean="0"/>
              <a:t>400 </a:t>
            </a:r>
            <a:r>
              <a:rPr lang="en-US" sz="2800" dirty="0"/>
              <a:t>÷ </a:t>
            </a:r>
            <a:r>
              <a:rPr lang="en-US" sz="2800" dirty="0" smtClean="0"/>
              <a:t>1,600 </a:t>
            </a:r>
            <a:r>
              <a:rPr lang="en-US" sz="2800" dirty="0"/>
              <a:t>= </a:t>
            </a:r>
            <a:r>
              <a:rPr lang="en-US" sz="2800" dirty="0" smtClean="0"/>
              <a:t>0.25</a:t>
            </a:r>
            <a:endParaRPr lang="en-US" sz="2800" dirty="0"/>
          </a:p>
          <a:p>
            <a:r>
              <a:rPr lang="en-US" sz="2800" dirty="0"/>
              <a:t> </a:t>
            </a:r>
          </a:p>
          <a:p>
            <a:r>
              <a:rPr lang="en-US" sz="2800" dirty="0"/>
              <a:t>Where: </a:t>
            </a:r>
          </a:p>
          <a:p>
            <a:r>
              <a:rPr lang="en-US" sz="2800" dirty="0"/>
              <a:t>Ab = </a:t>
            </a:r>
            <a:r>
              <a:rPr lang="en-US" sz="2800" dirty="0" smtClean="0"/>
              <a:t>7 </a:t>
            </a:r>
            <a:r>
              <a:rPr lang="en-US" sz="2800" dirty="0"/>
              <a:t>× </a:t>
            </a:r>
            <a:r>
              <a:rPr lang="en-US" sz="2800" dirty="0" smtClean="0"/>
              <a:t>25 = 175 </a:t>
            </a:r>
            <a:r>
              <a:rPr lang="en-US" sz="2800" dirty="0"/>
              <a:t>in</a:t>
            </a:r>
            <a:r>
              <a:rPr lang="en-US" sz="2800" baseline="30000" dirty="0"/>
              <a:t>2</a:t>
            </a:r>
            <a:endParaRPr lang="en-US" sz="2800" dirty="0"/>
          </a:p>
          <a:p>
            <a:r>
              <a:rPr lang="en-US" sz="2800" dirty="0"/>
              <a:t>Ac = 18 × 25 = 450 in</a:t>
            </a:r>
            <a:r>
              <a:rPr lang="en-US" sz="2800" baseline="30000" dirty="0"/>
              <a:t>2</a:t>
            </a:r>
          </a:p>
          <a:p>
            <a:r>
              <a:rPr lang="en-US" sz="2800" dirty="0" smtClean="0"/>
              <a:t>As </a:t>
            </a:r>
            <a:r>
              <a:rPr lang="en-US" sz="2800" dirty="0"/>
              <a:t>= </a:t>
            </a:r>
            <a:r>
              <a:rPr lang="en-US" sz="2800" dirty="0" smtClean="0"/>
              <a:t>17 </a:t>
            </a:r>
            <a:r>
              <a:rPr lang="en-US" sz="2800" dirty="0"/>
              <a:t>× </a:t>
            </a:r>
            <a:r>
              <a:rPr lang="en-US" sz="2800" dirty="0" smtClean="0"/>
              <a:t>25 </a:t>
            </a:r>
            <a:r>
              <a:rPr lang="en-US" sz="2800" dirty="0"/>
              <a:t>= </a:t>
            </a:r>
            <a:r>
              <a:rPr lang="en-US" sz="2800" dirty="0" smtClean="0"/>
              <a:t>425 </a:t>
            </a:r>
            <a:r>
              <a:rPr lang="en-US" sz="2800" dirty="0"/>
              <a:t>in</a:t>
            </a:r>
            <a:r>
              <a:rPr lang="en-US" sz="2800" baseline="30000" dirty="0"/>
              <a:t>2</a:t>
            </a:r>
          </a:p>
          <a:p>
            <a:endParaRPr lang="en-US" sz="2800" dirty="0"/>
          </a:p>
        </p:txBody>
      </p:sp>
    </p:spTree>
    <p:custDataLst>
      <p:tags r:id="rId1"/>
    </p:custDataLst>
    <p:extLst>
      <p:ext uri="{BB962C8B-B14F-4D97-AF65-F5344CB8AC3E}">
        <p14:creationId xmlns:p14="http://schemas.microsoft.com/office/powerpoint/2010/main" val="10423781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Branch Wye E </a:t>
            </a:r>
            <a:r>
              <a:rPr lang="en-US" dirty="0"/>
              <a:t>Rectangular (Pv</a:t>
            </a:r>
            <a:r>
              <a:rPr lang="en-US" dirty="0" smtClean="0"/>
              <a:t>)</a:t>
            </a:r>
            <a:br>
              <a:rPr lang="en-US" dirty="0" smtClean="0"/>
            </a:br>
            <a:endParaRPr lang="en-US" sz="3100" dirty="0"/>
          </a:p>
        </p:txBody>
      </p:sp>
      <p:graphicFrame>
        <p:nvGraphicFramePr>
          <p:cNvPr id="3" name="Table 2"/>
          <p:cNvGraphicFramePr>
            <a:graphicFrameLocks noGrp="1"/>
          </p:cNvGraphicFramePr>
          <p:nvPr>
            <p:extLst/>
          </p:nvPr>
        </p:nvGraphicFramePr>
        <p:xfrm>
          <a:off x="457200" y="1905000"/>
          <a:ext cx="7924799" cy="3228467"/>
        </p:xfrm>
        <a:graphic>
          <a:graphicData uri="http://schemas.openxmlformats.org/drawingml/2006/table">
            <a:tbl>
              <a:tblPr firstRow="1" firstCol="1" bandRow="1">
                <a:tableStyleId>{5C22544A-7EE6-4342-B048-85BDC9FD1C3A}</a:tableStyleId>
              </a:tblPr>
              <a:tblGrid>
                <a:gridCol w="725921"/>
                <a:gridCol w="734541"/>
                <a:gridCol w="689529"/>
                <a:gridCol w="775721"/>
                <a:gridCol w="775721"/>
                <a:gridCol w="775721"/>
                <a:gridCol w="689529"/>
                <a:gridCol w="689529"/>
                <a:gridCol w="689529"/>
                <a:gridCol w="689529"/>
                <a:gridCol w="689529"/>
              </a:tblGrid>
              <a:tr h="0">
                <a:tc rowSpan="3">
                  <a:txBody>
                    <a:bodyPr/>
                    <a:lstStyle/>
                    <a:p>
                      <a:pPr marL="0" marR="0" algn="ctr">
                        <a:lnSpc>
                          <a:spcPct val="107000"/>
                        </a:lnSpc>
                        <a:spcBef>
                          <a:spcPts val="0"/>
                        </a:spcBef>
                        <a:spcAft>
                          <a:spcPts val="0"/>
                        </a:spcAft>
                      </a:pPr>
                      <a:r>
                        <a:rPr lang="en-US" sz="1800" dirty="0">
                          <a:effectLst/>
                        </a:rPr>
                        <a:t>Ab/As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gn="ctr">
                        <a:lnSpc>
                          <a:spcPct val="107000"/>
                        </a:lnSpc>
                        <a:spcBef>
                          <a:spcPts val="0"/>
                        </a:spcBef>
                        <a:spcAft>
                          <a:spcPts val="0"/>
                        </a:spcAft>
                      </a:pPr>
                      <a:r>
                        <a:rPr lang="en-US" sz="1800">
                          <a:effectLst/>
                        </a:rPr>
                        <a:t>Ab/Ac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9">
                  <a:txBody>
                    <a:bodyPr/>
                    <a:lstStyle/>
                    <a:p>
                      <a:pPr marL="0" marR="0" algn="ctr">
                        <a:lnSpc>
                          <a:spcPct val="107000"/>
                        </a:lnSpc>
                        <a:spcBef>
                          <a:spcPts val="0"/>
                        </a:spcBef>
                        <a:spcAft>
                          <a:spcPts val="0"/>
                        </a:spcAft>
                      </a:pPr>
                      <a:r>
                        <a:rPr lang="en-US" sz="1800" dirty="0">
                          <a:effectLst/>
                        </a:rPr>
                        <a:t>Wye Main Branch Coefficient 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vMerge="1">
                  <a:txBody>
                    <a:bodyPr/>
                    <a:lstStyle/>
                    <a:p>
                      <a:endParaRPr lang="en-US"/>
                    </a:p>
                  </a:txBody>
                  <a:tcPr/>
                </a:tc>
                <a:tc gridSpan="9">
                  <a:txBody>
                    <a:bodyPr/>
                    <a:lstStyle/>
                    <a:p>
                      <a:pPr marL="0" marR="0" algn="ctr">
                        <a:lnSpc>
                          <a:spcPct val="107000"/>
                        </a:lnSpc>
                        <a:spcBef>
                          <a:spcPts val="0"/>
                        </a:spcBef>
                        <a:spcAft>
                          <a:spcPts val="0"/>
                        </a:spcAft>
                      </a:pPr>
                      <a:r>
                        <a:rPr lang="en-US" sz="1800">
                          <a:effectLst/>
                        </a:rPr>
                        <a:t>Qb/Qc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0.62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TextBox 3"/>
          <p:cNvSpPr txBox="1"/>
          <p:nvPr/>
        </p:nvSpPr>
        <p:spPr>
          <a:xfrm>
            <a:off x="2285156" y="5257800"/>
            <a:ext cx="4390946" cy="1384995"/>
          </a:xfrm>
          <a:prstGeom prst="rect">
            <a:avLst/>
          </a:prstGeom>
          <a:noFill/>
        </p:spPr>
        <p:txBody>
          <a:bodyPr wrap="none" rtlCol="0">
            <a:spAutoFit/>
          </a:bodyPr>
          <a:lstStyle/>
          <a:p>
            <a:r>
              <a:rPr lang="en-US" sz="2800" dirty="0">
                <a:solidFill>
                  <a:srgbClr val="FFFF00"/>
                </a:solidFill>
              </a:rPr>
              <a:t>Ab ÷ Ac = 175 ÷ 450 = 0.39</a:t>
            </a:r>
          </a:p>
          <a:p>
            <a:r>
              <a:rPr lang="en-US" sz="2800" dirty="0">
                <a:solidFill>
                  <a:srgbClr val="FFFF00"/>
                </a:solidFill>
              </a:rPr>
              <a:t>Ab ÷ As = 175 ÷ 425 = 0.41</a:t>
            </a:r>
          </a:p>
          <a:p>
            <a:r>
              <a:rPr lang="en-US" sz="2800" dirty="0">
                <a:solidFill>
                  <a:srgbClr val="FFFF00"/>
                </a:solidFill>
              </a:rPr>
              <a:t>Qb ÷ Qc = 400 ÷ 1,600 = 0.25</a:t>
            </a:r>
          </a:p>
        </p:txBody>
      </p:sp>
      <p:sp>
        <p:nvSpPr>
          <p:cNvPr id="5" name="Rectangle 4"/>
          <p:cNvSpPr/>
          <p:nvPr/>
        </p:nvSpPr>
        <p:spPr>
          <a:xfrm>
            <a:off x="2576998" y="3096133"/>
            <a:ext cx="1614002" cy="608297"/>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059899" y="2971800"/>
            <a:ext cx="914400" cy="89361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42900" y="2971800"/>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621280" y="2119925"/>
            <a:ext cx="1569720" cy="914042"/>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165285" y="3519233"/>
            <a:ext cx="3216714" cy="584775"/>
          </a:xfrm>
          <a:prstGeom prst="rect">
            <a:avLst/>
          </a:prstGeom>
          <a:solidFill>
            <a:srgbClr val="0070C0"/>
          </a:solidFill>
        </p:spPr>
        <p:txBody>
          <a:bodyPr wrap="none" rtlCol="0">
            <a:spAutoFit/>
          </a:bodyPr>
          <a:lstStyle/>
          <a:p>
            <a:r>
              <a:rPr lang="en-US" sz="3200" b="1" dirty="0" smtClean="0">
                <a:solidFill>
                  <a:srgbClr val="FF0000"/>
                </a:solidFill>
              </a:rPr>
              <a:t>Close Enough to 0</a:t>
            </a:r>
            <a:endParaRPr lang="en-US" sz="3200" b="1" dirty="0">
              <a:solidFill>
                <a:srgbClr val="FF0000"/>
              </a:solidFill>
            </a:endParaRPr>
          </a:p>
        </p:txBody>
      </p:sp>
      <p:sp>
        <p:nvSpPr>
          <p:cNvPr id="9" name="TextBox 8"/>
          <p:cNvSpPr txBox="1"/>
          <p:nvPr/>
        </p:nvSpPr>
        <p:spPr>
          <a:xfrm>
            <a:off x="3087283" y="2479969"/>
            <a:ext cx="593432" cy="369332"/>
          </a:xfrm>
          <a:prstGeom prst="rect">
            <a:avLst/>
          </a:prstGeom>
          <a:noFill/>
        </p:spPr>
        <p:txBody>
          <a:bodyPr wrap="none" rtlCol="0">
            <a:spAutoFit/>
          </a:bodyPr>
          <a:lstStyle/>
          <a:p>
            <a:r>
              <a:rPr lang="en-US" b="1" dirty="0" smtClean="0">
                <a:solidFill>
                  <a:srgbClr val="FF0000"/>
                </a:solidFill>
              </a:rPr>
              <a:t>0.25</a:t>
            </a:r>
            <a:endParaRPr lang="en-US" b="1" dirty="0">
              <a:solidFill>
                <a:srgbClr val="FF0000"/>
              </a:solidFill>
            </a:endParaRPr>
          </a:p>
        </p:txBody>
      </p:sp>
    </p:spTree>
    <p:custDataLst>
      <p:tags r:id="rId1"/>
    </p:custDataLst>
    <p:extLst>
      <p:ext uri="{BB962C8B-B14F-4D97-AF65-F5344CB8AC3E}">
        <p14:creationId xmlns:p14="http://schemas.microsoft.com/office/powerpoint/2010/main" val="169163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anim calcmode="lin" valueType="num">
                                      <p:cBhvr>
                                        <p:cTn id="20" dur="2000" fill="hold"/>
                                        <p:tgtEl>
                                          <p:spTgt spid="5"/>
                                        </p:tgtEl>
                                        <p:attrNameLst>
                                          <p:attrName>ppt_w</p:attrName>
                                        </p:attrNameLst>
                                      </p:cBhvr>
                                      <p:tavLst>
                                        <p:tav tm="0" fmla="#ppt_w*sin(2.5*pi*$)">
                                          <p:val>
                                            <p:fltVal val="0"/>
                                          </p:val>
                                        </p:tav>
                                        <p:tav tm="100000">
                                          <p:val>
                                            <p:fltVal val="1"/>
                                          </p:val>
                                        </p:tav>
                                      </p:tavLst>
                                    </p:anim>
                                    <p:anim calcmode="lin" valueType="num">
                                      <p:cBhvr>
                                        <p:cTn id="21"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Zone 1 Wye F Rectangular (Pv) </a:t>
            </a:r>
            <a:endParaRPr lang="en-US" dirty="0"/>
          </a:p>
        </p:txBody>
      </p:sp>
      <p:pic>
        <p:nvPicPr>
          <p:cNvPr id="4" name="Picture 3"/>
          <p:cNvPicPr/>
          <p:nvPr/>
        </p:nvPicPr>
        <p:blipFill rotWithShape="1">
          <a:blip r:embed="rId3"/>
          <a:srcRect l="2809" t="1044" r="4463" b="6698"/>
          <a:stretch/>
        </p:blipFill>
        <p:spPr>
          <a:xfrm>
            <a:off x="76200" y="1417638"/>
            <a:ext cx="3886200" cy="3276600"/>
          </a:xfrm>
          <a:prstGeom prst="rect">
            <a:avLst/>
          </a:prstGeom>
        </p:spPr>
      </p:pic>
      <p:sp>
        <p:nvSpPr>
          <p:cNvPr id="5" name="TextBox 4"/>
          <p:cNvSpPr txBox="1"/>
          <p:nvPr/>
        </p:nvSpPr>
        <p:spPr>
          <a:xfrm>
            <a:off x="4038600" y="1392238"/>
            <a:ext cx="4977196" cy="5262979"/>
          </a:xfrm>
          <a:prstGeom prst="rect">
            <a:avLst/>
          </a:prstGeom>
          <a:noFill/>
        </p:spPr>
        <p:txBody>
          <a:bodyPr wrap="none" rtlCol="0">
            <a:spAutoFit/>
          </a:bodyPr>
          <a:lstStyle/>
          <a:p>
            <a:r>
              <a:rPr lang="en-US" sz="2800" dirty="0"/>
              <a:t>Using the Manual Q Table A6-5 </a:t>
            </a:r>
            <a:endParaRPr lang="en-US" sz="2800" dirty="0" smtClean="0"/>
          </a:p>
          <a:p>
            <a:r>
              <a:rPr lang="en-US" sz="2800" dirty="0" smtClean="0"/>
              <a:t>to Calculate </a:t>
            </a:r>
            <a:r>
              <a:rPr lang="en-US" sz="2800" dirty="0"/>
              <a:t>for main Coefficient </a:t>
            </a:r>
            <a:endParaRPr lang="en-US" sz="2800" dirty="0" smtClean="0"/>
          </a:p>
          <a:p>
            <a:r>
              <a:rPr lang="en-US" sz="2800" dirty="0" smtClean="0"/>
              <a:t>C </a:t>
            </a:r>
            <a:r>
              <a:rPr lang="en-US" sz="2800" dirty="0"/>
              <a:t>at </a:t>
            </a:r>
            <a:r>
              <a:rPr lang="en-US" sz="2800" dirty="0" smtClean="0"/>
              <a:t>point C </a:t>
            </a:r>
            <a:r>
              <a:rPr lang="en-US" sz="2800" dirty="0"/>
              <a:t>on the duct drawing:</a:t>
            </a:r>
          </a:p>
          <a:p>
            <a:r>
              <a:rPr lang="en-US" sz="2800" dirty="0" smtClean="0"/>
              <a:t>Ab </a:t>
            </a:r>
            <a:r>
              <a:rPr lang="en-US" sz="2800" dirty="0"/>
              <a:t>÷ Ac = </a:t>
            </a:r>
            <a:r>
              <a:rPr lang="en-US" sz="2800" dirty="0" smtClean="0"/>
              <a:t>175 </a:t>
            </a:r>
            <a:r>
              <a:rPr lang="en-US" sz="2800" dirty="0"/>
              <a:t>÷ </a:t>
            </a:r>
            <a:r>
              <a:rPr lang="en-US" sz="2800" dirty="0" smtClean="0"/>
              <a:t>425 </a:t>
            </a:r>
            <a:r>
              <a:rPr lang="en-US" sz="2800" dirty="0"/>
              <a:t>= </a:t>
            </a:r>
            <a:r>
              <a:rPr lang="en-US" sz="2800" dirty="0" smtClean="0"/>
              <a:t>0.41</a:t>
            </a:r>
            <a:endParaRPr lang="en-US" sz="2800" dirty="0"/>
          </a:p>
          <a:p>
            <a:r>
              <a:rPr lang="en-US" sz="2800" dirty="0"/>
              <a:t>Ab ÷ </a:t>
            </a:r>
            <a:r>
              <a:rPr lang="en-US" sz="2800" dirty="0" smtClean="0"/>
              <a:t>As </a:t>
            </a:r>
            <a:r>
              <a:rPr lang="en-US" sz="2800" dirty="0"/>
              <a:t>= </a:t>
            </a:r>
            <a:r>
              <a:rPr lang="en-US" sz="2800" dirty="0" smtClean="0"/>
              <a:t>175 </a:t>
            </a:r>
            <a:r>
              <a:rPr lang="en-US" sz="2800" dirty="0"/>
              <a:t>÷ </a:t>
            </a:r>
            <a:r>
              <a:rPr lang="en-US" sz="2800" dirty="0" smtClean="0"/>
              <a:t>250 </a:t>
            </a:r>
            <a:r>
              <a:rPr lang="en-US" sz="2800" dirty="0"/>
              <a:t>= </a:t>
            </a:r>
            <a:r>
              <a:rPr lang="en-US" sz="2800" dirty="0" smtClean="0"/>
              <a:t>0.7</a:t>
            </a:r>
            <a:endParaRPr lang="en-US" sz="2800" dirty="0"/>
          </a:p>
          <a:p>
            <a:r>
              <a:rPr lang="en-US" sz="2800" dirty="0" smtClean="0"/>
              <a:t>Qb </a:t>
            </a:r>
            <a:r>
              <a:rPr lang="en-US" sz="2800" dirty="0"/>
              <a:t>÷ Qc = </a:t>
            </a:r>
            <a:r>
              <a:rPr lang="en-US" sz="2800" dirty="0" smtClean="0"/>
              <a:t>400 </a:t>
            </a:r>
            <a:r>
              <a:rPr lang="en-US" sz="2800" dirty="0"/>
              <a:t>÷ </a:t>
            </a:r>
            <a:r>
              <a:rPr lang="en-US" sz="2800" dirty="0" smtClean="0"/>
              <a:t>1,200 </a:t>
            </a:r>
            <a:r>
              <a:rPr lang="en-US" sz="2800" dirty="0"/>
              <a:t>= </a:t>
            </a:r>
            <a:r>
              <a:rPr lang="en-US" sz="2800" dirty="0" smtClean="0"/>
              <a:t>0.333</a:t>
            </a:r>
            <a:endParaRPr lang="en-US" sz="2800" dirty="0"/>
          </a:p>
          <a:p>
            <a:r>
              <a:rPr lang="en-US" sz="2800" dirty="0"/>
              <a:t> </a:t>
            </a:r>
          </a:p>
          <a:p>
            <a:r>
              <a:rPr lang="en-US" sz="2800" dirty="0"/>
              <a:t>Where: </a:t>
            </a:r>
          </a:p>
          <a:p>
            <a:r>
              <a:rPr lang="en-US" sz="2800" dirty="0"/>
              <a:t>Ab = </a:t>
            </a:r>
            <a:r>
              <a:rPr lang="en-US" sz="2800" dirty="0" smtClean="0"/>
              <a:t>7 </a:t>
            </a:r>
            <a:r>
              <a:rPr lang="en-US" sz="2800" dirty="0"/>
              <a:t>× </a:t>
            </a:r>
            <a:r>
              <a:rPr lang="en-US" sz="2800" dirty="0" smtClean="0"/>
              <a:t>25 = 175 </a:t>
            </a:r>
            <a:r>
              <a:rPr lang="en-US" sz="2800" dirty="0"/>
              <a:t>in</a:t>
            </a:r>
            <a:r>
              <a:rPr lang="en-US" sz="2800" baseline="30000" dirty="0"/>
              <a:t>2</a:t>
            </a:r>
            <a:endParaRPr lang="en-US" sz="2800" dirty="0"/>
          </a:p>
          <a:p>
            <a:r>
              <a:rPr lang="en-US" sz="2800" dirty="0"/>
              <a:t>Ac = 17 × 25 </a:t>
            </a:r>
            <a:r>
              <a:rPr lang="en-US" sz="2800" dirty="0" smtClean="0"/>
              <a:t>= 425 </a:t>
            </a:r>
            <a:r>
              <a:rPr lang="en-US" sz="2800" dirty="0"/>
              <a:t>in</a:t>
            </a:r>
            <a:r>
              <a:rPr lang="en-US" sz="2800" baseline="30000" dirty="0"/>
              <a:t>2</a:t>
            </a:r>
          </a:p>
          <a:p>
            <a:r>
              <a:rPr lang="en-US" sz="2800" dirty="0" smtClean="0"/>
              <a:t>As </a:t>
            </a:r>
            <a:r>
              <a:rPr lang="en-US" sz="2800" dirty="0"/>
              <a:t>= </a:t>
            </a:r>
            <a:r>
              <a:rPr lang="en-US" sz="2800" dirty="0" smtClean="0"/>
              <a:t>10 </a:t>
            </a:r>
            <a:r>
              <a:rPr lang="en-US" sz="2800" dirty="0"/>
              <a:t>× 25 = </a:t>
            </a:r>
            <a:r>
              <a:rPr lang="en-US" sz="2800" dirty="0" smtClean="0"/>
              <a:t>250 </a:t>
            </a:r>
            <a:r>
              <a:rPr lang="en-US" sz="2800" dirty="0"/>
              <a:t>in</a:t>
            </a:r>
            <a:r>
              <a:rPr lang="en-US" sz="2800" baseline="30000" dirty="0"/>
              <a:t>2</a:t>
            </a:r>
          </a:p>
          <a:p>
            <a:endParaRPr lang="en-US" sz="2800" dirty="0"/>
          </a:p>
        </p:txBody>
      </p:sp>
    </p:spTree>
    <p:custDataLst>
      <p:tags r:id="rId1"/>
    </p:custDataLst>
    <p:extLst>
      <p:ext uri="{BB962C8B-B14F-4D97-AF65-F5344CB8AC3E}">
        <p14:creationId xmlns:p14="http://schemas.microsoft.com/office/powerpoint/2010/main" val="17051399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Branch Wye F </a:t>
            </a:r>
            <a:r>
              <a:rPr lang="en-US" dirty="0"/>
              <a:t>Rectangular (Pv</a:t>
            </a:r>
            <a:r>
              <a:rPr lang="en-US" dirty="0" smtClean="0"/>
              <a:t>)</a:t>
            </a:r>
            <a:br>
              <a:rPr lang="en-US" dirty="0" smtClean="0"/>
            </a:br>
            <a:endParaRPr lang="en-US" sz="3100" dirty="0"/>
          </a:p>
        </p:txBody>
      </p:sp>
      <p:graphicFrame>
        <p:nvGraphicFramePr>
          <p:cNvPr id="3" name="Table 2"/>
          <p:cNvGraphicFramePr>
            <a:graphicFrameLocks noGrp="1"/>
          </p:cNvGraphicFramePr>
          <p:nvPr>
            <p:extLst/>
          </p:nvPr>
        </p:nvGraphicFramePr>
        <p:xfrm>
          <a:off x="457200" y="1905000"/>
          <a:ext cx="7924799" cy="3228467"/>
        </p:xfrm>
        <a:graphic>
          <a:graphicData uri="http://schemas.openxmlformats.org/drawingml/2006/table">
            <a:tbl>
              <a:tblPr firstRow="1" firstCol="1" bandRow="1">
                <a:tableStyleId>{5C22544A-7EE6-4342-B048-85BDC9FD1C3A}</a:tableStyleId>
              </a:tblPr>
              <a:tblGrid>
                <a:gridCol w="725921"/>
                <a:gridCol w="734541"/>
                <a:gridCol w="689529"/>
                <a:gridCol w="775721"/>
                <a:gridCol w="775721"/>
                <a:gridCol w="775721"/>
                <a:gridCol w="689529"/>
                <a:gridCol w="689529"/>
                <a:gridCol w="689529"/>
                <a:gridCol w="689529"/>
                <a:gridCol w="689529"/>
              </a:tblGrid>
              <a:tr h="0">
                <a:tc rowSpan="3">
                  <a:txBody>
                    <a:bodyPr/>
                    <a:lstStyle/>
                    <a:p>
                      <a:pPr marL="0" marR="0" algn="ctr">
                        <a:lnSpc>
                          <a:spcPct val="107000"/>
                        </a:lnSpc>
                        <a:spcBef>
                          <a:spcPts val="0"/>
                        </a:spcBef>
                        <a:spcAft>
                          <a:spcPts val="0"/>
                        </a:spcAft>
                      </a:pPr>
                      <a:r>
                        <a:rPr lang="en-US" sz="1800" dirty="0">
                          <a:effectLst/>
                        </a:rPr>
                        <a:t>Ab/As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gn="ctr">
                        <a:lnSpc>
                          <a:spcPct val="107000"/>
                        </a:lnSpc>
                        <a:spcBef>
                          <a:spcPts val="0"/>
                        </a:spcBef>
                        <a:spcAft>
                          <a:spcPts val="0"/>
                        </a:spcAft>
                      </a:pPr>
                      <a:r>
                        <a:rPr lang="en-US" sz="1800">
                          <a:effectLst/>
                        </a:rPr>
                        <a:t>Ab/Ac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9">
                  <a:txBody>
                    <a:bodyPr/>
                    <a:lstStyle/>
                    <a:p>
                      <a:pPr marL="0" marR="0" algn="ctr">
                        <a:lnSpc>
                          <a:spcPct val="107000"/>
                        </a:lnSpc>
                        <a:spcBef>
                          <a:spcPts val="0"/>
                        </a:spcBef>
                        <a:spcAft>
                          <a:spcPts val="0"/>
                        </a:spcAft>
                      </a:pPr>
                      <a:r>
                        <a:rPr lang="en-US" sz="1800" dirty="0">
                          <a:effectLst/>
                        </a:rPr>
                        <a:t>Wye Main Branch Coefficient 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vMerge="1">
                  <a:txBody>
                    <a:bodyPr/>
                    <a:lstStyle/>
                    <a:p>
                      <a:endParaRPr lang="en-US"/>
                    </a:p>
                  </a:txBody>
                  <a:tcPr/>
                </a:tc>
                <a:tc gridSpan="9">
                  <a:txBody>
                    <a:bodyPr/>
                    <a:lstStyle/>
                    <a:p>
                      <a:pPr marL="0" marR="0" algn="ctr">
                        <a:lnSpc>
                          <a:spcPct val="107000"/>
                        </a:lnSpc>
                        <a:spcBef>
                          <a:spcPts val="0"/>
                        </a:spcBef>
                        <a:spcAft>
                          <a:spcPts val="0"/>
                        </a:spcAft>
                      </a:pPr>
                      <a:r>
                        <a:rPr lang="en-US" sz="1800">
                          <a:effectLst/>
                        </a:rPr>
                        <a:t>Qb/Qc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0.62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TextBox 3"/>
          <p:cNvSpPr txBox="1"/>
          <p:nvPr/>
        </p:nvSpPr>
        <p:spPr>
          <a:xfrm>
            <a:off x="2285156" y="5257800"/>
            <a:ext cx="4573688" cy="1384995"/>
          </a:xfrm>
          <a:prstGeom prst="rect">
            <a:avLst/>
          </a:prstGeom>
          <a:noFill/>
        </p:spPr>
        <p:txBody>
          <a:bodyPr wrap="none" rtlCol="0">
            <a:spAutoFit/>
          </a:bodyPr>
          <a:lstStyle/>
          <a:p>
            <a:r>
              <a:rPr lang="en-US" sz="2800" dirty="0">
                <a:solidFill>
                  <a:srgbClr val="FFFF00"/>
                </a:solidFill>
              </a:rPr>
              <a:t>Ab ÷ Ac = 175 ÷ 425 = 0.41</a:t>
            </a:r>
          </a:p>
          <a:p>
            <a:r>
              <a:rPr lang="en-US" sz="2800" dirty="0">
                <a:solidFill>
                  <a:srgbClr val="FFFF00"/>
                </a:solidFill>
              </a:rPr>
              <a:t>Ab ÷ As = 175 ÷ 250 = 0.7</a:t>
            </a:r>
          </a:p>
          <a:p>
            <a:r>
              <a:rPr lang="en-US" sz="2800" dirty="0">
                <a:solidFill>
                  <a:srgbClr val="FFFF00"/>
                </a:solidFill>
              </a:rPr>
              <a:t>Qb ÷ Qc = 400 ÷ 1,200 = 0.333</a:t>
            </a:r>
          </a:p>
        </p:txBody>
      </p:sp>
      <p:sp>
        <p:nvSpPr>
          <p:cNvPr id="5" name="Rectangle 4"/>
          <p:cNvSpPr/>
          <p:nvPr/>
        </p:nvSpPr>
        <p:spPr>
          <a:xfrm>
            <a:off x="4191000" y="2794502"/>
            <a:ext cx="838200" cy="1449461"/>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18814" y="2817739"/>
            <a:ext cx="914400" cy="89361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0807" y="3352800"/>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55902" y="2175701"/>
            <a:ext cx="1569720" cy="914042"/>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410200" y="3239259"/>
            <a:ext cx="3216714" cy="584775"/>
          </a:xfrm>
          <a:prstGeom prst="rect">
            <a:avLst/>
          </a:prstGeom>
          <a:solidFill>
            <a:srgbClr val="0070C0"/>
          </a:solidFill>
        </p:spPr>
        <p:txBody>
          <a:bodyPr wrap="none" rtlCol="0">
            <a:spAutoFit/>
          </a:bodyPr>
          <a:lstStyle/>
          <a:p>
            <a:r>
              <a:rPr lang="en-US" sz="3200" b="1" dirty="0" smtClean="0">
                <a:solidFill>
                  <a:srgbClr val="FF0000"/>
                </a:solidFill>
              </a:rPr>
              <a:t>Close Enough to 0</a:t>
            </a:r>
            <a:endParaRPr lang="en-US" sz="3200" b="1" dirty="0">
              <a:solidFill>
                <a:srgbClr val="FF0000"/>
              </a:solidFill>
            </a:endParaRPr>
          </a:p>
        </p:txBody>
      </p:sp>
      <p:sp>
        <p:nvSpPr>
          <p:cNvPr id="9" name="TextBox 8"/>
          <p:cNvSpPr txBox="1"/>
          <p:nvPr/>
        </p:nvSpPr>
        <p:spPr>
          <a:xfrm>
            <a:off x="4407162" y="2288460"/>
            <a:ext cx="596638" cy="369332"/>
          </a:xfrm>
          <a:prstGeom prst="rect">
            <a:avLst/>
          </a:prstGeom>
          <a:noFill/>
        </p:spPr>
        <p:txBody>
          <a:bodyPr wrap="none" rtlCol="0">
            <a:spAutoFit/>
          </a:bodyPr>
          <a:lstStyle/>
          <a:p>
            <a:r>
              <a:rPr lang="en-US" b="1" dirty="0" smtClean="0">
                <a:solidFill>
                  <a:srgbClr val="FF0000"/>
                </a:solidFill>
              </a:rPr>
              <a:t>0.41</a:t>
            </a:r>
            <a:endParaRPr lang="en-US" b="1" dirty="0">
              <a:solidFill>
                <a:srgbClr val="FF0000"/>
              </a:solidFill>
            </a:endParaRPr>
          </a:p>
        </p:txBody>
      </p:sp>
    </p:spTree>
    <p:custDataLst>
      <p:tags r:id="rId1"/>
    </p:custDataLst>
    <p:extLst>
      <p:ext uri="{BB962C8B-B14F-4D97-AF65-F5344CB8AC3E}">
        <p14:creationId xmlns:p14="http://schemas.microsoft.com/office/powerpoint/2010/main" val="247728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anim calcmode="lin" valueType="num">
                                      <p:cBhvr>
                                        <p:cTn id="20" dur="2000" fill="hold"/>
                                        <p:tgtEl>
                                          <p:spTgt spid="5"/>
                                        </p:tgtEl>
                                        <p:attrNameLst>
                                          <p:attrName>ppt_w</p:attrName>
                                        </p:attrNameLst>
                                      </p:cBhvr>
                                      <p:tavLst>
                                        <p:tav tm="0" fmla="#ppt_w*sin(2.5*pi*$)">
                                          <p:val>
                                            <p:fltVal val="0"/>
                                          </p:val>
                                        </p:tav>
                                        <p:tav tm="100000">
                                          <p:val>
                                            <p:fltVal val="1"/>
                                          </p:val>
                                        </p:tav>
                                      </p:tavLst>
                                    </p:anim>
                                    <p:anim calcmode="lin" valueType="num">
                                      <p:cBhvr>
                                        <p:cTn id="21"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Zone 1 Wye G Rectangular (Pv) </a:t>
            </a:r>
            <a:endParaRPr lang="en-US" dirty="0"/>
          </a:p>
        </p:txBody>
      </p:sp>
      <p:pic>
        <p:nvPicPr>
          <p:cNvPr id="4" name="Picture 3"/>
          <p:cNvPicPr/>
          <p:nvPr/>
        </p:nvPicPr>
        <p:blipFill rotWithShape="1">
          <a:blip r:embed="rId3"/>
          <a:srcRect l="2809" t="1044" r="4463" b="6698"/>
          <a:stretch/>
        </p:blipFill>
        <p:spPr>
          <a:xfrm>
            <a:off x="76200" y="1417638"/>
            <a:ext cx="3886200" cy="3276600"/>
          </a:xfrm>
          <a:prstGeom prst="rect">
            <a:avLst/>
          </a:prstGeom>
        </p:spPr>
      </p:pic>
      <p:sp>
        <p:nvSpPr>
          <p:cNvPr id="5" name="TextBox 4"/>
          <p:cNvSpPr txBox="1"/>
          <p:nvPr/>
        </p:nvSpPr>
        <p:spPr>
          <a:xfrm>
            <a:off x="4038600" y="1392238"/>
            <a:ext cx="4977196" cy="5262979"/>
          </a:xfrm>
          <a:prstGeom prst="rect">
            <a:avLst/>
          </a:prstGeom>
          <a:noFill/>
        </p:spPr>
        <p:txBody>
          <a:bodyPr wrap="none" rtlCol="0">
            <a:spAutoFit/>
          </a:bodyPr>
          <a:lstStyle/>
          <a:p>
            <a:r>
              <a:rPr lang="en-US" sz="2800" dirty="0"/>
              <a:t>Using the Manual Q Table A6-5 </a:t>
            </a:r>
            <a:endParaRPr lang="en-US" sz="2800" dirty="0" smtClean="0"/>
          </a:p>
          <a:p>
            <a:r>
              <a:rPr lang="en-US" sz="2800" dirty="0" smtClean="0"/>
              <a:t>to Calculate </a:t>
            </a:r>
            <a:r>
              <a:rPr lang="en-US" sz="2800" dirty="0"/>
              <a:t>for main Coefficient </a:t>
            </a:r>
            <a:endParaRPr lang="en-US" sz="2800" dirty="0" smtClean="0"/>
          </a:p>
          <a:p>
            <a:r>
              <a:rPr lang="en-US" sz="2800" dirty="0" smtClean="0"/>
              <a:t>C </a:t>
            </a:r>
            <a:r>
              <a:rPr lang="en-US" sz="2800" dirty="0"/>
              <a:t>at </a:t>
            </a:r>
            <a:r>
              <a:rPr lang="en-US" sz="2800" dirty="0" smtClean="0"/>
              <a:t>point C </a:t>
            </a:r>
            <a:r>
              <a:rPr lang="en-US" sz="2800" dirty="0"/>
              <a:t>on the duct drawing:</a:t>
            </a:r>
          </a:p>
          <a:p>
            <a:r>
              <a:rPr lang="en-US" sz="2800" dirty="0" smtClean="0"/>
              <a:t>Ab </a:t>
            </a:r>
            <a:r>
              <a:rPr lang="en-US" sz="2800" dirty="0"/>
              <a:t>÷ Ac = </a:t>
            </a:r>
            <a:r>
              <a:rPr lang="en-US" sz="2800" dirty="0" smtClean="0"/>
              <a:t>175 </a:t>
            </a:r>
            <a:r>
              <a:rPr lang="en-US" sz="2800" dirty="0"/>
              <a:t>÷ </a:t>
            </a:r>
            <a:r>
              <a:rPr lang="en-US" sz="2800" dirty="0" smtClean="0"/>
              <a:t>250 </a:t>
            </a:r>
            <a:r>
              <a:rPr lang="en-US" sz="2800" dirty="0"/>
              <a:t>= </a:t>
            </a:r>
            <a:r>
              <a:rPr lang="en-US" sz="2800" dirty="0" smtClean="0"/>
              <a:t>0.7</a:t>
            </a:r>
            <a:endParaRPr lang="en-US" sz="2800" dirty="0"/>
          </a:p>
          <a:p>
            <a:r>
              <a:rPr lang="en-US" sz="2800" dirty="0"/>
              <a:t>Ab ÷ </a:t>
            </a:r>
            <a:r>
              <a:rPr lang="en-US" sz="2800" dirty="0" smtClean="0"/>
              <a:t>As </a:t>
            </a:r>
            <a:r>
              <a:rPr lang="en-US" sz="2800" dirty="0"/>
              <a:t>= </a:t>
            </a:r>
            <a:r>
              <a:rPr lang="en-US" sz="2800" dirty="0" smtClean="0"/>
              <a:t>175 </a:t>
            </a:r>
            <a:r>
              <a:rPr lang="en-US" sz="2800" dirty="0"/>
              <a:t>÷ </a:t>
            </a:r>
            <a:r>
              <a:rPr lang="en-US" sz="2800" dirty="0" smtClean="0"/>
              <a:t>175 </a:t>
            </a:r>
            <a:r>
              <a:rPr lang="en-US" sz="2800" dirty="0"/>
              <a:t>= </a:t>
            </a:r>
            <a:r>
              <a:rPr lang="en-US" sz="2800" dirty="0" smtClean="0"/>
              <a:t>1</a:t>
            </a:r>
            <a:endParaRPr lang="en-US" sz="2800" dirty="0"/>
          </a:p>
          <a:p>
            <a:r>
              <a:rPr lang="en-US" sz="2800" dirty="0" smtClean="0"/>
              <a:t>Qb </a:t>
            </a:r>
            <a:r>
              <a:rPr lang="en-US" sz="2800" dirty="0"/>
              <a:t>÷ Qc = </a:t>
            </a:r>
            <a:r>
              <a:rPr lang="en-US" sz="2800" dirty="0" smtClean="0"/>
              <a:t>400 </a:t>
            </a:r>
            <a:r>
              <a:rPr lang="en-US" sz="2800" dirty="0"/>
              <a:t>÷ </a:t>
            </a:r>
            <a:r>
              <a:rPr lang="en-US" sz="2800" dirty="0" smtClean="0"/>
              <a:t>8,00 </a:t>
            </a:r>
            <a:r>
              <a:rPr lang="en-US" sz="2800" dirty="0"/>
              <a:t>= </a:t>
            </a:r>
            <a:r>
              <a:rPr lang="en-US" sz="2800" dirty="0" smtClean="0"/>
              <a:t>0..5</a:t>
            </a:r>
            <a:endParaRPr lang="en-US" sz="2800" dirty="0"/>
          </a:p>
          <a:p>
            <a:r>
              <a:rPr lang="en-US" sz="2800" dirty="0"/>
              <a:t> </a:t>
            </a:r>
          </a:p>
          <a:p>
            <a:r>
              <a:rPr lang="en-US" sz="2800" dirty="0"/>
              <a:t>Where: </a:t>
            </a:r>
          </a:p>
          <a:p>
            <a:r>
              <a:rPr lang="en-US" sz="2800" dirty="0"/>
              <a:t>Ab = </a:t>
            </a:r>
            <a:r>
              <a:rPr lang="en-US" sz="2800" dirty="0" smtClean="0"/>
              <a:t>7 </a:t>
            </a:r>
            <a:r>
              <a:rPr lang="en-US" sz="2800" dirty="0"/>
              <a:t>× </a:t>
            </a:r>
            <a:r>
              <a:rPr lang="en-US" sz="2800" dirty="0" smtClean="0"/>
              <a:t>25 = 175 </a:t>
            </a:r>
            <a:r>
              <a:rPr lang="en-US" sz="2800" dirty="0"/>
              <a:t>in</a:t>
            </a:r>
            <a:r>
              <a:rPr lang="en-US" sz="2800" baseline="30000" dirty="0"/>
              <a:t>2</a:t>
            </a:r>
            <a:endParaRPr lang="en-US" sz="2800" dirty="0"/>
          </a:p>
          <a:p>
            <a:r>
              <a:rPr lang="en-US" sz="2800" dirty="0"/>
              <a:t>Ac = </a:t>
            </a:r>
            <a:r>
              <a:rPr lang="en-US" sz="2800" dirty="0" smtClean="0"/>
              <a:t>10 </a:t>
            </a:r>
            <a:r>
              <a:rPr lang="en-US" sz="2800" dirty="0"/>
              <a:t>× 25 </a:t>
            </a:r>
            <a:r>
              <a:rPr lang="en-US" sz="2800" dirty="0" smtClean="0"/>
              <a:t>= 250 </a:t>
            </a:r>
            <a:r>
              <a:rPr lang="en-US" sz="2800" dirty="0"/>
              <a:t>in</a:t>
            </a:r>
            <a:r>
              <a:rPr lang="en-US" sz="2800" baseline="30000" dirty="0"/>
              <a:t>2</a:t>
            </a:r>
          </a:p>
          <a:p>
            <a:r>
              <a:rPr lang="en-US" sz="2800" dirty="0" smtClean="0"/>
              <a:t>As </a:t>
            </a:r>
            <a:r>
              <a:rPr lang="en-US" sz="2800" dirty="0"/>
              <a:t>= </a:t>
            </a:r>
            <a:r>
              <a:rPr lang="en-US" sz="2800" dirty="0" smtClean="0"/>
              <a:t>7 </a:t>
            </a:r>
            <a:r>
              <a:rPr lang="en-US" sz="2800" dirty="0"/>
              <a:t>× 25 = </a:t>
            </a:r>
            <a:r>
              <a:rPr lang="en-US" sz="2800" dirty="0" smtClean="0"/>
              <a:t>175 </a:t>
            </a:r>
            <a:r>
              <a:rPr lang="en-US" sz="2800" dirty="0"/>
              <a:t>in</a:t>
            </a:r>
            <a:r>
              <a:rPr lang="en-US" sz="2800" baseline="30000" dirty="0"/>
              <a:t>2</a:t>
            </a:r>
          </a:p>
          <a:p>
            <a:endParaRPr lang="en-US" sz="2800" dirty="0"/>
          </a:p>
        </p:txBody>
      </p:sp>
    </p:spTree>
    <p:custDataLst>
      <p:tags r:id="rId1"/>
    </p:custDataLst>
    <p:extLst>
      <p:ext uri="{BB962C8B-B14F-4D97-AF65-F5344CB8AC3E}">
        <p14:creationId xmlns:p14="http://schemas.microsoft.com/office/powerpoint/2010/main" val="2663183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Branch Wye F </a:t>
            </a:r>
            <a:r>
              <a:rPr lang="en-US" dirty="0"/>
              <a:t>Rectangular (Pv</a:t>
            </a:r>
            <a:r>
              <a:rPr lang="en-US" dirty="0" smtClean="0"/>
              <a:t>)</a:t>
            </a:r>
            <a:br>
              <a:rPr lang="en-US" dirty="0" smtClean="0"/>
            </a:br>
            <a:endParaRPr lang="en-US" sz="3100" dirty="0"/>
          </a:p>
        </p:txBody>
      </p:sp>
      <p:graphicFrame>
        <p:nvGraphicFramePr>
          <p:cNvPr id="3" name="Table 2"/>
          <p:cNvGraphicFramePr>
            <a:graphicFrameLocks noGrp="1"/>
          </p:cNvGraphicFramePr>
          <p:nvPr>
            <p:extLst/>
          </p:nvPr>
        </p:nvGraphicFramePr>
        <p:xfrm>
          <a:off x="457200" y="1905000"/>
          <a:ext cx="7924799" cy="3228467"/>
        </p:xfrm>
        <a:graphic>
          <a:graphicData uri="http://schemas.openxmlformats.org/drawingml/2006/table">
            <a:tbl>
              <a:tblPr firstRow="1" firstCol="1" bandRow="1">
                <a:tableStyleId>{5C22544A-7EE6-4342-B048-85BDC9FD1C3A}</a:tableStyleId>
              </a:tblPr>
              <a:tblGrid>
                <a:gridCol w="725921"/>
                <a:gridCol w="734541"/>
                <a:gridCol w="689529"/>
                <a:gridCol w="775721"/>
                <a:gridCol w="775721"/>
                <a:gridCol w="775721"/>
                <a:gridCol w="689529"/>
                <a:gridCol w="689529"/>
                <a:gridCol w="689529"/>
                <a:gridCol w="689529"/>
                <a:gridCol w="689529"/>
              </a:tblGrid>
              <a:tr h="0">
                <a:tc rowSpan="3">
                  <a:txBody>
                    <a:bodyPr/>
                    <a:lstStyle/>
                    <a:p>
                      <a:pPr marL="0" marR="0" algn="ctr">
                        <a:lnSpc>
                          <a:spcPct val="107000"/>
                        </a:lnSpc>
                        <a:spcBef>
                          <a:spcPts val="0"/>
                        </a:spcBef>
                        <a:spcAft>
                          <a:spcPts val="0"/>
                        </a:spcAft>
                      </a:pPr>
                      <a:r>
                        <a:rPr lang="en-US" sz="1800" dirty="0">
                          <a:effectLst/>
                        </a:rPr>
                        <a:t>Ab/As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gn="ctr">
                        <a:lnSpc>
                          <a:spcPct val="107000"/>
                        </a:lnSpc>
                        <a:spcBef>
                          <a:spcPts val="0"/>
                        </a:spcBef>
                        <a:spcAft>
                          <a:spcPts val="0"/>
                        </a:spcAft>
                      </a:pPr>
                      <a:r>
                        <a:rPr lang="en-US" sz="1800">
                          <a:effectLst/>
                        </a:rPr>
                        <a:t>Ab/Ac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9">
                  <a:txBody>
                    <a:bodyPr/>
                    <a:lstStyle/>
                    <a:p>
                      <a:pPr marL="0" marR="0" algn="ctr">
                        <a:lnSpc>
                          <a:spcPct val="107000"/>
                        </a:lnSpc>
                        <a:spcBef>
                          <a:spcPts val="0"/>
                        </a:spcBef>
                        <a:spcAft>
                          <a:spcPts val="0"/>
                        </a:spcAft>
                      </a:pPr>
                      <a:r>
                        <a:rPr lang="en-US" sz="1800" dirty="0">
                          <a:effectLst/>
                        </a:rPr>
                        <a:t>Wye Main Branch Coefficient 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vMerge="1">
                  <a:txBody>
                    <a:bodyPr/>
                    <a:lstStyle/>
                    <a:p>
                      <a:endParaRPr lang="en-US"/>
                    </a:p>
                  </a:txBody>
                  <a:tcPr/>
                </a:tc>
                <a:tc gridSpan="9">
                  <a:txBody>
                    <a:bodyPr/>
                    <a:lstStyle/>
                    <a:p>
                      <a:pPr marL="0" marR="0" algn="ctr">
                        <a:lnSpc>
                          <a:spcPct val="107000"/>
                        </a:lnSpc>
                        <a:spcBef>
                          <a:spcPts val="0"/>
                        </a:spcBef>
                        <a:spcAft>
                          <a:spcPts val="0"/>
                        </a:spcAft>
                      </a:pPr>
                      <a:r>
                        <a:rPr lang="en-US" sz="1800">
                          <a:effectLst/>
                        </a:rPr>
                        <a:t>Qb/Qc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0.67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0.48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1.33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0.03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lnSpc>
                          <a:spcPct val="107000"/>
                        </a:lnSpc>
                        <a:spcBef>
                          <a:spcPts val="0"/>
                        </a:spcBef>
                        <a:spcAft>
                          <a:spcPts val="0"/>
                        </a:spcAft>
                      </a:pPr>
                      <a:r>
                        <a:rPr lang="en-US" sz="1800">
                          <a:effectLst/>
                        </a:rPr>
                        <a:t>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0.62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0.10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TextBox 3"/>
          <p:cNvSpPr txBox="1"/>
          <p:nvPr/>
        </p:nvSpPr>
        <p:spPr>
          <a:xfrm>
            <a:off x="2285156" y="5257800"/>
            <a:ext cx="3935693" cy="1384995"/>
          </a:xfrm>
          <a:prstGeom prst="rect">
            <a:avLst/>
          </a:prstGeom>
          <a:noFill/>
        </p:spPr>
        <p:txBody>
          <a:bodyPr wrap="none" rtlCol="0">
            <a:spAutoFit/>
          </a:bodyPr>
          <a:lstStyle/>
          <a:p>
            <a:r>
              <a:rPr lang="en-US" sz="2800" dirty="0">
                <a:solidFill>
                  <a:srgbClr val="FFFF00"/>
                </a:solidFill>
              </a:rPr>
              <a:t>Ab ÷ Ac = 175 ÷ 250 = 0.7</a:t>
            </a:r>
          </a:p>
          <a:p>
            <a:r>
              <a:rPr lang="en-US" sz="2800" dirty="0">
                <a:solidFill>
                  <a:srgbClr val="FFFF00"/>
                </a:solidFill>
              </a:rPr>
              <a:t>Ab ÷ As = 175 ÷ 175 = 1</a:t>
            </a:r>
          </a:p>
          <a:p>
            <a:r>
              <a:rPr lang="en-US" sz="2800" dirty="0">
                <a:solidFill>
                  <a:srgbClr val="FFFF00"/>
                </a:solidFill>
              </a:rPr>
              <a:t>Qb ÷ Qc = 400 ÷ </a:t>
            </a:r>
            <a:r>
              <a:rPr lang="en-US" sz="2800" dirty="0" smtClean="0">
                <a:solidFill>
                  <a:srgbClr val="FFFF00"/>
                </a:solidFill>
              </a:rPr>
              <a:t>800 </a:t>
            </a:r>
            <a:r>
              <a:rPr lang="en-US" sz="2800" dirty="0">
                <a:solidFill>
                  <a:srgbClr val="FFFF00"/>
                </a:solidFill>
              </a:rPr>
              <a:t>= </a:t>
            </a:r>
            <a:r>
              <a:rPr lang="en-US" sz="2800" dirty="0" smtClean="0">
                <a:solidFill>
                  <a:srgbClr val="FFFF00"/>
                </a:solidFill>
              </a:rPr>
              <a:t>0.5</a:t>
            </a:r>
            <a:endParaRPr lang="en-US" sz="2800" dirty="0">
              <a:solidFill>
                <a:srgbClr val="FFFF00"/>
              </a:solidFill>
            </a:endParaRPr>
          </a:p>
        </p:txBody>
      </p:sp>
      <p:sp>
        <p:nvSpPr>
          <p:cNvPr id="5" name="Rectangle 4"/>
          <p:cNvSpPr/>
          <p:nvPr/>
        </p:nvSpPr>
        <p:spPr>
          <a:xfrm>
            <a:off x="4953000" y="3797153"/>
            <a:ext cx="624840" cy="1052231"/>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079098" y="3797154"/>
            <a:ext cx="914400" cy="89361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67119" y="3815627"/>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029200" y="2376473"/>
            <a:ext cx="548640" cy="543745"/>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81332" y="2567926"/>
            <a:ext cx="2375137" cy="584775"/>
          </a:xfrm>
          <a:prstGeom prst="rect">
            <a:avLst/>
          </a:prstGeom>
          <a:solidFill>
            <a:srgbClr val="0070C0"/>
          </a:solidFill>
        </p:spPr>
        <p:txBody>
          <a:bodyPr wrap="none" rtlCol="0">
            <a:spAutoFit/>
          </a:bodyPr>
          <a:lstStyle/>
          <a:p>
            <a:r>
              <a:rPr lang="en-US" sz="3200" b="1" dirty="0" smtClean="0">
                <a:solidFill>
                  <a:srgbClr val="FF0000"/>
                </a:solidFill>
              </a:rPr>
              <a:t>Close to .055</a:t>
            </a:r>
            <a:endParaRPr lang="en-US" sz="3200" b="1" dirty="0">
              <a:solidFill>
                <a:srgbClr val="FF0000"/>
              </a:solidFill>
            </a:endParaRPr>
          </a:p>
        </p:txBody>
      </p:sp>
      <p:sp>
        <p:nvSpPr>
          <p:cNvPr id="11" name="TextBox 10"/>
          <p:cNvSpPr txBox="1"/>
          <p:nvPr/>
        </p:nvSpPr>
        <p:spPr>
          <a:xfrm>
            <a:off x="681332" y="1119155"/>
            <a:ext cx="7476534" cy="584775"/>
          </a:xfrm>
          <a:prstGeom prst="rect">
            <a:avLst/>
          </a:prstGeom>
          <a:solidFill>
            <a:schemeClr val="accent1">
              <a:lumMod val="75000"/>
            </a:schemeClr>
          </a:solidFill>
        </p:spPr>
        <p:txBody>
          <a:bodyPr wrap="none" rtlCol="0">
            <a:spAutoFit/>
          </a:bodyPr>
          <a:lstStyle/>
          <a:p>
            <a:r>
              <a:rPr lang="en-US" sz="3200" dirty="0" smtClean="0"/>
              <a:t>Velocity Pressure = (Velocity ÷ </a:t>
            </a:r>
            <a:r>
              <a:rPr lang="en-US" sz="3200" dirty="0"/>
              <a:t>4005 </a:t>
            </a:r>
            <a:r>
              <a:rPr lang="en-US" sz="3200" dirty="0" smtClean="0"/>
              <a:t>× ACF)</a:t>
            </a:r>
            <a:r>
              <a:rPr lang="en-US" sz="3200" baseline="30000" dirty="0" smtClean="0"/>
              <a:t>2</a:t>
            </a:r>
            <a:r>
              <a:rPr lang="en-US" sz="3200" dirty="0" smtClean="0"/>
              <a:t> </a:t>
            </a:r>
            <a:endParaRPr lang="en-US" sz="3200" dirty="0"/>
          </a:p>
        </p:txBody>
      </p:sp>
      <p:sp>
        <p:nvSpPr>
          <p:cNvPr id="12" name="TextBox 11"/>
          <p:cNvSpPr txBox="1"/>
          <p:nvPr/>
        </p:nvSpPr>
        <p:spPr>
          <a:xfrm>
            <a:off x="495673" y="1659960"/>
            <a:ext cx="7469545" cy="584775"/>
          </a:xfrm>
          <a:prstGeom prst="rect">
            <a:avLst/>
          </a:prstGeom>
          <a:solidFill>
            <a:schemeClr val="accent1">
              <a:lumMod val="75000"/>
            </a:schemeClr>
          </a:solidFill>
        </p:spPr>
        <p:txBody>
          <a:bodyPr wrap="none" rtlCol="0">
            <a:spAutoFit/>
          </a:bodyPr>
          <a:lstStyle/>
          <a:p>
            <a:r>
              <a:rPr lang="en-US" sz="3200" dirty="0" smtClean="0"/>
              <a:t>Velocity Pressure = (400 ÷ </a:t>
            </a:r>
            <a:r>
              <a:rPr lang="en-US" sz="3200" dirty="0"/>
              <a:t>4005 </a:t>
            </a:r>
            <a:r>
              <a:rPr lang="en-US" sz="3200" dirty="0" smtClean="0"/>
              <a:t>× 1)</a:t>
            </a:r>
            <a:r>
              <a:rPr lang="en-US" sz="3200" baseline="30000" dirty="0" smtClean="0"/>
              <a:t>2</a:t>
            </a:r>
            <a:r>
              <a:rPr lang="en-US" sz="3200" dirty="0"/>
              <a:t> </a:t>
            </a:r>
            <a:r>
              <a:rPr lang="en-US" sz="3200" dirty="0" smtClean="0"/>
              <a:t>= 0.01 </a:t>
            </a:r>
            <a:endParaRPr lang="en-US" sz="3200" dirty="0"/>
          </a:p>
        </p:txBody>
      </p:sp>
      <p:sp>
        <p:nvSpPr>
          <p:cNvPr id="13" name="TextBox 12"/>
          <p:cNvSpPr txBox="1"/>
          <p:nvPr/>
        </p:nvSpPr>
        <p:spPr>
          <a:xfrm>
            <a:off x="1025508" y="3510290"/>
            <a:ext cx="1935979" cy="1077218"/>
          </a:xfrm>
          <a:prstGeom prst="rect">
            <a:avLst/>
          </a:prstGeom>
          <a:solidFill>
            <a:schemeClr val="accent1">
              <a:lumMod val="75000"/>
            </a:schemeClr>
          </a:solidFill>
        </p:spPr>
        <p:txBody>
          <a:bodyPr wrap="none" rtlCol="0">
            <a:spAutoFit/>
          </a:bodyPr>
          <a:lstStyle/>
          <a:p>
            <a:r>
              <a:rPr lang="en-US" sz="3200" dirty="0" smtClean="0"/>
              <a:t>Loss Item</a:t>
            </a:r>
          </a:p>
          <a:p>
            <a:r>
              <a:rPr lang="en-US" sz="3200" dirty="0" smtClean="0"/>
              <a:t>Pt = C × Pv</a:t>
            </a:r>
            <a:endParaRPr lang="en-US" sz="3200" dirty="0"/>
          </a:p>
        </p:txBody>
      </p:sp>
      <p:sp>
        <p:nvSpPr>
          <p:cNvPr id="14" name="TextBox 13"/>
          <p:cNvSpPr txBox="1"/>
          <p:nvPr/>
        </p:nvSpPr>
        <p:spPr>
          <a:xfrm>
            <a:off x="3249766" y="3657887"/>
            <a:ext cx="4523226" cy="584775"/>
          </a:xfrm>
          <a:prstGeom prst="rect">
            <a:avLst/>
          </a:prstGeom>
          <a:solidFill>
            <a:schemeClr val="accent1">
              <a:lumMod val="75000"/>
            </a:schemeClr>
          </a:solidFill>
        </p:spPr>
        <p:txBody>
          <a:bodyPr wrap="none" rtlCol="0">
            <a:spAutoFit/>
          </a:bodyPr>
          <a:lstStyle/>
          <a:p>
            <a:r>
              <a:rPr lang="en-US" sz="3200" dirty="0" smtClean="0"/>
              <a:t>Pt = 0.01 × 0.055 = 0.0006</a:t>
            </a:r>
            <a:endParaRPr lang="en-US" sz="3200" dirty="0"/>
          </a:p>
        </p:txBody>
      </p:sp>
    </p:spTree>
    <p:custDataLst>
      <p:tags r:id="rId1"/>
    </p:custDataLst>
    <p:extLst>
      <p:ext uri="{BB962C8B-B14F-4D97-AF65-F5344CB8AC3E}">
        <p14:creationId xmlns:p14="http://schemas.microsoft.com/office/powerpoint/2010/main" val="46896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anim calcmode="lin" valueType="num">
                                      <p:cBhvr>
                                        <p:cTn id="20" dur="2000" fill="hold"/>
                                        <p:tgtEl>
                                          <p:spTgt spid="5"/>
                                        </p:tgtEl>
                                        <p:attrNameLst>
                                          <p:attrName>ppt_w</p:attrName>
                                        </p:attrNameLst>
                                      </p:cBhvr>
                                      <p:tavLst>
                                        <p:tav tm="0" fmla="#ppt_w*sin(2.5*pi*$)">
                                          <p:val>
                                            <p:fltVal val="0"/>
                                          </p:val>
                                        </p:tav>
                                        <p:tav tm="100000">
                                          <p:val>
                                            <p:fltVal val="1"/>
                                          </p:val>
                                        </p:tav>
                                      </p:tavLst>
                                    </p:anim>
                                    <p:anim calcmode="lin" valueType="num">
                                      <p:cBhvr>
                                        <p:cTn id="21"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ppt_x"/>
                                          </p:val>
                                        </p:tav>
                                        <p:tav tm="100000">
                                          <p:val>
                                            <p:strVal val="#ppt_x"/>
                                          </p:val>
                                        </p:tav>
                                      </p:tavLst>
                                    </p:anim>
                                    <p:anim calcmode="lin" valueType="num">
                                      <p:cBhvr additive="base">
                                        <p:cTn id="5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3" grpId="0" animBg="1"/>
      <p:bldP spid="1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Zone 1 Wye G Rectangular (Pv) </a:t>
            </a:r>
            <a:endParaRPr lang="en-US" dirty="0"/>
          </a:p>
        </p:txBody>
      </p:sp>
      <p:pic>
        <p:nvPicPr>
          <p:cNvPr id="4" name="Picture 3"/>
          <p:cNvPicPr/>
          <p:nvPr/>
        </p:nvPicPr>
        <p:blipFill rotWithShape="1">
          <a:blip r:embed="rId3"/>
          <a:srcRect l="2809" t="1044" r="4463" b="6698"/>
          <a:stretch/>
        </p:blipFill>
        <p:spPr>
          <a:xfrm>
            <a:off x="76200" y="1417638"/>
            <a:ext cx="3886200" cy="3276600"/>
          </a:xfrm>
          <a:prstGeom prst="rect">
            <a:avLst/>
          </a:prstGeom>
        </p:spPr>
      </p:pic>
      <p:sp>
        <p:nvSpPr>
          <p:cNvPr id="5" name="TextBox 4"/>
          <p:cNvSpPr txBox="1"/>
          <p:nvPr/>
        </p:nvSpPr>
        <p:spPr>
          <a:xfrm>
            <a:off x="4038600" y="1392238"/>
            <a:ext cx="4977196" cy="5262979"/>
          </a:xfrm>
          <a:prstGeom prst="rect">
            <a:avLst/>
          </a:prstGeom>
          <a:noFill/>
        </p:spPr>
        <p:txBody>
          <a:bodyPr wrap="none" rtlCol="0">
            <a:spAutoFit/>
          </a:bodyPr>
          <a:lstStyle/>
          <a:p>
            <a:r>
              <a:rPr lang="en-US" sz="2800" dirty="0"/>
              <a:t>Using the Manual Q Table A6-5 </a:t>
            </a:r>
            <a:endParaRPr lang="en-US" sz="2800" dirty="0" smtClean="0"/>
          </a:p>
          <a:p>
            <a:r>
              <a:rPr lang="en-US" sz="2800" dirty="0" smtClean="0"/>
              <a:t>to Calculate </a:t>
            </a:r>
            <a:r>
              <a:rPr lang="en-US" sz="2800" dirty="0"/>
              <a:t>for main Coefficient </a:t>
            </a:r>
            <a:endParaRPr lang="en-US" sz="2800" dirty="0" smtClean="0"/>
          </a:p>
          <a:p>
            <a:r>
              <a:rPr lang="en-US" sz="2800" dirty="0" smtClean="0"/>
              <a:t>C </a:t>
            </a:r>
            <a:r>
              <a:rPr lang="en-US" sz="2800" dirty="0"/>
              <a:t>at </a:t>
            </a:r>
            <a:r>
              <a:rPr lang="en-US" sz="2800" dirty="0" smtClean="0"/>
              <a:t>point C </a:t>
            </a:r>
            <a:r>
              <a:rPr lang="en-US" sz="2800" dirty="0"/>
              <a:t>on the duct drawing:</a:t>
            </a:r>
          </a:p>
          <a:p>
            <a:r>
              <a:rPr lang="en-US" sz="2800" dirty="0" smtClean="0"/>
              <a:t>Ab </a:t>
            </a:r>
            <a:r>
              <a:rPr lang="en-US" sz="2800" dirty="0"/>
              <a:t>÷ Ac = </a:t>
            </a:r>
            <a:r>
              <a:rPr lang="en-US" sz="2800" dirty="0" smtClean="0"/>
              <a:t>175 </a:t>
            </a:r>
            <a:r>
              <a:rPr lang="en-US" sz="2800" dirty="0"/>
              <a:t>÷ </a:t>
            </a:r>
            <a:r>
              <a:rPr lang="en-US" sz="2800" dirty="0" smtClean="0"/>
              <a:t>250 </a:t>
            </a:r>
            <a:r>
              <a:rPr lang="en-US" sz="2800" dirty="0"/>
              <a:t>= </a:t>
            </a:r>
            <a:r>
              <a:rPr lang="en-US" sz="2800" dirty="0" smtClean="0"/>
              <a:t>0.7</a:t>
            </a:r>
            <a:endParaRPr lang="en-US" sz="2800" dirty="0"/>
          </a:p>
          <a:p>
            <a:r>
              <a:rPr lang="en-US" sz="2800" dirty="0"/>
              <a:t>Ab ÷ </a:t>
            </a:r>
            <a:r>
              <a:rPr lang="en-US" sz="2800" dirty="0" smtClean="0"/>
              <a:t>As </a:t>
            </a:r>
            <a:r>
              <a:rPr lang="en-US" sz="2800" dirty="0"/>
              <a:t>= </a:t>
            </a:r>
            <a:r>
              <a:rPr lang="en-US" sz="2800" dirty="0" smtClean="0"/>
              <a:t>175 </a:t>
            </a:r>
            <a:r>
              <a:rPr lang="en-US" sz="2800" dirty="0"/>
              <a:t>÷ </a:t>
            </a:r>
            <a:r>
              <a:rPr lang="en-US" sz="2800" dirty="0" smtClean="0"/>
              <a:t>175 </a:t>
            </a:r>
            <a:r>
              <a:rPr lang="en-US" sz="2800" dirty="0"/>
              <a:t>= </a:t>
            </a:r>
            <a:r>
              <a:rPr lang="en-US" sz="2800" dirty="0" smtClean="0"/>
              <a:t>1</a:t>
            </a:r>
            <a:endParaRPr lang="en-US" sz="2800" dirty="0"/>
          </a:p>
          <a:p>
            <a:r>
              <a:rPr lang="en-US" sz="2800" dirty="0" smtClean="0"/>
              <a:t>Qb </a:t>
            </a:r>
            <a:r>
              <a:rPr lang="en-US" sz="2800" dirty="0"/>
              <a:t>÷ Qc = </a:t>
            </a:r>
            <a:r>
              <a:rPr lang="en-US" sz="2800" dirty="0" smtClean="0"/>
              <a:t>400 </a:t>
            </a:r>
            <a:r>
              <a:rPr lang="en-US" sz="2800" dirty="0"/>
              <a:t>÷ </a:t>
            </a:r>
            <a:r>
              <a:rPr lang="en-US" sz="2800" dirty="0" smtClean="0"/>
              <a:t>1,200 </a:t>
            </a:r>
            <a:r>
              <a:rPr lang="en-US" sz="2800" dirty="0"/>
              <a:t>= </a:t>
            </a:r>
            <a:r>
              <a:rPr lang="en-US" sz="2800" dirty="0" smtClean="0"/>
              <a:t>0.333</a:t>
            </a:r>
            <a:endParaRPr lang="en-US" sz="2800" dirty="0"/>
          </a:p>
          <a:p>
            <a:r>
              <a:rPr lang="en-US" sz="2800" dirty="0"/>
              <a:t> </a:t>
            </a:r>
          </a:p>
          <a:p>
            <a:r>
              <a:rPr lang="en-US" sz="2800" dirty="0"/>
              <a:t>Where: </a:t>
            </a:r>
          </a:p>
          <a:p>
            <a:r>
              <a:rPr lang="en-US" sz="2800" dirty="0"/>
              <a:t>Ab = </a:t>
            </a:r>
            <a:r>
              <a:rPr lang="en-US" sz="2800" dirty="0" smtClean="0"/>
              <a:t>7 </a:t>
            </a:r>
            <a:r>
              <a:rPr lang="en-US" sz="2800" dirty="0"/>
              <a:t>× </a:t>
            </a:r>
            <a:r>
              <a:rPr lang="en-US" sz="2800" dirty="0" smtClean="0"/>
              <a:t>25 = 175 </a:t>
            </a:r>
            <a:r>
              <a:rPr lang="en-US" sz="2800" dirty="0"/>
              <a:t>in</a:t>
            </a:r>
            <a:r>
              <a:rPr lang="en-US" sz="2800" baseline="30000" dirty="0"/>
              <a:t>2</a:t>
            </a:r>
            <a:endParaRPr lang="en-US" sz="2800" dirty="0"/>
          </a:p>
          <a:p>
            <a:r>
              <a:rPr lang="en-US" sz="2800" dirty="0"/>
              <a:t>Ac = </a:t>
            </a:r>
            <a:r>
              <a:rPr lang="en-US" sz="2800" dirty="0" smtClean="0"/>
              <a:t>10 </a:t>
            </a:r>
            <a:r>
              <a:rPr lang="en-US" sz="2800" dirty="0"/>
              <a:t>× 25 </a:t>
            </a:r>
            <a:r>
              <a:rPr lang="en-US" sz="2800" dirty="0" smtClean="0"/>
              <a:t>= 250 </a:t>
            </a:r>
            <a:r>
              <a:rPr lang="en-US" sz="2800" dirty="0"/>
              <a:t>in</a:t>
            </a:r>
            <a:r>
              <a:rPr lang="en-US" sz="2800" baseline="30000" dirty="0"/>
              <a:t>2</a:t>
            </a:r>
          </a:p>
          <a:p>
            <a:r>
              <a:rPr lang="en-US" sz="2800" dirty="0" smtClean="0"/>
              <a:t>As </a:t>
            </a:r>
            <a:r>
              <a:rPr lang="en-US" sz="2800" dirty="0"/>
              <a:t>= </a:t>
            </a:r>
            <a:r>
              <a:rPr lang="en-US" sz="2800" dirty="0" smtClean="0"/>
              <a:t>7 </a:t>
            </a:r>
            <a:r>
              <a:rPr lang="en-US" sz="2800" dirty="0"/>
              <a:t>× 25 = </a:t>
            </a:r>
            <a:r>
              <a:rPr lang="en-US" sz="2800" dirty="0" smtClean="0"/>
              <a:t>175 </a:t>
            </a:r>
            <a:r>
              <a:rPr lang="en-US" sz="2800" dirty="0"/>
              <a:t>in</a:t>
            </a:r>
            <a:r>
              <a:rPr lang="en-US" sz="2800" baseline="30000" dirty="0"/>
              <a:t>2</a:t>
            </a:r>
          </a:p>
          <a:p>
            <a:endParaRPr lang="en-US" sz="2800" dirty="0"/>
          </a:p>
        </p:txBody>
      </p:sp>
    </p:spTree>
    <p:custDataLst>
      <p:tags r:id="rId1"/>
    </p:custDataLst>
    <p:extLst>
      <p:ext uri="{BB962C8B-B14F-4D97-AF65-F5344CB8AC3E}">
        <p14:creationId xmlns:p14="http://schemas.microsoft.com/office/powerpoint/2010/main" val="29948761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64"/>
            <a:ext cx="8229600" cy="1143000"/>
          </a:xfrm>
        </p:spPr>
        <p:txBody>
          <a:bodyPr/>
          <a:lstStyle/>
          <a:p>
            <a:r>
              <a:rPr lang="en-US" dirty="0"/>
              <a:t>Zone 1 Wye G Rectangular (Pv) </a:t>
            </a:r>
          </a:p>
        </p:txBody>
      </p:sp>
      <p:pic>
        <p:nvPicPr>
          <p:cNvPr id="4" name="Picture 3"/>
          <p:cNvPicPr>
            <a:picLocks noChangeAspect="1"/>
          </p:cNvPicPr>
          <p:nvPr/>
        </p:nvPicPr>
        <p:blipFill>
          <a:blip r:embed="rId3"/>
          <a:stretch>
            <a:fillRect/>
          </a:stretch>
        </p:blipFill>
        <p:spPr>
          <a:xfrm>
            <a:off x="295275" y="1244889"/>
            <a:ext cx="8553450" cy="5629275"/>
          </a:xfrm>
          <a:prstGeom prst="rect">
            <a:avLst/>
          </a:prstGeom>
        </p:spPr>
      </p:pic>
      <p:sp>
        <p:nvSpPr>
          <p:cNvPr id="5" name="Rectangle 4"/>
          <p:cNvSpPr/>
          <p:nvPr/>
        </p:nvSpPr>
        <p:spPr>
          <a:xfrm>
            <a:off x="381000" y="5867400"/>
            <a:ext cx="83058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95274" y="6477000"/>
            <a:ext cx="8467726"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962024" y="6278649"/>
            <a:ext cx="548640" cy="5486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239000" y="6241704"/>
            <a:ext cx="548640" cy="5486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900939" y="6255328"/>
            <a:ext cx="548640" cy="5486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0227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lstStyle/>
          <a:p>
            <a:r>
              <a:rPr lang="en-US" dirty="0" smtClean="0"/>
              <a:t>Zone 1 H Diffuser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34161125"/>
              </p:ext>
            </p:extLst>
          </p:nvPr>
        </p:nvGraphicFramePr>
        <p:xfrm>
          <a:off x="381000" y="1676400"/>
          <a:ext cx="8321964" cy="5151120"/>
        </p:xfrm>
        <a:graphic>
          <a:graphicData uri="http://schemas.openxmlformats.org/drawingml/2006/table">
            <a:tbl>
              <a:tblPr firstRow="1" firstCol="1" bandRow="1">
                <a:tableStyleId>{5C22544A-7EE6-4342-B048-85BDC9FD1C3A}</a:tableStyleId>
              </a:tblPr>
              <a:tblGrid>
                <a:gridCol w="762000"/>
                <a:gridCol w="838200"/>
                <a:gridCol w="685800"/>
                <a:gridCol w="625764"/>
                <a:gridCol w="762000"/>
                <a:gridCol w="762000"/>
                <a:gridCol w="685800"/>
                <a:gridCol w="685800"/>
                <a:gridCol w="609600"/>
                <a:gridCol w="609600"/>
                <a:gridCol w="609600"/>
                <a:gridCol w="685800"/>
              </a:tblGrid>
              <a:tr h="0">
                <a:tc gridSpan="12">
                  <a:txBody>
                    <a:bodyPr/>
                    <a:lstStyle/>
                    <a:p>
                      <a:pPr marL="0" marR="0">
                        <a:spcBef>
                          <a:spcPts val="0"/>
                        </a:spcBef>
                        <a:spcAft>
                          <a:spcPts val="0"/>
                        </a:spcAft>
                      </a:pPr>
                      <a:r>
                        <a:rPr lang="en-US" sz="1600" dirty="0">
                          <a:effectLst/>
                        </a:rPr>
                        <a:t>TABLE 13: XYZ Commercial Square Diffuser (Throw X = Throw Y)</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ctr">
                        <a:spcBef>
                          <a:spcPts val="0"/>
                        </a:spcBef>
                        <a:spcAft>
                          <a:spcPts val="0"/>
                        </a:spcAft>
                      </a:pPr>
                      <a:r>
                        <a:rPr lang="en-US" sz="1400">
                          <a:effectLst/>
                        </a:rPr>
                        <a:t>Face Velocity</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400" dirty="0">
                          <a:effectLst/>
                        </a:rPr>
                        <a:t>500</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600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700</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800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900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1,000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1,200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1,400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1,600</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1,800</a:t>
                      </a:r>
                      <a:endParaRPr lang="en-US" sz="1400">
                        <a:effectLst/>
                        <a:latin typeface="Times New Roman" panose="02020603050405020304" pitchFamily="18" charset="0"/>
                        <a:ea typeface="Times New Roman" panose="02020603050405020304" pitchFamily="18" charset="0"/>
                      </a:endParaRPr>
                    </a:p>
                  </a:txBody>
                  <a:tcPr marL="68580" marR="68580" marT="0" marB="0"/>
                </a:tc>
              </a:tr>
              <a:tr h="0">
                <a:tc gridSpan="2">
                  <a:txBody>
                    <a:bodyPr/>
                    <a:lstStyle/>
                    <a:p>
                      <a:pPr marL="0" marR="0" algn="ctr">
                        <a:spcBef>
                          <a:spcPts val="0"/>
                        </a:spcBef>
                        <a:spcAft>
                          <a:spcPts val="0"/>
                        </a:spcAft>
                      </a:pPr>
                      <a:r>
                        <a:rPr lang="en-US" sz="1400" dirty="0">
                          <a:effectLst/>
                        </a:rPr>
                        <a:t>Pressure Loss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400">
                          <a:effectLst/>
                        </a:rPr>
                        <a:t>0.020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0.020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0.030</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0.040</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0.050</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0.060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0.090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0.120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0.160</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0.200</a:t>
                      </a:r>
                      <a:endParaRPr lang="en-US" sz="14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6×6</a:t>
                      </a:r>
                    </a:p>
                    <a:p>
                      <a:pPr marL="0" marR="0" algn="ctr">
                        <a:spcBef>
                          <a:spcPts val="0"/>
                        </a:spcBef>
                        <a:spcAft>
                          <a:spcPts val="0"/>
                        </a:spcAft>
                      </a:pPr>
                      <a:r>
                        <a:rPr lang="en-US" sz="1400">
                          <a:effectLst/>
                        </a:rPr>
                        <a:t>Ak .10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CFM</a:t>
                      </a:r>
                    </a:p>
                    <a:p>
                      <a:pPr marL="0" marR="0" algn="ctr">
                        <a:spcBef>
                          <a:spcPts val="0"/>
                        </a:spcBef>
                        <a:spcAft>
                          <a:spcPts val="0"/>
                        </a:spcAft>
                      </a:pPr>
                      <a:r>
                        <a:rPr lang="en-US" sz="1400">
                          <a:effectLst/>
                        </a:rPr>
                        <a:t>Throw </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50</a:t>
                      </a:r>
                    </a:p>
                    <a:p>
                      <a:pPr marL="0" marR="0" algn="ctr">
                        <a:spcBef>
                          <a:spcPts val="0"/>
                        </a:spcBef>
                        <a:spcAft>
                          <a:spcPts val="0"/>
                        </a:spcAft>
                      </a:pPr>
                      <a:r>
                        <a:rPr lang="en-US" sz="1400">
                          <a:effectLst/>
                        </a:rPr>
                        <a:t>2-3</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60</a:t>
                      </a:r>
                    </a:p>
                    <a:p>
                      <a:pPr marL="0" marR="0" algn="ctr">
                        <a:spcBef>
                          <a:spcPts val="0"/>
                        </a:spcBef>
                        <a:spcAft>
                          <a:spcPts val="0"/>
                        </a:spcAft>
                      </a:pPr>
                      <a:r>
                        <a:rPr lang="en-US" sz="1400">
                          <a:effectLst/>
                        </a:rPr>
                        <a:t>2-3</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70</a:t>
                      </a:r>
                    </a:p>
                    <a:p>
                      <a:pPr marL="0" marR="0" algn="ctr">
                        <a:spcBef>
                          <a:spcPts val="0"/>
                        </a:spcBef>
                        <a:spcAft>
                          <a:spcPts val="0"/>
                        </a:spcAft>
                      </a:pPr>
                      <a:r>
                        <a:rPr lang="en-US" sz="1400">
                          <a:effectLst/>
                        </a:rPr>
                        <a:t>2-4</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80</a:t>
                      </a:r>
                    </a:p>
                    <a:p>
                      <a:pPr marL="0" marR="0" algn="ctr">
                        <a:spcBef>
                          <a:spcPts val="0"/>
                        </a:spcBef>
                        <a:spcAft>
                          <a:spcPts val="0"/>
                        </a:spcAft>
                      </a:pPr>
                      <a:r>
                        <a:rPr lang="en-US" sz="1400" dirty="0">
                          <a:effectLst/>
                        </a:rPr>
                        <a:t>2-4</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90</a:t>
                      </a:r>
                    </a:p>
                    <a:p>
                      <a:pPr marL="0" marR="0" algn="ctr">
                        <a:spcBef>
                          <a:spcPts val="0"/>
                        </a:spcBef>
                        <a:spcAft>
                          <a:spcPts val="0"/>
                        </a:spcAft>
                      </a:pPr>
                      <a:r>
                        <a:rPr lang="en-US" sz="1400" dirty="0">
                          <a:effectLst/>
                        </a:rPr>
                        <a:t>3-5</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100</a:t>
                      </a:r>
                    </a:p>
                    <a:p>
                      <a:pPr marL="0" marR="0" algn="ctr">
                        <a:spcBef>
                          <a:spcPts val="0"/>
                        </a:spcBef>
                        <a:spcAft>
                          <a:spcPts val="0"/>
                        </a:spcAft>
                      </a:pPr>
                      <a:r>
                        <a:rPr lang="en-US" sz="1400" dirty="0">
                          <a:effectLst/>
                        </a:rPr>
                        <a:t>3-5</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120</a:t>
                      </a:r>
                    </a:p>
                    <a:p>
                      <a:pPr marL="0" marR="0" algn="ctr">
                        <a:spcBef>
                          <a:spcPts val="0"/>
                        </a:spcBef>
                        <a:spcAft>
                          <a:spcPts val="0"/>
                        </a:spcAft>
                      </a:pPr>
                      <a:r>
                        <a:rPr lang="en-US" sz="1400">
                          <a:effectLst/>
                        </a:rPr>
                        <a:t>4-6</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140</a:t>
                      </a:r>
                    </a:p>
                    <a:p>
                      <a:pPr marL="0" marR="0" algn="ctr">
                        <a:spcBef>
                          <a:spcPts val="0"/>
                        </a:spcBef>
                        <a:spcAft>
                          <a:spcPts val="0"/>
                        </a:spcAft>
                      </a:pPr>
                      <a:r>
                        <a:rPr lang="en-US" sz="1400">
                          <a:effectLst/>
                        </a:rPr>
                        <a:t>4-8</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160</a:t>
                      </a:r>
                    </a:p>
                    <a:p>
                      <a:pPr marL="0" marR="0" algn="ctr">
                        <a:spcBef>
                          <a:spcPts val="0"/>
                        </a:spcBef>
                        <a:spcAft>
                          <a:spcPts val="0"/>
                        </a:spcAft>
                      </a:pPr>
                      <a:r>
                        <a:rPr lang="en-US" sz="1400">
                          <a:effectLst/>
                        </a:rPr>
                        <a:t>4-8</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180</a:t>
                      </a:r>
                    </a:p>
                    <a:p>
                      <a:pPr marL="0" marR="0" algn="ctr">
                        <a:spcBef>
                          <a:spcPts val="0"/>
                        </a:spcBef>
                        <a:spcAft>
                          <a:spcPts val="0"/>
                        </a:spcAft>
                      </a:pPr>
                      <a:r>
                        <a:rPr lang="en-US" sz="1400">
                          <a:effectLst/>
                        </a:rPr>
                        <a:t>5-9</a:t>
                      </a:r>
                      <a:endParaRPr lang="en-US" sz="14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9×9</a:t>
                      </a:r>
                    </a:p>
                    <a:p>
                      <a:pPr marL="0" marR="0" algn="ctr">
                        <a:spcBef>
                          <a:spcPts val="0"/>
                        </a:spcBef>
                        <a:spcAft>
                          <a:spcPts val="0"/>
                        </a:spcAft>
                      </a:pPr>
                      <a:r>
                        <a:rPr lang="en-US" sz="1400">
                          <a:effectLst/>
                        </a:rPr>
                        <a:t>Ak .22</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CFM</a:t>
                      </a:r>
                    </a:p>
                    <a:p>
                      <a:pPr marL="0" marR="0" algn="ctr">
                        <a:spcBef>
                          <a:spcPts val="0"/>
                        </a:spcBef>
                        <a:spcAft>
                          <a:spcPts val="0"/>
                        </a:spcAft>
                      </a:pPr>
                      <a:r>
                        <a:rPr lang="en-US" sz="1400">
                          <a:effectLst/>
                        </a:rPr>
                        <a:t>Throw </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110</a:t>
                      </a:r>
                    </a:p>
                    <a:p>
                      <a:pPr marL="0" marR="0" algn="ctr">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135</a:t>
                      </a:r>
                    </a:p>
                    <a:p>
                      <a:pPr marL="0" marR="0" algn="ctr">
                        <a:spcBef>
                          <a:spcPts val="0"/>
                        </a:spcBef>
                        <a:spcAft>
                          <a:spcPts val="0"/>
                        </a:spcAft>
                      </a:pPr>
                      <a:r>
                        <a:rPr lang="en-US" sz="1400">
                          <a:effectLst/>
                        </a:rPr>
                        <a:t>2-4</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155</a:t>
                      </a:r>
                    </a:p>
                    <a:p>
                      <a:pPr marL="0" marR="0" algn="ctr">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180</a:t>
                      </a:r>
                    </a:p>
                    <a:p>
                      <a:pPr marL="0" marR="0" algn="ctr">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205</a:t>
                      </a:r>
                    </a:p>
                    <a:p>
                      <a:pPr marL="0" marR="0" algn="ctr">
                        <a:spcBef>
                          <a:spcPts val="0"/>
                        </a:spcBef>
                        <a:spcAft>
                          <a:spcPts val="0"/>
                        </a:spcAft>
                      </a:pPr>
                      <a:r>
                        <a:rPr lang="en-US" sz="1400" dirty="0">
                          <a:effectLst/>
                        </a:rPr>
                        <a:t>4-6</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270</a:t>
                      </a:r>
                    </a:p>
                    <a:p>
                      <a:pPr marL="0" marR="0" algn="ctr">
                        <a:spcBef>
                          <a:spcPts val="0"/>
                        </a:spcBef>
                        <a:spcAft>
                          <a:spcPts val="0"/>
                        </a:spcAft>
                      </a:pPr>
                      <a:r>
                        <a:rPr lang="en-US" sz="1400" dirty="0">
                          <a:effectLst/>
                        </a:rPr>
                        <a:t>5-9</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270</a:t>
                      </a:r>
                    </a:p>
                    <a:p>
                      <a:pPr marL="0" marR="0" algn="ctr">
                        <a:spcBef>
                          <a:spcPts val="0"/>
                        </a:spcBef>
                        <a:spcAft>
                          <a:spcPts val="0"/>
                        </a:spcAft>
                      </a:pPr>
                      <a:r>
                        <a:rPr lang="en-US" sz="1400" dirty="0">
                          <a:effectLst/>
                        </a:rPr>
                        <a:t>5-9</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315</a:t>
                      </a:r>
                    </a:p>
                    <a:p>
                      <a:pPr marL="0" marR="0" algn="ctr">
                        <a:spcBef>
                          <a:spcPts val="0"/>
                        </a:spcBef>
                        <a:spcAft>
                          <a:spcPts val="0"/>
                        </a:spcAft>
                      </a:pPr>
                      <a:r>
                        <a:rPr lang="en-US" sz="1400">
                          <a:effectLst/>
                        </a:rPr>
                        <a:t>6-11</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360</a:t>
                      </a:r>
                    </a:p>
                    <a:p>
                      <a:pPr marL="0" marR="0" algn="ctr">
                        <a:spcBef>
                          <a:spcPts val="0"/>
                        </a:spcBef>
                        <a:spcAft>
                          <a:spcPts val="0"/>
                        </a:spcAft>
                      </a:pPr>
                      <a:r>
                        <a:rPr lang="en-US" sz="1400">
                          <a:effectLst/>
                        </a:rPr>
                        <a:t>6-12</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410</a:t>
                      </a:r>
                    </a:p>
                    <a:p>
                      <a:pPr marL="0" marR="0" algn="ctr">
                        <a:spcBef>
                          <a:spcPts val="0"/>
                        </a:spcBef>
                        <a:spcAft>
                          <a:spcPts val="0"/>
                        </a:spcAft>
                      </a:pPr>
                      <a:r>
                        <a:rPr lang="en-US" sz="1400">
                          <a:effectLst/>
                        </a:rPr>
                        <a:t>7-13</a:t>
                      </a:r>
                      <a:endParaRPr lang="en-US" sz="14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12×12</a:t>
                      </a:r>
                    </a:p>
                    <a:p>
                      <a:pPr marL="0" marR="0" algn="ctr">
                        <a:spcBef>
                          <a:spcPts val="0"/>
                        </a:spcBef>
                        <a:spcAft>
                          <a:spcPts val="0"/>
                        </a:spcAft>
                      </a:pPr>
                      <a:r>
                        <a:rPr lang="en-US" sz="1400">
                          <a:effectLst/>
                        </a:rPr>
                        <a:t>Ak .40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CFM</a:t>
                      </a:r>
                    </a:p>
                    <a:p>
                      <a:pPr marL="0" marR="0" algn="ctr">
                        <a:spcBef>
                          <a:spcPts val="0"/>
                        </a:spcBef>
                        <a:spcAft>
                          <a:spcPts val="0"/>
                        </a:spcAft>
                      </a:pPr>
                      <a:r>
                        <a:rPr lang="en-US" sz="1400">
                          <a:effectLst/>
                        </a:rPr>
                        <a:t>Throw </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200</a:t>
                      </a:r>
                    </a:p>
                    <a:p>
                      <a:pPr marL="0" marR="0" algn="ctr">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240</a:t>
                      </a:r>
                    </a:p>
                    <a:p>
                      <a:pPr marL="0" marR="0" algn="ctr">
                        <a:spcBef>
                          <a:spcPts val="0"/>
                        </a:spcBef>
                        <a:spcAft>
                          <a:spcPts val="0"/>
                        </a:spcAft>
                      </a:pPr>
                      <a:r>
                        <a:rPr lang="en-US" sz="1400" dirty="0">
                          <a:effectLst/>
                        </a:rPr>
                        <a:t>4-6</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280</a:t>
                      </a:r>
                    </a:p>
                    <a:p>
                      <a:pPr marL="0" marR="0" algn="ctr">
                        <a:spcBef>
                          <a:spcPts val="0"/>
                        </a:spcBef>
                        <a:spcAft>
                          <a:spcPts val="0"/>
                        </a:spcAft>
                      </a:pPr>
                      <a:r>
                        <a:rPr lang="en-US" sz="1400">
                          <a:effectLst/>
                        </a:rPr>
                        <a:t>4-8</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320</a:t>
                      </a:r>
                    </a:p>
                    <a:p>
                      <a:pPr marL="0" marR="0" algn="ctr">
                        <a:spcBef>
                          <a:spcPts val="0"/>
                        </a:spcBef>
                        <a:spcAft>
                          <a:spcPts val="0"/>
                        </a:spcAft>
                      </a:pPr>
                      <a:r>
                        <a:rPr lang="en-US" sz="1400">
                          <a:effectLst/>
                        </a:rPr>
                        <a:t>5-8</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360</a:t>
                      </a:r>
                    </a:p>
                    <a:p>
                      <a:pPr marL="0" marR="0" algn="ctr">
                        <a:spcBef>
                          <a:spcPts val="0"/>
                        </a:spcBef>
                        <a:spcAft>
                          <a:spcPts val="0"/>
                        </a:spcAft>
                      </a:pPr>
                      <a:r>
                        <a:rPr lang="en-US" sz="1400">
                          <a:effectLst/>
                        </a:rPr>
                        <a:t>5-9</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480</a:t>
                      </a:r>
                    </a:p>
                    <a:p>
                      <a:pPr marL="0" marR="0" algn="ctr">
                        <a:spcBef>
                          <a:spcPts val="0"/>
                        </a:spcBef>
                        <a:spcAft>
                          <a:spcPts val="0"/>
                        </a:spcAft>
                      </a:pPr>
                      <a:r>
                        <a:rPr lang="en-US" sz="1400">
                          <a:effectLst/>
                        </a:rPr>
                        <a:t>6-12</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480</a:t>
                      </a:r>
                    </a:p>
                    <a:p>
                      <a:pPr marL="0" marR="0" algn="ctr">
                        <a:spcBef>
                          <a:spcPts val="0"/>
                        </a:spcBef>
                        <a:spcAft>
                          <a:spcPts val="0"/>
                        </a:spcAft>
                      </a:pPr>
                      <a:r>
                        <a:rPr lang="en-US" sz="1400" dirty="0">
                          <a:effectLst/>
                        </a:rPr>
                        <a:t>6-12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560</a:t>
                      </a:r>
                    </a:p>
                    <a:p>
                      <a:pPr marL="0" marR="0" algn="ctr">
                        <a:spcBef>
                          <a:spcPts val="0"/>
                        </a:spcBef>
                        <a:spcAft>
                          <a:spcPts val="0"/>
                        </a:spcAft>
                      </a:pPr>
                      <a:r>
                        <a:rPr lang="en-US" sz="1400">
                          <a:effectLst/>
                        </a:rPr>
                        <a:t>7-13</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640</a:t>
                      </a:r>
                    </a:p>
                    <a:p>
                      <a:pPr marL="0" marR="0" algn="ctr">
                        <a:spcBef>
                          <a:spcPts val="0"/>
                        </a:spcBef>
                        <a:spcAft>
                          <a:spcPts val="0"/>
                        </a:spcAft>
                      </a:pPr>
                      <a:r>
                        <a:rPr lang="en-US" sz="1400">
                          <a:effectLst/>
                        </a:rPr>
                        <a:t>8-15</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725</a:t>
                      </a:r>
                    </a:p>
                    <a:p>
                      <a:pPr marL="0" marR="0" algn="ctr">
                        <a:spcBef>
                          <a:spcPts val="0"/>
                        </a:spcBef>
                        <a:spcAft>
                          <a:spcPts val="0"/>
                        </a:spcAft>
                      </a:pPr>
                      <a:r>
                        <a:rPr lang="en-US" sz="1400">
                          <a:effectLst/>
                        </a:rPr>
                        <a:t>9-17</a:t>
                      </a:r>
                      <a:endParaRPr lang="en-US" sz="14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15×15</a:t>
                      </a:r>
                    </a:p>
                    <a:p>
                      <a:pPr marL="0" marR="0" algn="ctr">
                        <a:spcBef>
                          <a:spcPts val="0"/>
                        </a:spcBef>
                        <a:spcAft>
                          <a:spcPts val="0"/>
                        </a:spcAft>
                      </a:pPr>
                      <a:r>
                        <a:rPr lang="en-US" sz="1400">
                          <a:effectLst/>
                        </a:rPr>
                        <a:t>Ak .62</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CFM</a:t>
                      </a:r>
                    </a:p>
                    <a:p>
                      <a:pPr marL="0" marR="0" algn="ctr">
                        <a:spcBef>
                          <a:spcPts val="0"/>
                        </a:spcBef>
                        <a:spcAft>
                          <a:spcPts val="0"/>
                        </a:spcAft>
                      </a:pPr>
                      <a:r>
                        <a:rPr lang="en-US" sz="1400">
                          <a:effectLst/>
                        </a:rPr>
                        <a:t>Throw </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310</a:t>
                      </a:r>
                    </a:p>
                    <a:p>
                      <a:pPr marL="0" marR="0" algn="ctr">
                        <a:spcBef>
                          <a:spcPts val="0"/>
                        </a:spcBef>
                        <a:spcAft>
                          <a:spcPts val="0"/>
                        </a:spcAft>
                      </a:pPr>
                      <a:r>
                        <a:rPr lang="en-US" sz="1400" dirty="0">
                          <a:effectLst/>
                        </a:rPr>
                        <a:t>4-6</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375</a:t>
                      </a:r>
                    </a:p>
                    <a:p>
                      <a:pPr marL="0" marR="0" algn="ctr">
                        <a:spcBef>
                          <a:spcPts val="0"/>
                        </a:spcBef>
                        <a:spcAft>
                          <a:spcPts val="0"/>
                        </a:spcAft>
                      </a:pPr>
                      <a:r>
                        <a:rPr lang="en-US" sz="1400">
                          <a:effectLst/>
                        </a:rPr>
                        <a:t>4-8</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440</a:t>
                      </a:r>
                    </a:p>
                    <a:p>
                      <a:pPr marL="0" marR="0" algn="ctr">
                        <a:spcBef>
                          <a:spcPts val="0"/>
                        </a:spcBef>
                        <a:spcAft>
                          <a:spcPts val="0"/>
                        </a:spcAft>
                      </a:pPr>
                      <a:r>
                        <a:rPr lang="en-US" sz="1400">
                          <a:effectLst/>
                        </a:rPr>
                        <a:t>5-9</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500</a:t>
                      </a:r>
                    </a:p>
                    <a:p>
                      <a:pPr marL="0" marR="0" algn="ctr">
                        <a:spcBef>
                          <a:spcPts val="0"/>
                        </a:spcBef>
                        <a:spcAft>
                          <a:spcPts val="0"/>
                        </a:spcAft>
                      </a:pPr>
                      <a:r>
                        <a:rPr lang="en-US" sz="1400">
                          <a:effectLst/>
                        </a:rPr>
                        <a:t>6-11</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565</a:t>
                      </a:r>
                    </a:p>
                    <a:p>
                      <a:pPr marL="0" marR="0" algn="ctr">
                        <a:spcBef>
                          <a:spcPts val="0"/>
                        </a:spcBef>
                        <a:spcAft>
                          <a:spcPts val="0"/>
                        </a:spcAft>
                      </a:pPr>
                      <a:r>
                        <a:rPr lang="en-US" sz="1400" dirty="0">
                          <a:effectLst/>
                        </a:rPr>
                        <a:t>6-11</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750</a:t>
                      </a:r>
                    </a:p>
                    <a:p>
                      <a:pPr marL="0" marR="0" algn="ctr">
                        <a:spcBef>
                          <a:spcPts val="0"/>
                        </a:spcBef>
                        <a:spcAft>
                          <a:spcPts val="0"/>
                        </a:spcAft>
                      </a:pPr>
                      <a:r>
                        <a:rPr lang="en-US" sz="1400">
                          <a:effectLst/>
                        </a:rPr>
                        <a:t>8-15</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750</a:t>
                      </a:r>
                    </a:p>
                    <a:p>
                      <a:pPr marL="0" marR="0" algn="ctr">
                        <a:spcBef>
                          <a:spcPts val="0"/>
                        </a:spcBef>
                        <a:spcAft>
                          <a:spcPts val="0"/>
                        </a:spcAft>
                      </a:pPr>
                      <a:r>
                        <a:rPr lang="en-US" sz="1400">
                          <a:effectLst/>
                        </a:rPr>
                        <a:t>8-15</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875</a:t>
                      </a:r>
                    </a:p>
                    <a:p>
                      <a:pPr marL="0" marR="0" algn="ctr">
                        <a:spcBef>
                          <a:spcPts val="0"/>
                        </a:spcBef>
                        <a:spcAft>
                          <a:spcPts val="0"/>
                        </a:spcAft>
                      </a:pPr>
                      <a:r>
                        <a:rPr lang="en-US" sz="1400">
                          <a:effectLst/>
                        </a:rPr>
                        <a:t>10-18</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1,000</a:t>
                      </a:r>
                    </a:p>
                    <a:p>
                      <a:pPr marL="0" marR="0" algn="ctr">
                        <a:spcBef>
                          <a:spcPts val="0"/>
                        </a:spcBef>
                        <a:spcAft>
                          <a:spcPts val="0"/>
                        </a:spcAft>
                      </a:pPr>
                      <a:r>
                        <a:rPr lang="en-US" sz="1400">
                          <a:effectLst/>
                        </a:rPr>
                        <a:t>10-19</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1,125</a:t>
                      </a:r>
                    </a:p>
                    <a:p>
                      <a:pPr marL="0" marR="0" algn="ctr">
                        <a:spcBef>
                          <a:spcPts val="0"/>
                        </a:spcBef>
                        <a:spcAft>
                          <a:spcPts val="0"/>
                        </a:spcAft>
                      </a:pPr>
                      <a:r>
                        <a:rPr lang="en-US" sz="1400">
                          <a:effectLst/>
                        </a:rPr>
                        <a:t>12-21</a:t>
                      </a:r>
                      <a:endParaRPr lang="en-US" sz="14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18×18</a:t>
                      </a:r>
                    </a:p>
                    <a:p>
                      <a:pPr marL="0" marR="0" algn="ctr">
                        <a:spcBef>
                          <a:spcPts val="0"/>
                        </a:spcBef>
                        <a:spcAft>
                          <a:spcPts val="0"/>
                        </a:spcAft>
                      </a:pPr>
                      <a:r>
                        <a:rPr lang="en-US" sz="1400">
                          <a:effectLst/>
                        </a:rPr>
                        <a:t>Ak .90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CFM</a:t>
                      </a:r>
                    </a:p>
                    <a:p>
                      <a:pPr marL="0" marR="0" algn="ctr">
                        <a:spcBef>
                          <a:spcPts val="0"/>
                        </a:spcBef>
                        <a:spcAft>
                          <a:spcPts val="0"/>
                        </a:spcAft>
                      </a:pPr>
                      <a:r>
                        <a:rPr lang="en-US" sz="1400">
                          <a:effectLst/>
                        </a:rPr>
                        <a:t>Throw </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450</a:t>
                      </a:r>
                    </a:p>
                    <a:p>
                      <a:pPr marL="0" marR="0" algn="ctr">
                        <a:spcBef>
                          <a:spcPts val="0"/>
                        </a:spcBef>
                        <a:spcAft>
                          <a:spcPts val="0"/>
                        </a:spcAft>
                      </a:pPr>
                      <a:r>
                        <a:rPr lang="en-US" sz="1400">
                          <a:effectLst/>
                        </a:rPr>
                        <a:t>4-8</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540</a:t>
                      </a:r>
                    </a:p>
                    <a:p>
                      <a:pPr marL="0" marR="0" algn="ctr">
                        <a:spcBef>
                          <a:spcPts val="0"/>
                        </a:spcBef>
                        <a:spcAft>
                          <a:spcPts val="0"/>
                        </a:spcAft>
                      </a:pPr>
                      <a:r>
                        <a:rPr lang="en-US" sz="1400">
                          <a:effectLst/>
                        </a:rPr>
                        <a:t>5-9</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630</a:t>
                      </a:r>
                    </a:p>
                    <a:p>
                      <a:pPr marL="0" marR="0" algn="ctr">
                        <a:spcBef>
                          <a:spcPts val="0"/>
                        </a:spcBef>
                        <a:spcAft>
                          <a:spcPts val="0"/>
                        </a:spcAft>
                      </a:pPr>
                      <a:r>
                        <a:rPr lang="en-US" sz="1400">
                          <a:effectLst/>
                        </a:rPr>
                        <a:t>5-11</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720</a:t>
                      </a:r>
                    </a:p>
                    <a:p>
                      <a:pPr marL="0" marR="0" algn="ctr">
                        <a:spcBef>
                          <a:spcPts val="0"/>
                        </a:spcBef>
                        <a:spcAft>
                          <a:spcPts val="0"/>
                        </a:spcAft>
                      </a:pPr>
                      <a:r>
                        <a:rPr lang="en-US" sz="1400">
                          <a:effectLst/>
                        </a:rPr>
                        <a:t>6-12</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810</a:t>
                      </a:r>
                    </a:p>
                    <a:p>
                      <a:pPr marL="0" marR="0" algn="ctr">
                        <a:spcBef>
                          <a:spcPts val="0"/>
                        </a:spcBef>
                        <a:spcAft>
                          <a:spcPts val="0"/>
                        </a:spcAft>
                      </a:pPr>
                      <a:r>
                        <a:rPr lang="en-US" sz="1400">
                          <a:effectLst/>
                        </a:rPr>
                        <a:t>7-13</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1,080</a:t>
                      </a:r>
                    </a:p>
                    <a:p>
                      <a:pPr marL="0" marR="0" algn="ctr">
                        <a:spcBef>
                          <a:spcPts val="0"/>
                        </a:spcBef>
                        <a:spcAft>
                          <a:spcPts val="0"/>
                        </a:spcAft>
                      </a:pPr>
                      <a:r>
                        <a:rPr lang="en-US" sz="1400">
                          <a:effectLst/>
                        </a:rPr>
                        <a:t>10-17</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1,080</a:t>
                      </a:r>
                    </a:p>
                    <a:p>
                      <a:pPr marL="0" marR="0" algn="ctr">
                        <a:spcBef>
                          <a:spcPts val="0"/>
                        </a:spcBef>
                        <a:spcAft>
                          <a:spcPts val="0"/>
                        </a:spcAft>
                      </a:pPr>
                      <a:r>
                        <a:rPr lang="en-US" sz="1400" dirty="0">
                          <a:effectLst/>
                        </a:rPr>
                        <a:t>10-17</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1,260</a:t>
                      </a:r>
                    </a:p>
                    <a:p>
                      <a:pPr marL="0" marR="0" algn="ctr">
                        <a:spcBef>
                          <a:spcPts val="0"/>
                        </a:spcBef>
                        <a:spcAft>
                          <a:spcPts val="0"/>
                        </a:spcAft>
                      </a:pPr>
                      <a:r>
                        <a:rPr lang="en-US" sz="1400">
                          <a:effectLst/>
                        </a:rPr>
                        <a:t>11-20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1,440</a:t>
                      </a:r>
                    </a:p>
                    <a:p>
                      <a:pPr marL="0" marR="0" algn="ctr">
                        <a:spcBef>
                          <a:spcPts val="0"/>
                        </a:spcBef>
                        <a:spcAft>
                          <a:spcPts val="0"/>
                        </a:spcAft>
                      </a:pPr>
                      <a:r>
                        <a:rPr lang="en-US" sz="1400">
                          <a:effectLst/>
                        </a:rPr>
                        <a:t>13-23</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1,620</a:t>
                      </a:r>
                    </a:p>
                    <a:p>
                      <a:pPr marL="0" marR="0" algn="ctr">
                        <a:spcBef>
                          <a:spcPts val="0"/>
                        </a:spcBef>
                        <a:spcAft>
                          <a:spcPts val="0"/>
                        </a:spcAft>
                      </a:pPr>
                      <a:r>
                        <a:rPr lang="en-US" sz="1400">
                          <a:effectLst/>
                        </a:rPr>
                        <a:t>15-27</a:t>
                      </a:r>
                      <a:endParaRPr lang="en-US" sz="14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21×21</a:t>
                      </a:r>
                    </a:p>
                    <a:p>
                      <a:pPr marL="0" marR="0" algn="ctr">
                        <a:spcBef>
                          <a:spcPts val="0"/>
                        </a:spcBef>
                        <a:spcAft>
                          <a:spcPts val="0"/>
                        </a:spcAft>
                      </a:pPr>
                      <a:r>
                        <a:rPr lang="en-US" sz="1400">
                          <a:effectLst/>
                        </a:rPr>
                        <a:t>Ak 1.23</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CFM</a:t>
                      </a:r>
                    </a:p>
                    <a:p>
                      <a:pPr marL="0" marR="0" algn="ctr">
                        <a:spcBef>
                          <a:spcPts val="0"/>
                        </a:spcBef>
                        <a:spcAft>
                          <a:spcPts val="0"/>
                        </a:spcAft>
                      </a:pPr>
                      <a:r>
                        <a:rPr lang="en-US" sz="1400">
                          <a:effectLst/>
                        </a:rPr>
                        <a:t>Throw</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615</a:t>
                      </a:r>
                    </a:p>
                    <a:p>
                      <a:pPr marL="0" marR="0" algn="ctr">
                        <a:spcBef>
                          <a:spcPts val="0"/>
                        </a:spcBef>
                        <a:spcAft>
                          <a:spcPts val="0"/>
                        </a:spcAft>
                      </a:pPr>
                      <a:r>
                        <a:rPr lang="en-US" sz="1400">
                          <a:effectLst/>
                        </a:rPr>
                        <a:t>5-9</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740</a:t>
                      </a:r>
                    </a:p>
                    <a:p>
                      <a:pPr marL="0" marR="0" algn="ctr">
                        <a:spcBef>
                          <a:spcPts val="0"/>
                        </a:spcBef>
                        <a:spcAft>
                          <a:spcPts val="0"/>
                        </a:spcAft>
                      </a:pPr>
                      <a:r>
                        <a:rPr lang="en-US" sz="1400">
                          <a:effectLst/>
                        </a:rPr>
                        <a:t>6-11</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860</a:t>
                      </a:r>
                    </a:p>
                    <a:p>
                      <a:pPr marL="0" marR="0" algn="ctr">
                        <a:spcBef>
                          <a:spcPts val="0"/>
                        </a:spcBef>
                        <a:spcAft>
                          <a:spcPts val="0"/>
                        </a:spcAft>
                      </a:pPr>
                      <a:r>
                        <a:rPr lang="en-US" sz="1400">
                          <a:effectLst/>
                        </a:rPr>
                        <a:t>7-13</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985</a:t>
                      </a:r>
                    </a:p>
                    <a:p>
                      <a:pPr marL="0" marR="0" algn="ctr">
                        <a:spcBef>
                          <a:spcPts val="0"/>
                        </a:spcBef>
                        <a:spcAft>
                          <a:spcPts val="0"/>
                        </a:spcAft>
                      </a:pPr>
                      <a:r>
                        <a:rPr lang="en-US" sz="1400">
                          <a:effectLst/>
                        </a:rPr>
                        <a:t>8-14</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1,110</a:t>
                      </a:r>
                    </a:p>
                    <a:p>
                      <a:pPr marL="0" marR="0" algn="ctr">
                        <a:spcBef>
                          <a:spcPts val="0"/>
                        </a:spcBef>
                        <a:spcAft>
                          <a:spcPts val="0"/>
                        </a:spcAft>
                      </a:pPr>
                      <a:r>
                        <a:rPr lang="en-US" sz="1400">
                          <a:effectLst/>
                        </a:rPr>
                        <a:t>9-15</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1,475</a:t>
                      </a:r>
                    </a:p>
                    <a:p>
                      <a:pPr marL="0" marR="0" algn="ctr">
                        <a:spcBef>
                          <a:spcPts val="0"/>
                        </a:spcBef>
                        <a:spcAft>
                          <a:spcPts val="0"/>
                        </a:spcAft>
                      </a:pPr>
                      <a:r>
                        <a:rPr lang="en-US" sz="1400">
                          <a:effectLst/>
                        </a:rPr>
                        <a:t>11-21</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1,475</a:t>
                      </a:r>
                    </a:p>
                    <a:p>
                      <a:pPr marL="0" marR="0" algn="ctr">
                        <a:spcBef>
                          <a:spcPts val="0"/>
                        </a:spcBef>
                        <a:spcAft>
                          <a:spcPts val="0"/>
                        </a:spcAft>
                      </a:pPr>
                      <a:r>
                        <a:rPr lang="en-US" sz="1400" dirty="0">
                          <a:effectLst/>
                        </a:rPr>
                        <a:t>11-21</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1,725</a:t>
                      </a:r>
                    </a:p>
                    <a:p>
                      <a:pPr marL="0" marR="0" algn="ctr">
                        <a:spcBef>
                          <a:spcPts val="0"/>
                        </a:spcBef>
                        <a:spcAft>
                          <a:spcPts val="0"/>
                        </a:spcAft>
                      </a:pPr>
                      <a:r>
                        <a:rPr lang="en-US" sz="1400">
                          <a:effectLst/>
                        </a:rPr>
                        <a:t>13-25</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1,970</a:t>
                      </a:r>
                    </a:p>
                    <a:p>
                      <a:pPr marL="0" marR="0" algn="ctr">
                        <a:spcBef>
                          <a:spcPts val="0"/>
                        </a:spcBef>
                        <a:spcAft>
                          <a:spcPts val="0"/>
                        </a:spcAft>
                      </a:pPr>
                      <a:r>
                        <a:rPr lang="en-US" sz="1400">
                          <a:effectLst/>
                        </a:rPr>
                        <a:t>15-29</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2,220</a:t>
                      </a:r>
                    </a:p>
                    <a:p>
                      <a:pPr marL="0" marR="0" algn="ctr">
                        <a:spcBef>
                          <a:spcPts val="0"/>
                        </a:spcBef>
                        <a:spcAft>
                          <a:spcPts val="0"/>
                        </a:spcAft>
                      </a:pPr>
                      <a:r>
                        <a:rPr lang="en-US" sz="1400">
                          <a:effectLst/>
                        </a:rPr>
                        <a:t>17-31</a:t>
                      </a:r>
                      <a:endParaRPr lang="en-US" sz="14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24×24</a:t>
                      </a:r>
                    </a:p>
                    <a:p>
                      <a:pPr marL="0" marR="0" algn="ctr">
                        <a:spcBef>
                          <a:spcPts val="0"/>
                        </a:spcBef>
                        <a:spcAft>
                          <a:spcPts val="0"/>
                        </a:spcAft>
                      </a:pPr>
                      <a:r>
                        <a:rPr lang="en-US" sz="1400">
                          <a:effectLst/>
                        </a:rPr>
                        <a:t>Ak 1.60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CFM</a:t>
                      </a:r>
                    </a:p>
                    <a:p>
                      <a:pPr marL="0" marR="0" algn="ctr">
                        <a:spcBef>
                          <a:spcPts val="0"/>
                        </a:spcBef>
                        <a:spcAft>
                          <a:spcPts val="0"/>
                        </a:spcAft>
                      </a:pPr>
                      <a:r>
                        <a:rPr lang="en-US" sz="1400">
                          <a:effectLst/>
                        </a:rPr>
                        <a:t>Throw </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800</a:t>
                      </a:r>
                    </a:p>
                    <a:p>
                      <a:pPr marL="0" marR="0" algn="ctr">
                        <a:spcBef>
                          <a:spcPts val="0"/>
                        </a:spcBef>
                        <a:spcAft>
                          <a:spcPts val="0"/>
                        </a:spcAft>
                      </a:pPr>
                      <a:r>
                        <a:rPr lang="en-US" sz="1400">
                          <a:effectLst/>
                        </a:rPr>
                        <a:t>5-11</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960</a:t>
                      </a:r>
                    </a:p>
                    <a:p>
                      <a:pPr marL="0" marR="0" algn="ctr">
                        <a:spcBef>
                          <a:spcPts val="0"/>
                        </a:spcBef>
                        <a:spcAft>
                          <a:spcPts val="0"/>
                        </a:spcAft>
                      </a:pPr>
                      <a:r>
                        <a:rPr lang="en-US" sz="1400">
                          <a:effectLst/>
                        </a:rPr>
                        <a:t>7-13</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1,120</a:t>
                      </a:r>
                    </a:p>
                    <a:p>
                      <a:pPr marL="0" marR="0" algn="ctr">
                        <a:spcBef>
                          <a:spcPts val="0"/>
                        </a:spcBef>
                        <a:spcAft>
                          <a:spcPts val="0"/>
                        </a:spcAft>
                      </a:pPr>
                      <a:r>
                        <a:rPr lang="en-US" sz="1400">
                          <a:effectLst/>
                        </a:rPr>
                        <a:t>7-14</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1,275</a:t>
                      </a:r>
                    </a:p>
                    <a:p>
                      <a:pPr marL="0" marR="0" algn="ctr">
                        <a:spcBef>
                          <a:spcPts val="0"/>
                        </a:spcBef>
                        <a:spcAft>
                          <a:spcPts val="0"/>
                        </a:spcAft>
                      </a:pPr>
                      <a:r>
                        <a:rPr lang="en-US" sz="1400">
                          <a:effectLst/>
                        </a:rPr>
                        <a:t>8-15</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1,440</a:t>
                      </a:r>
                    </a:p>
                    <a:p>
                      <a:pPr marL="0" marR="0" algn="ctr">
                        <a:spcBef>
                          <a:spcPts val="0"/>
                        </a:spcBef>
                        <a:spcAft>
                          <a:spcPts val="0"/>
                        </a:spcAft>
                      </a:pPr>
                      <a:r>
                        <a:rPr lang="en-US" sz="1400">
                          <a:effectLst/>
                        </a:rPr>
                        <a:t>9-17</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1,925</a:t>
                      </a:r>
                    </a:p>
                    <a:p>
                      <a:pPr marL="0" marR="0" algn="ctr">
                        <a:spcBef>
                          <a:spcPts val="0"/>
                        </a:spcBef>
                        <a:spcAft>
                          <a:spcPts val="0"/>
                        </a:spcAft>
                      </a:pPr>
                      <a:r>
                        <a:rPr lang="en-US" sz="1400" dirty="0">
                          <a:effectLst/>
                        </a:rPr>
                        <a:t>12-23</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1,925</a:t>
                      </a:r>
                    </a:p>
                    <a:p>
                      <a:pPr marL="0" marR="0" algn="ctr">
                        <a:spcBef>
                          <a:spcPts val="0"/>
                        </a:spcBef>
                        <a:spcAft>
                          <a:spcPts val="0"/>
                        </a:spcAft>
                      </a:pPr>
                      <a:r>
                        <a:rPr lang="en-US" sz="1400">
                          <a:effectLst/>
                        </a:rPr>
                        <a:t>12-23</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2,240</a:t>
                      </a:r>
                    </a:p>
                    <a:p>
                      <a:pPr marL="0" marR="0" algn="ctr">
                        <a:spcBef>
                          <a:spcPts val="0"/>
                        </a:spcBef>
                        <a:spcAft>
                          <a:spcPts val="0"/>
                        </a:spcAft>
                      </a:pPr>
                      <a:r>
                        <a:rPr lang="en-US" sz="1400" dirty="0">
                          <a:effectLst/>
                        </a:rPr>
                        <a:t>14-29</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2,570</a:t>
                      </a:r>
                    </a:p>
                    <a:p>
                      <a:pPr marL="0" marR="0" algn="ctr">
                        <a:spcBef>
                          <a:spcPts val="0"/>
                        </a:spcBef>
                        <a:spcAft>
                          <a:spcPts val="0"/>
                        </a:spcAft>
                      </a:pPr>
                      <a:r>
                        <a:rPr lang="en-US" sz="1400">
                          <a:effectLst/>
                        </a:rPr>
                        <a:t>16-31</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2,890</a:t>
                      </a:r>
                    </a:p>
                    <a:p>
                      <a:pPr marL="0" marR="0" algn="ctr">
                        <a:spcBef>
                          <a:spcPts val="0"/>
                        </a:spcBef>
                        <a:spcAft>
                          <a:spcPts val="0"/>
                        </a:spcAft>
                      </a:pPr>
                      <a:r>
                        <a:rPr lang="en-US" sz="1400">
                          <a:effectLst/>
                        </a:rPr>
                        <a:t>18-35</a:t>
                      </a:r>
                      <a:endParaRPr lang="en-US" sz="14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27×27</a:t>
                      </a:r>
                    </a:p>
                    <a:p>
                      <a:pPr marL="0" marR="0" algn="ctr">
                        <a:spcBef>
                          <a:spcPts val="0"/>
                        </a:spcBef>
                        <a:spcAft>
                          <a:spcPts val="0"/>
                        </a:spcAft>
                      </a:pPr>
                      <a:r>
                        <a:rPr lang="en-US" sz="1400">
                          <a:effectLst/>
                        </a:rPr>
                        <a:t>Ak 2.02</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CFM</a:t>
                      </a:r>
                    </a:p>
                    <a:p>
                      <a:pPr marL="0" marR="0" algn="ctr">
                        <a:spcBef>
                          <a:spcPts val="0"/>
                        </a:spcBef>
                        <a:spcAft>
                          <a:spcPts val="0"/>
                        </a:spcAft>
                      </a:pPr>
                      <a:r>
                        <a:rPr lang="en-US" sz="1400">
                          <a:effectLst/>
                        </a:rPr>
                        <a:t>Throw </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1,010</a:t>
                      </a:r>
                    </a:p>
                    <a:p>
                      <a:pPr marL="0" marR="0" algn="ctr">
                        <a:spcBef>
                          <a:spcPts val="0"/>
                        </a:spcBef>
                        <a:spcAft>
                          <a:spcPts val="0"/>
                        </a:spcAft>
                      </a:pPr>
                      <a:r>
                        <a:rPr lang="en-US" sz="1400">
                          <a:effectLst/>
                        </a:rPr>
                        <a:t>6-12</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1,010</a:t>
                      </a:r>
                    </a:p>
                    <a:p>
                      <a:pPr marL="0" marR="0" algn="ctr">
                        <a:spcBef>
                          <a:spcPts val="0"/>
                        </a:spcBef>
                        <a:spcAft>
                          <a:spcPts val="0"/>
                        </a:spcAft>
                      </a:pPr>
                      <a:r>
                        <a:rPr lang="en-US" sz="1400">
                          <a:effectLst/>
                        </a:rPr>
                        <a:t>6-12</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1,420</a:t>
                      </a:r>
                    </a:p>
                    <a:p>
                      <a:pPr marL="0" marR="0" algn="ctr">
                        <a:spcBef>
                          <a:spcPts val="0"/>
                        </a:spcBef>
                        <a:spcAft>
                          <a:spcPts val="0"/>
                        </a:spcAft>
                      </a:pPr>
                      <a:r>
                        <a:rPr lang="en-US" sz="1400">
                          <a:effectLst/>
                        </a:rPr>
                        <a:t>8-15</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1,615</a:t>
                      </a:r>
                    </a:p>
                    <a:p>
                      <a:pPr marL="0" marR="0" algn="ctr">
                        <a:spcBef>
                          <a:spcPts val="0"/>
                        </a:spcBef>
                        <a:spcAft>
                          <a:spcPts val="0"/>
                        </a:spcAft>
                      </a:pPr>
                      <a:r>
                        <a:rPr lang="en-US" sz="1400">
                          <a:effectLst/>
                        </a:rPr>
                        <a:t>10-18</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1,820</a:t>
                      </a:r>
                    </a:p>
                    <a:p>
                      <a:pPr marL="0" marR="0" algn="ctr">
                        <a:spcBef>
                          <a:spcPts val="0"/>
                        </a:spcBef>
                        <a:spcAft>
                          <a:spcPts val="0"/>
                        </a:spcAft>
                      </a:pPr>
                      <a:r>
                        <a:rPr lang="en-US" sz="1400">
                          <a:effectLst/>
                        </a:rPr>
                        <a:t>10-19</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2,020</a:t>
                      </a:r>
                    </a:p>
                    <a:p>
                      <a:pPr marL="0" marR="0" algn="ctr">
                        <a:spcBef>
                          <a:spcPts val="0"/>
                        </a:spcBef>
                        <a:spcAft>
                          <a:spcPts val="0"/>
                        </a:spcAft>
                      </a:pPr>
                      <a:r>
                        <a:rPr lang="en-US" sz="1400">
                          <a:effectLst/>
                        </a:rPr>
                        <a:t>12-22</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2,430</a:t>
                      </a:r>
                    </a:p>
                    <a:p>
                      <a:pPr marL="0" marR="0" algn="ctr">
                        <a:spcBef>
                          <a:spcPts val="0"/>
                        </a:spcBef>
                        <a:spcAft>
                          <a:spcPts val="0"/>
                        </a:spcAft>
                      </a:pPr>
                      <a:r>
                        <a:rPr lang="en-US" sz="1400">
                          <a:effectLst/>
                        </a:rPr>
                        <a:t>14-27</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2,840</a:t>
                      </a:r>
                    </a:p>
                    <a:p>
                      <a:pPr marL="0" marR="0" algn="ctr">
                        <a:spcBef>
                          <a:spcPts val="0"/>
                        </a:spcBef>
                        <a:spcAft>
                          <a:spcPts val="0"/>
                        </a:spcAft>
                      </a:pPr>
                      <a:r>
                        <a:rPr lang="en-US" sz="1400" dirty="0">
                          <a:effectLst/>
                        </a:rPr>
                        <a:t>16-32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3,240</a:t>
                      </a:r>
                    </a:p>
                    <a:p>
                      <a:pPr marL="0" marR="0" algn="ctr">
                        <a:spcBef>
                          <a:spcPts val="0"/>
                        </a:spcBef>
                        <a:spcAft>
                          <a:spcPts val="0"/>
                        </a:spcAft>
                      </a:pPr>
                      <a:r>
                        <a:rPr lang="en-US" sz="1400">
                          <a:effectLst/>
                        </a:rPr>
                        <a:t>18-35</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3,650</a:t>
                      </a:r>
                    </a:p>
                    <a:p>
                      <a:pPr marL="0" marR="0" algn="ctr">
                        <a:spcBef>
                          <a:spcPts val="0"/>
                        </a:spcBef>
                        <a:spcAft>
                          <a:spcPts val="0"/>
                        </a:spcAft>
                      </a:pPr>
                      <a:r>
                        <a:rPr lang="en-US" sz="1400">
                          <a:effectLst/>
                        </a:rPr>
                        <a:t>20-38</a:t>
                      </a:r>
                      <a:endParaRPr lang="en-US" sz="14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33×33</a:t>
                      </a:r>
                    </a:p>
                    <a:p>
                      <a:pPr marL="0" marR="0" algn="ctr">
                        <a:spcBef>
                          <a:spcPts val="0"/>
                        </a:spcBef>
                        <a:spcAft>
                          <a:spcPts val="0"/>
                        </a:spcAft>
                      </a:pPr>
                      <a:r>
                        <a:rPr lang="en-US" sz="1400">
                          <a:effectLst/>
                        </a:rPr>
                        <a:t>Ak 2.75</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CFM</a:t>
                      </a:r>
                    </a:p>
                    <a:p>
                      <a:pPr marL="0" marR="0" algn="ctr">
                        <a:spcBef>
                          <a:spcPts val="0"/>
                        </a:spcBef>
                        <a:spcAft>
                          <a:spcPts val="0"/>
                        </a:spcAft>
                      </a:pPr>
                      <a:r>
                        <a:rPr lang="en-US" sz="1400">
                          <a:effectLst/>
                        </a:rPr>
                        <a:t>Throw </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1,370</a:t>
                      </a:r>
                    </a:p>
                    <a:p>
                      <a:pPr marL="0" marR="0" algn="ctr">
                        <a:spcBef>
                          <a:spcPts val="0"/>
                        </a:spcBef>
                        <a:spcAft>
                          <a:spcPts val="0"/>
                        </a:spcAft>
                      </a:pPr>
                      <a:r>
                        <a:rPr lang="en-US" sz="1400">
                          <a:effectLst/>
                        </a:rPr>
                        <a:t>7-13</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1,370</a:t>
                      </a:r>
                    </a:p>
                    <a:p>
                      <a:pPr marL="0" marR="0" algn="ctr">
                        <a:spcBef>
                          <a:spcPts val="0"/>
                        </a:spcBef>
                        <a:spcAft>
                          <a:spcPts val="0"/>
                        </a:spcAft>
                      </a:pPr>
                      <a:r>
                        <a:rPr lang="en-US" sz="1400">
                          <a:effectLst/>
                        </a:rPr>
                        <a:t>7-13</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1,925</a:t>
                      </a:r>
                    </a:p>
                    <a:p>
                      <a:pPr marL="0" marR="0" algn="ctr">
                        <a:spcBef>
                          <a:spcPts val="0"/>
                        </a:spcBef>
                        <a:spcAft>
                          <a:spcPts val="0"/>
                        </a:spcAft>
                      </a:pPr>
                      <a:r>
                        <a:rPr lang="en-US" sz="1400">
                          <a:effectLst/>
                        </a:rPr>
                        <a:t>10-18</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2,200</a:t>
                      </a:r>
                    </a:p>
                    <a:p>
                      <a:pPr marL="0" marR="0" algn="ctr">
                        <a:spcBef>
                          <a:spcPts val="0"/>
                        </a:spcBef>
                        <a:spcAft>
                          <a:spcPts val="0"/>
                        </a:spcAft>
                      </a:pPr>
                      <a:r>
                        <a:rPr lang="en-US" sz="1400">
                          <a:effectLst/>
                        </a:rPr>
                        <a:t>21-21</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2,470</a:t>
                      </a:r>
                    </a:p>
                    <a:p>
                      <a:pPr marL="0" marR="0" algn="ctr">
                        <a:spcBef>
                          <a:spcPts val="0"/>
                        </a:spcBef>
                        <a:spcAft>
                          <a:spcPts val="0"/>
                        </a:spcAft>
                      </a:pPr>
                      <a:r>
                        <a:rPr lang="en-US" sz="1400">
                          <a:effectLst/>
                        </a:rPr>
                        <a:t>14-24</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2,750</a:t>
                      </a:r>
                    </a:p>
                    <a:p>
                      <a:pPr marL="0" marR="0" algn="ctr">
                        <a:spcBef>
                          <a:spcPts val="0"/>
                        </a:spcBef>
                        <a:spcAft>
                          <a:spcPts val="0"/>
                        </a:spcAft>
                      </a:pPr>
                      <a:r>
                        <a:rPr lang="en-US" sz="1400">
                          <a:effectLst/>
                        </a:rPr>
                        <a:t>16-27</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3,300</a:t>
                      </a:r>
                    </a:p>
                    <a:p>
                      <a:pPr marL="0" marR="0" algn="ctr">
                        <a:spcBef>
                          <a:spcPts val="0"/>
                        </a:spcBef>
                        <a:spcAft>
                          <a:spcPts val="0"/>
                        </a:spcAft>
                      </a:pPr>
                      <a:r>
                        <a:rPr lang="en-US" sz="1400">
                          <a:effectLst/>
                        </a:rPr>
                        <a:t>18-33</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3,850</a:t>
                      </a:r>
                    </a:p>
                    <a:p>
                      <a:pPr marL="0" marR="0" algn="ctr">
                        <a:spcBef>
                          <a:spcPts val="0"/>
                        </a:spcBef>
                        <a:spcAft>
                          <a:spcPts val="0"/>
                        </a:spcAft>
                      </a:pPr>
                      <a:r>
                        <a:rPr lang="en-US" sz="1400" dirty="0">
                          <a:effectLst/>
                        </a:rPr>
                        <a:t>19-37</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4,400</a:t>
                      </a:r>
                    </a:p>
                    <a:p>
                      <a:pPr marL="0" marR="0" algn="ctr">
                        <a:spcBef>
                          <a:spcPts val="0"/>
                        </a:spcBef>
                        <a:spcAft>
                          <a:spcPts val="0"/>
                        </a:spcAft>
                      </a:pPr>
                      <a:r>
                        <a:rPr lang="en-US" sz="1400">
                          <a:effectLst/>
                        </a:rPr>
                        <a:t>23-41</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4,950</a:t>
                      </a:r>
                    </a:p>
                    <a:p>
                      <a:pPr marL="0" marR="0" algn="ctr">
                        <a:spcBef>
                          <a:spcPts val="0"/>
                        </a:spcBef>
                        <a:spcAft>
                          <a:spcPts val="0"/>
                        </a:spcAft>
                      </a:pPr>
                      <a:r>
                        <a:rPr lang="en-US" sz="1400" dirty="0">
                          <a:effectLst/>
                        </a:rPr>
                        <a:t>27-46</a:t>
                      </a:r>
                      <a:endParaRPr lang="en-US" sz="1400" dirty="0">
                        <a:effectLst/>
                        <a:latin typeface="Times New Roman" panose="02020603050405020304" pitchFamily="18" charset="0"/>
                        <a:ea typeface="Times New Roman" panose="02020603050405020304" pitchFamily="18" charset="0"/>
                      </a:endParaRPr>
                    </a:p>
                  </a:txBody>
                  <a:tcPr marL="68580" marR="68580" marT="0" marB="0"/>
                </a:tc>
              </a:tr>
              <a:tr h="0">
                <a:tc gridSpan="2">
                  <a:txBody>
                    <a:bodyPr/>
                    <a:lstStyle/>
                    <a:p>
                      <a:pPr marL="0" marR="0" algn="ctr">
                        <a:spcBef>
                          <a:spcPts val="0"/>
                        </a:spcBef>
                        <a:spcAft>
                          <a:spcPts val="0"/>
                        </a:spcAft>
                      </a:pPr>
                      <a:r>
                        <a:rPr lang="en-US" sz="1400">
                          <a:effectLst/>
                        </a:rPr>
                        <a:t>Noise Criterion</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400">
                          <a:effectLst/>
                        </a:rPr>
                        <a:t>NC ˂ 30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400">
                          <a:effectLst/>
                        </a:rPr>
                        <a:t>NC 30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400">
                          <a:effectLst/>
                        </a:rPr>
                        <a:t>NC 35</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400">
                          <a:effectLst/>
                        </a:rPr>
                        <a:t>NC 40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400" dirty="0">
                          <a:effectLst/>
                        </a:rPr>
                        <a:t>NC ≥ 40</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r>
              <a:tr h="0">
                <a:tc gridSpan="12">
                  <a:txBody>
                    <a:bodyPr/>
                    <a:lstStyle/>
                    <a:p>
                      <a:pPr marL="0" marR="0">
                        <a:spcBef>
                          <a:spcPts val="0"/>
                        </a:spcBef>
                        <a:spcAft>
                          <a:spcPts val="0"/>
                        </a:spcAft>
                        <a:tabLst>
                          <a:tab pos="285750" algn="l"/>
                        </a:tabLst>
                      </a:pPr>
                      <a:r>
                        <a:rPr lang="en-US" sz="1400" dirty="0">
                          <a:effectLst/>
                        </a:rPr>
                        <a:t>Note: Minimum throw based on a terminal velocity of 200 fpm; Maximum throw based on a terminal     	velocity of 100 fpm.</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315200" y="30884"/>
            <a:ext cx="1828800" cy="1645516"/>
          </a:xfrm>
          <a:prstGeom prst="rect">
            <a:avLst/>
          </a:prstGeom>
          <a:noFill/>
          <a:ln>
            <a:noFill/>
          </a:ln>
        </p:spPr>
      </p:pic>
      <p:sp>
        <p:nvSpPr>
          <p:cNvPr id="6" name="Oval 5"/>
          <p:cNvSpPr/>
          <p:nvPr/>
        </p:nvSpPr>
        <p:spPr>
          <a:xfrm>
            <a:off x="2590800" y="1817255"/>
            <a:ext cx="1524000" cy="70398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590800" y="3505200"/>
            <a:ext cx="1676400" cy="5486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57229" y="1817255"/>
            <a:ext cx="535724" cy="369332"/>
          </a:xfrm>
          <a:prstGeom prst="rect">
            <a:avLst/>
          </a:prstGeom>
          <a:noFill/>
        </p:spPr>
        <p:txBody>
          <a:bodyPr wrap="none" rtlCol="0">
            <a:spAutoFit/>
          </a:bodyPr>
          <a:lstStyle/>
          <a:p>
            <a:r>
              <a:rPr lang="en-US" b="1" dirty="0" smtClean="0">
                <a:solidFill>
                  <a:srgbClr val="FF0000"/>
                </a:solidFill>
              </a:rPr>
              <a:t>650</a:t>
            </a:r>
            <a:endParaRPr lang="en-US" b="1" dirty="0">
              <a:solidFill>
                <a:srgbClr val="FF0000"/>
              </a:solidFill>
            </a:endParaRPr>
          </a:p>
        </p:txBody>
      </p:sp>
      <p:sp>
        <p:nvSpPr>
          <p:cNvPr id="9" name="TextBox 8"/>
          <p:cNvSpPr txBox="1"/>
          <p:nvPr/>
        </p:nvSpPr>
        <p:spPr>
          <a:xfrm>
            <a:off x="3048000" y="3594854"/>
            <a:ext cx="535724" cy="369332"/>
          </a:xfrm>
          <a:prstGeom prst="rect">
            <a:avLst/>
          </a:prstGeom>
          <a:noFill/>
        </p:spPr>
        <p:txBody>
          <a:bodyPr wrap="none" rtlCol="0">
            <a:spAutoFit/>
          </a:bodyPr>
          <a:lstStyle/>
          <a:p>
            <a:r>
              <a:rPr lang="en-US" b="1" dirty="0" smtClean="0">
                <a:solidFill>
                  <a:srgbClr val="FF0000"/>
                </a:solidFill>
              </a:rPr>
              <a:t>400</a:t>
            </a:r>
            <a:endParaRPr lang="en-US" b="1" dirty="0">
              <a:solidFill>
                <a:srgbClr val="FF0000"/>
              </a:solidFill>
            </a:endParaRPr>
          </a:p>
        </p:txBody>
      </p:sp>
      <p:sp>
        <p:nvSpPr>
          <p:cNvPr id="10" name="TextBox 9"/>
          <p:cNvSpPr txBox="1"/>
          <p:nvPr/>
        </p:nvSpPr>
        <p:spPr>
          <a:xfrm>
            <a:off x="3024024" y="2196734"/>
            <a:ext cx="596638" cy="369332"/>
          </a:xfrm>
          <a:prstGeom prst="rect">
            <a:avLst/>
          </a:prstGeom>
          <a:noFill/>
        </p:spPr>
        <p:txBody>
          <a:bodyPr wrap="none" rtlCol="0">
            <a:spAutoFit/>
          </a:bodyPr>
          <a:lstStyle/>
          <a:p>
            <a:r>
              <a:rPr lang="en-US" b="1" dirty="0" smtClean="0">
                <a:solidFill>
                  <a:srgbClr val="FF0000"/>
                </a:solidFill>
              </a:rPr>
              <a:t>0.25</a:t>
            </a:r>
            <a:endParaRPr lang="en-US" b="1" dirty="0">
              <a:solidFill>
                <a:srgbClr val="FF0000"/>
              </a:solidFill>
            </a:endParaRPr>
          </a:p>
        </p:txBody>
      </p:sp>
      <p:pic>
        <p:nvPicPr>
          <p:cNvPr id="11" name="fancybox-img" descr="http://www.hartandcooley.com/assets/images/l5/761_sre-4g.jpg"/>
          <p:cNvPicPr/>
          <p:nvPr/>
        </p:nvPicPr>
        <p:blipFill>
          <a:blip r:embed="rId4" cstate="print">
            <a:grayscl/>
            <a:extLst>
              <a:ext uri="{28A0092B-C50C-407E-A947-70E740481C1C}">
                <a14:useLocalDpi xmlns:a14="http://schemas.microsoft.com/office/drawing/2010/main" val="0"/>
              </a:ext>
            </a:extLst>
          </a:blip>
          <a:srcRect/>
          <a:stretch>
            <a:fillRect/>
          </a:stretch>
        </p:blipFill>
        <p:spPr bwMode="auto">
          <a:xfrm>
            <a:off x="1" y="16885"/>
            <a:ext cx="1524000" cy="1659515"/>
          </a:xfrm>
          <a:prstGeom prst="rect">
            <a:avLst/>
          </a:prstGeom>
          <a:noFill/>
          <a:ln>
            <a:noFill/>
          </a:ln>
        </p:spPr>
      </p:pic>
    </p:spTree>
    <p:custDataLst>
      <p:tags r:id="rId1"/>
    </p:custDataLst>
    <p:extLst>
      <p:ext uri="{BB962C8B-B14F-4D97-AF65-F5344CB8AC3E}">
        <p14:creationId xmlns:p14="http://schemas.microsoft.com/office/powerpoint/2010/main" val="40599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64"/>
            <a:ext cx="8229600" cy="1143000"/>
          </a:xfrm>
        </p:spPr>
        <p:txBody>
          <a:bodyPr/>
          <a:lstStyle/>
          <a:p>
            <a:r>
              <a:rPr lang="en-US" dirty="0"/>
              <a:t>Zone 1 </a:t>
            </a:r>
            <a:r>
              <a:rPr lang="en-US" dirty="0" smtClean="0"/>
              <a:t>Total Loss</a:t>
            </a:r>
            <a:endParaRPr lang="en-US" dirty="0"/>
          </a:p>
        </p:txBody>
      </p:sp>
      <p:pic>
        <p:nvPicPr>
          <p:cNvPr id="4" name="Picture 3"/>
          <p:cNvPicPr>
            <a:picLocks noChangeAspect="1"/>
          </p:cNvPicPr>
          <p:nvPr/>
        </p:nvPicPr>
        <p:blipFill>
          <a:blip r:embed="rId3"/>
          <a:stretch>
            <a:fillRect/>
          </a:stretch>
        </p:blipFill>
        <p:spPr>
          <a:xfrm>
            <a:off x="161059" y="1186469"/>
            <a:ext cx="8553450" cy="5629275"/>
          </a:xfrm>
          <a:prstGeom prst="rect">
            <a:avLst/>
          </a:prstGeom>
        </p:spPr>
      </p:pic>
      <p:sp>
        <p:nvSpPr>
          <p:cNvPr id="6" name="Rectangle 5"/>
          <p:cNvSpPr/>
          <p:nvPr/>
        </p:nvSpPr>
        <p:spPr>
          <a:xfrm>
            <a:off x="295274" y="6477000"/>
            <a:ext cx="8467726"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165869" y="6309360"/>
            <a:ext cx="548640" cy="5486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514600" y="2514600"/>
            <a:ext cx="3121560" cy="584775"/>
          </a:xfrm>
          <a:prstGeom prst="rect">
            <a:avLst/>
          </a:prstGeom>
          <a:solidFill>
            <a:schemeClr val="accent1">
              <a:lumMod val="75000"/>
            </a:schemeClr>
          </a:solidFill>
        </p:spPr>
        <p:txBody>
          <a:bodyPr wrap="none" rtlCol="0">
            <a:spAutoFit/>
          </a:bodyPr>
          <a:lstStyle/>
          <a:p>
            <a:r>
              <a:rPr lang="en-US" sz="3200" dirty="0" smtClean="0"/>
              <a:t>Total Loss = 0.514</a:t>
            </a:r>
            <a:endParaRPr lang="en-US" sz="3200" dirty="0"/>
          </a:p>
        </p:txBody>
      </p:sp>
      <p:sp>
        <p:nvSpPr>
          <p:cNvPr id="11" name="TextBox 10"/>
          <p:cNvSpPr txBox="1"/>
          <p:nvPr/>
        </p:nvSpPr>
        <p:spPr>
          <a:xfrm>
            <a:off x="1190228" y="3581400"/>
            <a:ext cx="6495111" cy="1569660"/>
          </a:xfrm>
          <a:prstGeom prst="rect">
            <a:avLst/>
          </a:prstGeom>
          <a:solidFill>
            <a:schemeClr val="accent1">
              <a:lumMod val="75000"/>
            </a:schemeClr>
          </a:solidFill>
        </p:spPr>
        <p:txBody>
          <a:bodyPr wrap="none" rtlCol="0">
            <a:spAutoFit/>
          </a:bodyPr>
          <a:lstStyle/>
          <a:p>
            <a:r>
              <a:rPr lang="en-US" sz="3200" dirty="0" smtClean="0"/>
              <a:t>Note, without upgraded 90s</a:t>
            </a:r>
          </a:p>
          <a:p>
            <a:r>
              <a:rPr lang="en-US" sz="3200" dirty="0"/>
              <a:t>a</a:t>
            </a:r>
            <a:r>
              <a:rPr lang="en-US" sz="3200" dirty="0" smtClean="0"/>
              <a:t>nd with standard </a:t>
            </a:r>
            <a:r>
              <a:rPr lang="en-US" sz="3200" dirty="0" err="1" smtClean="0"/>
              <a:t>Ts</a:t>
            </a:r>
            <a:r>
              <a:rPr lang="en-US" sz="3200" dirty="0" smtClean="0"/>
              <a:t> and 90</a:t>
            </a:r>
            <a:r>
              <a:rPr lang="en-US" sz="3200" baseline="30000" dirty="0" smtClean="0"/>
              <a:t>O</a:t>
            </a:r>
            <a:r>
              <a:rPr lang="en-US" sz="3200" dirty="0" smtClean="0"/>
              <a:t>reducers</a:t>
            </a:r>
          </a:p>
          <a:p>
            <a:r>
              <a:rPr lang="en-US" sz="3200" dirty="0" smtClean="0"/>
              <a:t>The Total loss would have been 1.167</a:t>
            </a:r>
          </a:p>
        </p:txBody>
      </p:sp>
    </p:spTree>
    <p:custDataLst>
      <p:tags r:id="rId1"/>
    </p:custDataLst>
    <p:extLst>
      <p:ext uri="{BB962C8B-B14F-4D97-AF65-F5344CB8AC3E}">
        <p14:creationId xmlns:p14="http://schemas.microsoft.com/office/powerpoint/2010/main" val="157403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rot="5400000">
            <a:off x="1181955" y="-1082773"/>
            <a:ext cx="6786314" cy="9144000"/>
          </a:xfrm>
          <a:prstGeom prst="rect">
            <a:avLst/>
          </a:prstGeom>
          <a:ln>
            <a:solidFill>
              <a:schemeClr val="bg2">
                <a:lumMod val="60000"/>
                <a:lumOff val="40000"/>
              </a:schemeClr>
            </a:solidFill>
          </a:ln>
        </p:spPr>
      </p:pic>
      <p:cxnSp>
        <p:nvCxnSpPr>
          <p:cNvPr id="4" name="Straight Connector 3"/>
          <p:cNvCxnSpPr/>
          <p:nvPr/>
        </p:nvCxnSpPr>
        <p:spPr>
          <a:xfrm>
            <a:off x="8991600" y="2133600"/>
            <a:ext cx="0" cy="26670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7201" y="2646819"/>
            <a:ext cx="21733" cy="215378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2764" y="1618009"/>
            <a:ext cx="8534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200" y="4780625"/>
            <a:ext cx="8534400" cy="1997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1" y="381000"/>
            <a:ext cx="7722976" cy="954107"/>
          </a:xfrm>
          <a:prstGeom prst="rect">
            <a:avLst/>
          </a:prstGeom>
          <a:noFill/>
        </p:spPr>
        <p:txBody>
          <a:bodyPr wrap="square" rtlCol="0">
            <a:spAutoFit/>
          </a:bodyPr>
          <a:lstStyle/>
          <a:p>
            <a:r>
              <a:rPr lang="en-US" sz="3600" b="1" dirty="0" smtClean="0">
                <a:solidFill>
                  <a:schemeClr val="bg2"/>
                </a:solidFill>
              </a:rPr>
              <a:t>Maria’s Restaurant Duct Layout</a:t>
            </a:r>
          </a:p>
          <a:p>
            <a:r>
              <a:rPr lang="en-US" sz="2000" b="1" i="1" dirty="0" smtClean="0">
                <a:solidFill>
                  <a:schemeClr val="bg2"/>
                </a:solidFill>
              </a:rPr>
              <a:t>(one grid </a:t>
            </a:r>
            <a:r>
              <a:rPr lang="en-US" sz="2000" b="1" i="1" dirty="0">
                <a:solidFill>
                  <a:schemeClr val="bg2"/>
                </a:solidFill>
              </a:rPr>
              <a:t>s</a:t>
            </a:r>
            <a:r>
              <a:rPr lang="en-US" sz="2000" b="1" i="1" dirty="0" smtClean="0">
                <a:solidFill>
                  <a:schemeClr val="bg2"/>
                </a:solidFill>
              </a:rPr>
              <a:t>quare = one ft</a:t>
            </a:r>
            <a:r>
              <a:rPr lang="en-US" sz="2000" b="1" i="1" baseline="30000" dirty="0" smtClean="0">
                <a:solidFill>
                  <a:schemeClr val="bg2"/>
                </a:solidFill>
              </a:rPr>
              <a:t>2</a:t>
            </a:r>
            <a:r>
              <a:rPr lang="en-US" sz="2000" b="1" i="1" dirty="0" smtClean="0">
                <a:solidFill>
                  <a:schemeClr val="bg2"/>
                </a:solidFill>
              </a:rPr>
              <a:t>)</a:t>
            </a:r>
          </a:p>
        </p:txBody>
      </p:sp>
      <p:cxnSp>
        <p:nvCxnSpPr>
          <p:cNvPr id="26" name="Straight Connector 25"/>
          <p:cNvCxnSpPr/>
          <p:nvPr/>
        </p:nvCxnSpPr>
        <p:spPr>
          <a:xfrm>
            <a:off x="457200"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70885"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200" y="161129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200" y="4790612"/>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067300"/>
            <a:ext cx="4246485"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7200" y="5067300"/>
            <a:ext cx="3713033"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8600" y="3429001"/>
            <a:ext cx="0" cy="136161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28600" y="1611298"/>
            <a:ext cx="0" cy="130890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59083" y="4878851"/>
            <a:ext cx="676788" cy="369332"/>
          </a:xfrm>
          <a:prstGeom prst="rect">
            <a:avLst/>
          </a:prstGeom>
          <a:noFill/>
        </p:spPr>
        <p:txBody>
          <a:bodyPr wrap="none" rtlCol="0">
            <a:spAutoFit/>
          </a:bodyPr>
          <a:lstStyle/>
          <a:p>
            <a:r>
              <a:rPr lang="en-US" b="1" dirty="0" smtClean="0">
                <a:solidFill>
                  <a:schemeClr val="bg1"/>
                </a:solidFill>
              </a:rPr>
              <a:t>66 ft</a:t>
            </a:r>
            <a:r>
              <a:rPr lang="en-US" dirty="0" smtClean="0"/>
              <a:t>.</a:t>
            </a:r>
            <a:endParaRPr lang="en-US" dirty="0"/>
          </a:p>
        </p:txBody>
      </p:sp>
      <p:sp>
        <p:nvSpPr>
          <p:cNvPr id="43" name="TextBox 42"/>
          <p:cNvSpPr txBox="1"/>
          <p:nvPr/>
        </p:nvSpPr>
        <p:spPr>
          <a:xfrm rot="16200000">
            <a:off x="-113000" y="2955444"/>
            <a:ext cx="683200" cy="369332"/>
          </a:xfrm>
          <a:prstGeom prst="rect">
            <a:avLst/>
          </a:prstGeom>
          <a:noFill/>
        </p:spPr>
        <p:txBody>
          <a:bodyPr wrap="none" rtlCol="0">
            <a:spAutoFit/>
          </a:bodyPr>
          <a:lstStyle/>
          <a:p>
            <a:r>
              <a:rPr lang="en-US" b="1" dirty="0" smtClean="0">
                <a:solidFill>
                  <a:schemeClr val="bg1"/>
                </a:solidFill>
              </a:rPr>
              <a:t>25 ft</a:t>
            </a:r>
            <a:r>
              <a:rPr lang="en-US" dirty="0" smtClean="0"/>
              <a:t>.</a:t>
            </a:r>
            <a:endParaRPr lang="en-US" dirty="0"/>
          </a:p>
        </p:txBody>
      </p:sp>
      <p:cxnSp>
        <p:nvCxnSpPr>
          <p:cNvPr id="18" name="Straight Connector 17"/>
          <p:cNvCxnSpPr/>
          <p:nvPr/>
        </p:nvCxnSpPr>
        <p:spPr>
          <a:xfrm flipV="1">
            <a:off x="2573702" y="3044948"/>
            <a:ext cx="762136" cy="658"/>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970885" y="1611297"/>
            <a:ext cx="0" cy="15240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4957" y="1600200"/>
            <a:ext cx="13599" cy="64124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442764" y="3121596"/>
            <a:ext cx="1557824" cy="194"/>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rot="16200000">
            <a:off x="198421" y="3664742"/>
            <a:ext cx="902433" cy="34992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p:nvPr/>
        </p:nvCxnSpPr>
        <p:spPr>
          <a:xfrm>
            <a:off x="3813502" y="1621616"/>
            <a:ext cx="6311" cy="171118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32343" y="3035566"/>
            <a:ext cx="17350" cy="67926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868288" y="1636855"/>
            <a:ext cx="1240" cy="171280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322825" y="2895909"/>
            <a:ext cx="554391" cy="317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335074" y="2867424"/>
            <a:ext cx="0" cy="46066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a:off x="2610734" y="1618009"/>
            <a:ext cx="11635" cy="142956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01149" y="4191305"/>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813502" y="4667108"/>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1941860" y="2646032"/>
            <a:ext cx="2080" cy="46157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467600" y="1613945"/>
            <a:ext cx="0" cy="85045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6576775" y="2920200"/>
            <a:ext cx="890825" cy="1109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9" name="Right Arrow 248"/>
          <p:cNvSpPr/>
          <p:nvPr/>
        </p:nvSpPr>
        <p:spPr>
          <a:xfrm rot="10800000">
            <a:off x="3677533" y="3955903"/>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50" name="Right Arrow 249"/>
          <p:cNvSpPr/>
          <p:nvPr/>
        </p:nvSpPr>
        <p:spPr>
          <a:xfrm>
            <a:off x="3720518" y="4440760"/>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70858" y="3187980"/>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pic>
        <p:nvPicPr>
          <p:cNvPr id="1028" name="Picture 4" descr="MCj023901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08354" y="701779"/>
            <a:ext cx="683247" cy="8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 name="Straight Connector 102"/>
          <p:cNvCxnSpPr/>
          <p:nvPr/>
        </p:nvCxnSpPr>
        <p:spPr>
          <a:xfrm>
            <a:off x="3798491" y="3704563"/>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16200000">
            <a:off x="171778" y="3675932"/>
            <a:ext cx="942887" cy="338554"/>
          </a:xfrm>
          <a:prstGeom prst="rect">
            <a:avLst/>
          </a:prstGeom>
          <a:noFill/>
        </p:spPr>
        <p:txBody>
          <a:bodyPr wrap="none" rtlCol="0">
            <a:spAutoFit/>
          </a:bodyPr>
          <a:lstStyle/>
          <a:p>
            <a:r>
              <a:rPr lang="en-US" sz="1600" dirty="0" smtClean="0">
                <a:solidFill>
                  <a:schemeClr val="bg1"/>
                </a:solidFill>
              </a:rPr>
              <a:t>EX. Hood</a:t>
            </a:r>
            <a:endParaRPr lang="en-US" sz="1600" dirty="0">
              <a:solidFill>
                <a:schemeClr val="bg1"/>
              </a:solidFill>
            </a:endParaRPr>
          </a:p>
        </p:txBody>
      </p:sp>
      <p:cxnSp>
        <p:nvCxnSpPr>
          <p:cNvPr id="104" name="Straight Connector 103"/>
          <p:cNvCxnSpPr/>
          <p:nvPr/>
        </p:nvCxnSpPr>
        <p:spPr>
          <a:xfrm flipV="1">
            <a:off x="3331895" y="3693983"/>
            <a:ext cx="1003179" cy="105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806391" y="2071552"/>
            <a:ext cx="109728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p:cNvCxnSpPr/>
          <p:nvPr/>
        </p:nvCxnSpPr>
        <p:spPr>
          <a:xfrm flipH="1">
            <a:off x="4322825" y="463491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745570" y="1763697"/>
            <a:ext cx="817788" cy="369332"/>
          </a:xfrm>
          <a:prstGeom prst="rect">
            <a:avLst/>
          </a:prstGeom>
          <a:noFill/>
        </p:spPr>
        <p:txBody>
          <a:bodyPr wrap="none" rtlCol="0">
            <a:spAutoFit/>
          </a:bodyPr>
          <a:lstStyle/>
          <a:p>
            <a:r>
              <a:rPr lang="en-US" dirty="0" smtClean="0">
                <a:solidFill>
                  <a:schemeClr val="bg1"/>
                </a:solidFill>
              </a:rPr>
              <a:t>Zone 2</a:t>
            </a:r>
            <a:endParaRPr lang="en-US" dirty="0">
              <a:solidFill>
                <a:schemeClr val="bg1"/>
              </a:solidFill>
            </a:endParaRPr>
          </a:p>
        </p:txBody>
      </p:sp>
      <p:cxnSp>
        <p:nvCxnSpPr>
          <p:cNvPr id="121" name="Straight Connector 120"/>
          <p:cNvCxnSpPr>
            <a:stCxn id="100" idx="2"/>
          </p:cNvCxnSpPr>
          <p:nvPr/>
        </p:nvCxnSpPr>
        <p:spPr>
          <a:xfrm>
            <a:off x="2076025" y="3625750"/>
            <a:ext cx="6578" cy="26670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488279" y="3900158"/>
            <a:ext cx="549" cy="390765"/>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8676168" y="1708189"/>
            <a:ext cx="28072" cy="290201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6078095" y="1727532"/>
            <a:ext cx="2583620" cy="1620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4637694" y="2533270"/>
            <a:ext cx="511311" cy="652"/>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82" name="Down Arrow Callout 81"/>
          <p:cNvSpPr/>
          <p:nvPr/>
        </p:nvSpPr>
        <p:spPr>
          <a:xfrm>
            <a:off x="6556317"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wn Arrow Callout 82"/>
          <p:cNvSpPr/>
          <p:nvPr/>
        </p:nvSpPr>
        <p:spPr>
          <a:xfrm>
            <a:off x="5204033"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own Arrow Callout 85"/>
          <p:cNvSpPr/>
          <p:nvPr/>
        </p:nvSpPr>
        <p:spPr>
          <a:xfrm rot="16200000">
            <a:off x="8026641" y="226574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p:cNvCxnSpPr/>
          <p:nvPr/>
        </p:nvCxnSpPr>
        <p:spPr>
          <a:xfrm>
            <a:off x="7058250" y="1743736"/>
            <a:ext cx="0" cy="41032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00" name="Down Arrow Callout 99"/>
          <p:cNvSpPr/>
          <p:nvPr/>
        </p:nvSpPr>
        <p:spPr>
          <a:xfrm>
            <a:off x="1937424" y="3349052"/>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Down Arrow Callout 100"/>
          <p:cNvSpPr/>
          <p:nvPr/>
        </p:nvSpPr>
        <p:spPr>
          <a:xfrm>
            <a:off x="2643192" y="3372341"/>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Down Arrow Callout 105"/>
          <p:cNvSpPr/>
          <p:nvPr/>
        </p:nvSpPr>
        <p:spPr>
          <a:xfrm rot="10800000">
            <a:off x="3093254" y="4233928"/>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359092" y="5182587"/>
            <a:ext cx="3970820" cy="923330"/>
          </a:xfrm>
          <a:prstGeom prst="rect">
            <a:avLst/>
          </a:prstGeom>
        </p:spPr>
        <p:txBody>
          <a:bodyPr wrap="square">
            <a:spAutoFit/>
          </a:bodyPr>
          <a:lstStyle/>
          <a:p>
            <a:r>
              <a:rPr lang="en-US" dirty="0" smtClean="0">
                <a:solidFill>
                  <a:schemeClr val="bg1"/>
                </a:solidFill>
              </a:rPr>
              <a:t>Zone 2 Constant Volume 3,200 CFM</a:t>
            </a:r>
            <a:endParaRPr lang="en-US" dirty="0">
              <a:solidFill>
                <a:schemeClr val="bg1"/>
              </a:solidFill>
            </a:endParaRPr>
          </a:p>
          <a:p>
            <a:r>
              <a:rPr lang="en-US" dirty="0" smtClean="0">
                <a:solidFill>
                  <a:schemeClr val="bg1"/>
                </a:solidFill>
              </a:rPr>
              <a:t>Stage 1 Return: 1,300 CFM</a:t>
            </a:r>
          </a:p>
          <a:p>
            <a:r>
              <a:rPr lang="en-US" dirty="0" smtClean="0">
                <a:solidFill>
                  <a:schemeClr val="bg1"/>
                </a:solidFill>
              </a:rPr>
              <a:t>Stage 2 Return: 3,100 CFM</a:t>
            </a:r>
          </a:p>
        </p:txBody>
      </p:sp>
      <p:sp>
        <p:nvSpPr>
          <p:cNvPr id="112" name="Down Arrow Callout 111"/>
          <p:cNvSpPr/>
          <p:nvPr/>
        </p:nvSpPr>
        <p:spPr>
          <a:xfrm rot="5400000">
            <a:off x="4866239" y="2428723"/>
            <a:ext cx="579973" cy="245304"/>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4563931" y="3492319"/>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cxnSp>
        <p:nvCxnSpPr>
          <p:cNvPr id="109" name="Straight Connector 108"/>
          <p:cNvCxnSpPr/>
          <p:nvPr/>
        </p:nvCxnSpPr>
        <p:spPr>
          <a:xfrm flipH="1">
            <a:off x="5344984" y="4145142"/>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a:off x="6670453" y="4151111"/>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flipV="1">
            <a:off x="7992858" y="3876222"/>
            <a:ext cx="647287" cy="17526"/>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36" name="Down Arrow Callout 135"/>
          <p:cNvSpPr/>
          <p:nvPr/>
        </p:nvSpPr>
        <p:spPr>
          <a:xfrm rot="16200000" flipH="1">
            <a:off x="7904429" y="374178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rot="16200000">
            <a:off x="3569703" y="3515407"/>
            <a:ext cx="1097280" cy="6700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nvCxnSpPr>
        <p:spPr>
          <a:xfrm flipH="1">
            <a:off x="1194597" y="2610370"/>
            <a:ext cx="1288" cy="128208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1" name="Down Arrow Callout 140"/>
          <p:cNvSpPr/>
          <p:nvPr/>
        </p:nvSpPr>
        <p:spPr>
          <a:xfrm>
            <a:off x="1069092" y="2461698"/>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rot="5400000">
            <a:off x="3791235" y="3788328"/>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Connector 144"/>
          <p:cNvCxnSpPr>
            <a:stCxn id="157" idx="0"/>
          </p:cNvCxnSpPr>
          <p:nvPr/>
        </p:nvCxnSpPr>
        <p:spPr>
          <a:xfrm>
            <a:off x="4323350" y="2616117"/>
            <a:ext cx="17240" cy="86268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47" name="Down Arrow Callout 146"/>
          <p:cNvSpPr/>
          <p:nvPr/>
        </p:nvSpPr>
        <p:spPr>
          <a:xfrm rot="16200000">
            <a:off x="3438287" y="4090405"/>
            <a:ext cx="523077" cy="223895"/>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Down Arrow Callout 147"/>
          <p:cNvSpPr/>
          <p:nvPr/>
        </p:nvSpPr>
        <p:spPr>
          <a:xfrm rot="10800000">
            <a:off x="2360585" y="42465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Down Arrow Callout 148"/>
          <p:cNvSpPr/>
          <p:nvPr/>
        </p:nvSpPr>
        <p:spPr>
          <a:xfrm rot="10800000">
            <a:off x="1534219" y="42414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4552856" y="2350128"/>
            <a:ext cx="257040" cy="30955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4211931" y="2491290"/>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3" name="Straight Connector 152"/>
          <p:cNvCxnSpPr/>
          <p:nvPr/>
        </p:nvCxnSpPr>
        <p:spPr>
          <a:xfrm flipH="1">
            <a:off x="3203494" y="3843147"/>
            <a:ext cx="6462" cy="40410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459536" y="2147329"/>
            <a:ext cx="2229713" cy="338554"/>
          </a:xfrm>
          <a:prstGeom prst="rect">
            <a:avLst/>
          </a:prstGeom>
          <a:noFill/>
        </p:spPr>
        <p:txBody>
          <a:bodyPr wrap="none" rtlCol="0">
            <a:spAutoFit/>
          </a:bodyPr>
          <a:lstStyle/>
          <a:p>
            <a:r>
              <a:rPr lang="en-US" sz="1600" dirty="0" smtClean="0">
                <a:solidFill>
                  <a:schemeClr val="bg1"/>
                </a:solidFill>
              </a:rPr>
              <a:t>Supply Diffuser 550 CFM</a:t>
            </a:r>
            <a:endParaRPr lang="en-US" sz="1600" dirty="0">
              <a:solidFill>
                <a:schemeClr val="bg1"/>
              </a:solidFill>
            </a:endParaRPr>
          </a:p>
        </p:txBody>
      </p:sp>
      <p:sp>
        <p:nvSpPr>
          <p:cNvPr id="160" name="TextBox 159"/>
          <p:cNvSpPr txBox="1"/>
          <p:nvPr/>
        </p:nvSpPr>
        <p:spPr>
          <a:xfrm>
            <a:off x="962744" y="4469449"/>
            <a:ext cx="2900997" cy="338554"/>
          </a:xfrm>
          <a:prstGeom prst="rect">
            <a:avLst/>
          </a:prstGeom>
          <a:noFill/>
        </p:spPr>
        <p:txBody>
          <a:bodyPr wrap="square" rtlCol="0">
            <a:spAutoFit/>
          </a:bodyPr>
          <a:lstStyle/>
          <a:p>
            <a:r>
              <a:rPr lang="en-US" sz="1600" dirty="0" smtClean="0">
                <a:solidFill>
                  <a:schemeClr val="bg1"/>
                </a:solidFill>
              </a:rPr>
              <a:t>5 Supply Diffusers 530 CFM Each</a:t>
            </a:r>
            <a:endParaRPr lang="en-US" sz="1600" dirty="0">
              <a:solidFill>
                <a:schemeClr val="bg1"/>
              </a:solidFill>
            </a:endParaRPr>
          </a:p>
        </p:txBody>
      </p:sp>
      <p:sp>
        <p:nvSpPr>
          <p:cNvPr id="161" name="TextBox 160"/>
          <p:cNvSpPr txBox="1"/>
          <p:nvPr/>
        </p:nvSpPr>
        <p:spPr>
          <a:xfrm>
            <a:off x="5607751" y="2547744"/>
            <a:ext cx="2900997" cy="338554"/>
          </a:xfrm>
          <a:prstGeom prst="rect">
            <a:avLst/>
          </a:prstGeom>
          <a:noFill/>
        </p:spPr>
        <p:txBody>
          <a:bodyPr wrap="square" rtlCol="0">
            <a:spAutoFit/>
          </a:bodyPr>
          <a:lstStyle/>
          <a:p>
            <a:r>
              <a:rPr lang="en-US" sz="1600" dirty="0" smtClean="0">
                <a:solidFill>
                  <a:schemeClr val="bg1"/>
                </a:solidFill>
              </a:rPr>
              <a:t>6 Supply Diffusers 400 CFM Each</a:t>
            </a:r>
            <a:endParaRPr lang="en-US" sz="1600" dirty="0">
              <a:solidFill>
                <a:schemeClr val="bg1"/>
              </a:solidFill>
            </a:endParaRPr>
          </a:p>
        </p:txBody>
      </p:sp>
      <p:sp>
        <p:nvSpPr>
          <p:cNvPr id="164" name="Rectangle 163"/>
          <p:cNvSpPr/>
          <p:nvPr/>
        </p:nvSpPr>
        <p:spPr>
          <a:xfrm>
            <a:off x="5000065" y="5116655"/>
            <a:ext cx="3970820" cy="646331"/>
          </a:xfrm>
          <a:prstGeom prst="rect">
            <a:avLst/>
          </a:prstGeom>
        </p:spPr>
        <p:txBody>
          <a:bodyPr wrap="square">
            <a:spAutoFit/>
          </a:bodyPr>
          <a:lstStyle/>
          <a:p>
            <a:r>
              <a:rPr lang="en-US" dirty="0" smtClean="0">
                <a:solidFill>
                  <a:schemeClr val="bg1"/>
                </a:solidFill>
              </a:rPr>
              <a:t>Zone 1 Constant Volume 2,400 CFM</a:t>
            </a:r>
            <a:endParaRPr lang="en-US" dirty="0">
              <a:solidFill>
                <a:schemeClr val="bg1"/>
              </a:solidFill>
            </a:endParaRPr>
          </a:p>
          <a:p>
            <a:r>
              <a:rPr lang="en-US" dirty="0" smtClean="0">
                <a:solidFill>
                  <a:schemeClr val="bg1"/>
                </a:solidFill>
              </a:rPr>
              <a:t>Return: 1,711 CFM</a:t>
            </a:r>
          </a:p>
        </p:txBody>
      </p:sp>
      <p:sp>
        <p:nvSpPr>
          <p:cNvPr id="97" name="Rectangle 96"/>
          <p:cNvSpPr/>
          <p:nvPr/>
        </p:nvSpPr>
        <p:spPr>
          <a:xfrm>
            <a:off x="3855199" y="4110273"/>
            <a:ext cx="310896" cy="25603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p:nvPr/>
        </p:nvCxnSpPr>
        <p:spPr>
          <a:xfrm flipH="1">
            <a:off x="4312829" y="461717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42" idx="2"/>
          </p:cNvCxnSpPr>
          <p:nvPr/>
        </p:nvCxnSpPr>
        <p:spPr>
          <a:xfrm flipH="1" flipV="1">
            <a:off x="1194597" y="3851994"/>
            <a:ext cx="2660763" cy="24609"/>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319271" y="4399074"/>
            <a:ext cx="14680" cy="25543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333951" y="3263858"/>
            <a:ext cx="6383" cy="1117476"/>
          </a:xfrm>
          <a:prstGeom prst="line">
            <a:avLst/>
          </a:prstGeom>
          <a:ln w="57150">
            <a:solidFill>
              <a:schemeClr val="tx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3622872" y="4033944"/>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24" name="TextBox 123"/>
          <p:cNvSpPr txBox="1"/>
          <p:nvPr/>
        </p:nvSpPr>
        <p:spPr>
          <a:xfrm>
            <a:off x="3550248" y="3572384"/>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26" name="TextBox 125"/>
          <p:cNvSpPr txBox="1"/>
          <p:nvPr/>
        </p:nvSpPr>
        <p:spPr>
          <a:xfrm>
            <a:off x="3060625" y="3851994"/>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31" name="TextBox 130"/>
          <p:cNvSpPr txBox="1"/>
          <p:nvPr/>
        </p:nvSpPr>
        <p:spPr>
          <a:xfrm>
            <a:off x="1958999" y="3544890"/>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32" name="Straight Connector 131"/>
          <p:cNvCxnSpPr>
            <a:stCxn id="101" idx="2"/>
          </p:cNvCxnSpPr>
          <p:nvPr/>
        </p:nvCxnSpPr>
        <p:spPr>
          <a:xfrm flipH="1">
            <a:off x="2774313" y="3649039"/>
            <a:ext cx="7480" cy="245616"/>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2633794" y="3546407"/>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37" name="TextBox 136"/>
          <p:cNvSpPr txBox="1"/>
          <p:nvPr/>
        </p:nvSpPr>
        <p:spPr>
          <a:xfrm>
            <a:off x="2338827" y="3860722"/>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cxnSp>
        <p:nvCxnSpPr>
          <p:cNvPr id="139" name="Straight Connector 138"/>
          <p:cNvCxnSpPr/>
          <p:nvPr/>
        </p:nvCxnSpPr>
        <p:spPr>
          <a:xfrm>
            <a:off x="1669927" y="3900158"/>
            <a:ext cx="241" cy="40598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1512252" y="3857808"/>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sp>
        <p:nvSpPr>
          <p:cNvPr id="151" name="TextBox 150"/>
          <p:cNvSpPr txBox="1"/>
          <p:nvPr/>
        </p:nvSpPr>
        <p:spPr>
          <a:xfrm>
            <a:off x="1030176" y="2371321"/>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156" name="TextBox 155"/>
          <p:cNvSpPr txBox="1"/>
          <p:nvPr/>
        </p:nvSpPr>
        <p:spPr>
          <a:xfrm>
            <a:off x="4743588" y="2357995"/>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57" name="TextBox 156"/>
          <p:cNvSpPr txBox="1"/>
          <p:nvPr/>
        </p:nvSpPr>
        <p:spPr>
          <a:xfrm>
            <a:off x="4166095" y="2616117"/>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58" name="TextBox 157"/>
          <p:cNvSpPr txBox="1"/>
          <p:nvPr/>
        </p:nvSpPr>
        <p:spPr>
          <a:xfrm>
            <a:off x="5177403" y="4314098"/>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65" name="TextBox 164"/>
          <p:cNvSpPr txBox="1"/>
          <p:nvPr/>
        </p:nvSpPr>
        <p:spPr>
          <a:xfrm>
            <a:off x="6503876" y="4311102"/>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66" name="TextBox 165"/>
          <p:cNvSpPr txBox="1"/>
          <p:nvPr/>
        </p:nvSpPr>
        <p:spPr>
          <a:xfrm>
            <a:off x="8343269" y="3693983"/>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sp>
        <p:nvSpPr>
          <p:cNvPr id="168" name="TextBox 167"/>
          <p:cNvSpPr txBox="1"/>
          <p:nvPr/>
        </p:nvSpPr>
        <p:spPr>
          <a:xfrm>
            <a:off x="6895823" y="1718610"/>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cxnSp>
        <p:nvCxnSpPr>
          <p:cNvPr id="169" name="Straight Connector 168"/>
          <p:cNvCxnSpPr/>
          <p:nvPr/>
        </p:nvCxnSpPr>
        <p:spPr>
          <a:xfrm flipH="1">
            <a:off x="8279136" y="2402908"/>
            <a:ext cx="411068" cy="0"/>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8289052" y="2211539"/>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71" name="Straight Connector 170"/>
          <p:cNvCxnSpPr/>
          <p:nvPr/>
        </p:nvCxnSpPr>
        <p:spPr>
          <a:xfrm flipH="1">
            <a:off x="6119631" y="1725646"/>
            <a:ext cx="5765" cy="416042"/>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Down Arrow Callout 172"/>
          <p:cNvSpPr/>
          <p:nvPr/>
        </p:nvSpPr>
        <p:spPr>
          <a:xfrm rot="10800000">
            <a:off x="6929878" y="2124142"/>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Down Arrow Callout 173"/>
          <p:cNvSpPr/>
          <p:nvPr/>
        </p:nvSpPr>
        <p:spPr>
          <a:xfrm rot="10800000">
            <a:off x="5987161" y="2142870"/>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Box 174"/>
          <p:cNvSpPr txBox="1"/>
          <p:nvPr/>
        </p:nvSpPr>
        <p:spPr>
          <a:xfrm>
            <a:off x="5975858" y="2163938"/>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Tree>
    <p:custDataLst>
      <p:tags r:id="rId1"/>
    </p:custDataLst>
    <p:extLst>
      <p:ext uri="{BB962C8B-B14F-4D97-AF65-F5344CB8AC3E}">
        <p14:creationId xmlns:p14="http://schemas.microsoft.com/office/powerpoint/2010/main" val="40660420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Zone 1 Motor Size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20189534"/>
              </p:ext>
            </p:extLst>
          </p:nvPr>
        </p:nvGraphicFramePr>
        <p:xfrm>
          <a:off x="1143000" y="1676400"/>
          <a:ext cx="7848600" cy="4525962"/>
        </p:xfrm>
        <a:graphic>
          <a:graphicData uri="http://schemas.openxmlformats.org/drawingml/2006/table">
            <a:tbl>
              <a:tblPr firstRow="1" firstCol="1" bandRow="1">
                <a:tableStyleId>{5C22544A-7EE6-4342-B048-85BDC9FD1C3A}</a:tableStyleId>
              </a:tblPr>
              <a:tblGrid>
                <a:gridCol w="711097"/>
                <a:gridCol w="514016"/>
                <a:gridCol w="514016"/>
                <a:gridCol w="514016"/>
                <a:gridCol w="514016"/>
                <a:gridCol w="514016"/>
                <a:gridCol w="514016"/>
                <a:gridCol w="514016"/>
                <a:gridCol w="514016"/>
                <a:gridCol w="514016"/>
                <a:gridCol w="514016"/>
                <a:gridCol w="514016"/>
                <a:gridCol w="514016"/>
                <a:gridCol w="514016"/>
                <a:gridCol w="455295"/>
              </a:tblGrid>
              <a:tr h="215522">
                <a:tc rowSpan="2">
                  <a:txBody>
                    <a:bodyPr/>
                    <a:lstStyle/>
                    <a:p>
                      <a:pPr marL="0" marR="0" algn="ctr">
                        <a:lnSpc>
                          <a:spcPct val="107000"/>
                        </a:lnSpc>
                        <a:spcBef>
                          <a:spcPts val="0"/>
                        </a:spcBef>
                        <a:spcAft>
                          <a:spcPts val="0"/>
                        </a:spcAft>
                      </a:pPr>
                      <a:r>
                        <a:rPr lang="en-US" sz="1300" dirty="0">
                          <a:effectLst/>
                        </a:rPr>
                        <a:t>Air Volume CFM</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gridSpan="2">
                  <a:txBody>
                    <a:bodyPr/>
                    <a:lstStyle/>
                    <a:p>
                      <a:pPr marL="0" marR="0" algn="ctr">
                        <a:lnSpc>
                          <a:spcPct val="107000"/>
                        </a:lnSpc>
                        <a:spcBef>
                          <a:spcPts val="0"/>
                        </a:spcBef>
                        <a:spcAft>
                          <a:spcPts val="0"/>
                        </a:spcAft>
                      </a:pPr>
                      <a:r>
                        <a:rPr lang="en-US" sz="1300">
                          <a:effectLst/>
                        </a:rPr>
                        <a:t>0.20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300">
                          <a:effectLst/>
                        </a:rPr>
                        <a:t>0.40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300">
                          <a:effectLst/>
                        </a:rPr>
                        <a:t>0.60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300">
                          <a:effectLst/>
                        </a:rPr>
                        <a:t>1.0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300">
                          <a:effectLst/>
                        </a:rPr>
                        <a:t>1.60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300">
                          <a:effectLst/>
                        </a:rPr>
                        <a:t>2.00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300">
                          <a:effectLst/>
                        </a:rPr>
                        <a:t>2.60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hMerge="1">
                  <a:txBody>
                    <a:bodyPr/>
                    <a:lstStyle/>
                    <a:p>
                      <a:endParaRPr lang="en-US"/>
                    </a:p>
                  </a:txBody>
                  <a:tcPr/>
                </a:tc>
              </a:tr>
              <a:tr h="862088">
                <a:tc vMerge="1">
                  <a:txBody>
                    <a:bodyPr/>
                    <a:lstStyle/>
                    <a:p>
                      <a:endParaRPr lang="en-US"/>
                    </a:p>
                  </a:txBody>
                  <a:tcPr/>
                </a:tc>
                <a:tc>
                  <a:txBody>
                    <a:bodyPr/>
                    <a:lstStyle/>
                    <a:p>
                      <a:pPr marL="0" marR="0" algn="ctr">
                        <a:lnSpc>
                          <a:spcPct val="107000"/>
                        </a:lnSpc>
                        <a:spcBef>
                          <a:spcPts val="0"/>
                        </a:spcBef>
                        <a:spcAft>
                          <a:spcPts val="0"/>
                        </a:spcAft>
                      </a:pPr>
                      <a:r>
                        <a:rPr lang="en-US" sz="1300">
                          <a:effectLst/>
                        </a:rPr>
                        <a:t>RPM</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Bhp</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RPM</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Bhp</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RPM</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Bhp</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RPM</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dirty="0" err="1">
                          <a:effectLst/>
                        </a:rPr>
                        <a:t>Bhp</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RPM</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Bhp</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RPM</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Bhp</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RPM</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Bhp</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r>
              <a:tr h="431044">
                <a:tc>
                  <a:txBody>
                    <a:bodyPr/>
                    <a:lstStyle/>
                    <a:p>
                      <a:pPr marL="0" marR="0" algn="ctr">
                        <a:lnSpc>
                          <a:spcPct val="107000"/>
                        </a:lnSpc>
                        <a:spcBef>
                          <a:spcPts val="0"/>
                        </a:spcBef>
                        <a:spcAft>
                          <a:spcPts val="0"/>
                        </a:spcAft>
                      </a:pPr>
                      <a:r>
                        <a:rPr lang="en-US" sz="1300">
                          <a:effectLst/>
                        </a:rPr>
                        <a:t>1,750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460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0.19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548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0.39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618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0.57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758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0.81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941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1.23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1039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1.55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1156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2.08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r>
              <a:tr h="431044">
                <a:tc>
                  <a:txBody>
                    <a:bodyPr/>
                    <a:lstStyle/>
                    <a:p>
                      <a:pPr marL="0" marR="0" algn="ctr">
                        <a:lnSpc>
                          <a:spcPct val="107000"/>
                        </a:lnSpc>
                        <a:spcBef>
                          <a:spcPts val="0"/>
                        </a:spcBef>
                        <a:spcAft>
                          <a:spcPts val="0"/>
                        </a:spcAft>
                      </a:pPr>
                      <a:r>
                        <a:rPr lang="en-US" sz="1300">
                          <a:effectLst/>
                        </a:rPr>
                        <a:t>2,000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492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0.27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560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0.47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629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0.64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768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0.88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946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1.32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1041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1.65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1160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2.13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r>
              <a:tr h="431044">
                <a:tc>
                  <a:txBody>
                    <a:bodyPr/>
                    <a:lstStyle/>
                    <a:p>
                      <a:pPr marL="0" marR="0" algn="ctr">
                        <a:lnSpc>
                          <a:spcPct val="107000"/>
                        </a:lnSpc>
                        <a:spcBef>
                          <a:spcPts val="0"/>
                        </a:spcBef>
                        <a:spcAft>
                          <a:spcPts val="0"/>
                        </a:spcAft>
                      </a:pPr>
                      <a:r>
                        <a:rPr lang="en-US" sz="1300">
                          <a:effectLst/>
                        </a:rPr>
                        <a:t>2,250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505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0.35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573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0.55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643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0.72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780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0.97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dirty="0">
                          <a:effectLst/>
                        </a:rPr>
                        <a:t>952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1.42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1044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1.76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1164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2.27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r>
              <a:tr h="431044">
                <a:tc>
                  <a:txBody>
                    <a:bodyPr/>
                    <a:lstStyle/>
                    <a:p>
                      <a:pPr marL="0" marR="0" algn="ctr">
                        <a:lnSpc>
                          <a:spcPct val="107000"/>
                        </a:lnSpc>
                        <a:spcBef>
                          <a:spcPts val="0"/>
                        </a:spcBef>
                        <a:spcAft>
                          <a:spcPts val="0"/>
                        </a:spcAft>
                      </a:pPr>
                      <a:r>
                        <a:rPr lang="en-US" sz="1300">
                          <a:effectLst/>
                        </a:rPr>
                        <a:t>2,500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520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0.45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588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0.64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658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0.81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793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1.07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959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1.54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1048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1.89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1166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2.42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r>
              <a:tr h="431044">
                <a:tc>
                  <a:txBody>
                    <a:bodyPr/>
                    <a:lstStyle/>
                    <a:p>
                      <a:pPr marL="0" marR="0" algn="ctr">
                        <a:lnSpc>
                          <a:spcPct val="107000"/>
                        </a:lnSpc>
                        <a:spcBef>
                          <a:spcPts val="0"/>
                        </a:spcBef>
                        <a:spcAft>
                          <a:spcPts val="0"/>
                        </a:spcAft>
                      </a:pPr>
                      <a:r>
                        <a:rPr lang="en-US" sz="1300">
                          <a:effectLst/>
                        </a:rPr>
                        <a:t>2,750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536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0.55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604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0.74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674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0.91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806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1.19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968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1.67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1053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2.04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1167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2.60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r>
              <a:tr h="431044">
                <a:tc>
                  <a:txBody>
                    <a:bodyPr/>
                    <a:lstStyle/>
                    <a:p>
                      <a:pPr marL="0" marR="0" algn="ctr">
                        <a:lnSpc>
                          <a:spcPct val="107000"/>
                        </a:lnSpc>
                        <a:spcBef>
                          <a:spcPts val="0"/>
                        </a:spcBef>
                        <a:spcAft>
                          <a:spcPts val="0"/>
                        </a:spcAft>
                      </a:pPr>
                      <a:r>
                        <a:rPr lang="en-US" sz="1300">
                          <a:effectLst/>
                        </a:rPr>
                        <a:t>3,000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553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0.66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622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dirty="0">
                          <a:effectLst/>
                        </a:rPr>
                        <a:t>0.85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692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1.02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821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1.32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977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1.83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1059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2.21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1170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2.79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r>
              <a:tr h="431044">
                <a:tc>
                  <a:txBody>
                    <a:bodyPr/>
                    <a:lstStyle/>
                    <a:p>
                      <a:pPr marL="0" marR="0" algn="ctr">
                        <a:lnSpc>
                          <a:spcPct val="107000"/>
                        </a:lnSpc>
                        <a:spcBef>
                          <a:spcPts val="0"/>
                        </a:spcBef>
                        <a:spcAft>
                          <a:spcPts val="0"/>
                        </a:spcAft>
                      </a:pPr>
                      <a:r>
                        <a:rPr lang="en-US" sz="1300">
                          <a:effectLst/>
                        </a:rPr>
                        <a:t>3,250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572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0.77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641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0.98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712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1.15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837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1.48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988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2.00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1066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2.41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1174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3.01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r>
              <a:tr h="431044">
                <a:tc>
                  <a:txBody>
                    <a:bodyPr/>
                    <a:lstStyle/>
                    <a:p>
                      <a:pPr marL="0" marR="0" algn="ctr">
                        <a:lnSpc>
                          <a:spcPct val="107000"/>
                        </a:lnSpc>
                        <a:spcBef>
                          <a:spcPts val="0"/>
                        </a:spcBef>
                        <a:spcAft>
                          <a:spcPts val="0"/>
                        </a:spcAft>
                      </a:pPr>
                      <a:r>
                        <a:rPr lang="en-US" sz="1300">
                          <a:effectLst/>
                        </a:rPr>
                        <a:t>3,500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592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0.90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663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1.12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733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1.31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854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1.65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999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2.19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1074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2.63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a:effectLst/>
                        </a:rPr>
                        <a:t>1180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c>
                  <a:txBody>
                    <a:bodyPr/>
                    <a:lstStyle/>
                    <a:p>
                      <a:pPr marL="0" marR="0" algn="ctr">
                        <a:lnSpc>
                          <a:spcPct val="107000"/>
                        </a:lnSpc>
                        <a:spcBef>
                          <a:spcPts val="0"/>
                        </a:spcBef>
                        <a:spcAft>
                          <a:spcPts val="0"/>
                        </a:spcAft>
                      </a:pPr>
                      <a:r>
                        <a:rPr lang="en-US" sz="1300" dirty="0">
                          <a:effectLst/>
                        </a:rPr>
                        <a:t>3.24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47" marR="56647" marT="0" marB="0" anchor="ctr"/>
                </a:tc>
              </a:tr>
            </a:tbl>
          </a:graphicData>
        </a:graphic>
      </p:graphicFrame>
      <p:sp>
        <p:nvSpPr>
          <p:cNvPr id="7" name="Isosceles Triangle 6"/>
          <p:cNvSpPr/>
          <p:nvPr/>
        </p:nvSpPr>
        <p:spPr>
          <a:xfrm rot="5400000">
            <a:off x="1143000" y="3853934"/>
            <a:ext cx="457200" cy="4572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0809" y="3897868"/>
            <a:ext cx="1194558" cy="369332"/>
          </a:xfrm>
          <a:prstGeom prst="rect">
            <a:avLst/>
          </a:prstGeom>
          <a:solidFill>
            <a:schemeClr val="tx1"/>
          </a:solidFill>
        </p:spPr>
        <p:txBody>
          <a:bodyPr wrap="none" rtlCol="0">
            <a:spAutoFit/>
          </a:bodyPr>
          <a:lstStyle/>
          <a:p>
            <a:r>
              <a:rPr lang="en-US" b="1" dirty="0" smtClean="0">
                <a:solidFill>
                  <a:srgbClr val="FF0000"/>
                </a:solidFill>
              </a:rPr>
              <a:t>2,400 CFM</a:t>
            </a:r>
            <a:endParaRPr lang="en-US" b="1" dirty="0">
              <a:solidFill>
                <a:srgbClr val="FF0000"/>
              </a:solidFill>
            </a:endParaRPr>
          </a:p>
        </p:txBody>
      </p:sp>
      <p:sp>
        <p:nvSpPr>
          <p:cNvPr id="9" name="TextBox 8"/>
          <p:cNvSpPr txBox="1"/>
          <p:nvPr/>
        </p:nvSpPr>
        <p:spPr>
          <a:xfrm>
            <a:off x="3505200" y="1371600"/>
            <a:ext cx="596638" cy="369332"/>
          </a:xfrm>
          <a:prstGeom prst="rect">
            <a:avLst/>
          </a:prstGeom>
          <a:solidFill>
            <a:schemeClr val="tx1"/>
          </a:solidFill>
        </p:spPr>
        <p:txBody>
          <a:bodyPr wrap="none" rtlCol="0">
            <a:spAutoFit/>
          </a:bodyPr>
          <a:lstStyle/>
          <a:p>
            <a:r>
              <a:rPr lang="en-US" b="1" dirty="0" smtClean="0">
                <a:solidFill>
                  <a:srgbClr val="FF0000"/>
                </a:solidFill>
              </a:rPr>
              <a:t>.514</a:t>
            </a:r>
            <a:endParaRPr lang="en-US" b="1" dirty="0">
              <a:solidFill>
                <a:srgbClr val="FF0000"/>
              </a:solidFill>
            </a:endParaRPr>
          </a:p>
        </p:txBody>
      </p:sp>
      <p:sp>
        <p:nvSpPr>
          <p:cNvPr id="10" name="TextBox 9"/>
          <p:cNvSpPr txBox="1"/>
          <p:nvPr/>
        </p:nvSpPr>
        <p:spPr>
          <a:xfrm>
            <a:off x="5638800" y="1339334"/>
            <a:ext cx="713657" cy="369332"/>
          </a:xfrm>
          <a:prstGeom prst="rect">
            <a:avLst/>
          </a:prstGeom>
          <a:solidFill>
            <a:schemeClr val="tx1"/>
          </a:solidFill>
        </p:spPr>
        <p:txBody>
          <a:bodyPr wrap="none" rtlCol="0">
            <a:spAutoFit/>
          </a:bodyPr>
          <a:lstStyle/>
          <a:p>
            <a:r>
              <a:rPr lang="en-US" b="1" dirty="0" smtClean="0">
                <a:solidFill>
                  <a:srgbClr val="FF0000"/>
                </a:solidFill>
              </a:rPr>
              <a:t>1.167</a:t>
            </a:r>
            <a:endParaRPr lang="en-US" b="1" dirty="0">
              <a:solidFill>
                <a:srgbClr val="FF0000"/>
              </a:solidFill>
            </a:endParaRPr>
          </a:p>
        </p:txBody>
      </p:sp>
      <p:sp>
        <p:nvSpPr>
          <p:cNvPr id="11" name="Rectangle 10"/>
          <p:cNvSpPr/>
          <p:nvPr/>
        </p:nvSpPr>
        <p:spPr>
          <a:xfrm>
            <a:off x="2819400" y="3581400"/>
            <a:ext cx="2133600" cy="4572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953000" y="3581400"/>
            <a:ext cx="2057400" cy="45950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35036" y="1934677"/>
            <a:ext cx="8826327" cy="1569660"/>
          </a:xfrm>
          <a:prstGeom prst="rect">
            <a:avLst/>
          </a:prstGeom>
          <a:solidFill>
            <a:schemeClr val="accent1">
              <a:lumMod val="75000"/>
            </a:schemeClr>
          </a:solidFill>
        </p:spPr>
        <p:txBody>
          <a:bodyPr wrap="none" rtlCol="0">
            <a:spAutoFit/>
          </a:bodyPr>
          <a:lstStyle/>
          <a:p>
            <a:r>
              <a:rPr lang="en-US" sz="3200" dirty="0" smtClean="0"/>
              <a:t>A “Total Loss” Difference Between 0.514 and 1.165</a:t>
            </a:r>
          </a:p>
          <a:p>
            <a:r>
              <a:rPr lang="en-US" sz="3200" dirty="0"/>
              <a:t>a</a:t>
            </a:r>
            <a:r>
              <a:rPr lang="en-US" sz="3200" dirty="0" smtClean="0"/>
              <a:t>pproximately doubles the horsepower required to </a:t>
            </a:r>
          </a:p>
          <a:p>
            <a:r>
              <a:rPr lang="en-US" sz="3200" dirty="0" smtClean="0"/>
              <a:t>move the same 2,400 CFM</a:t>
            </a:r>
            <a:endParaRPr lang="en-US" sz="3200" dirty="0"/>
          </a:p>
        </p:txBody>
      </p:sp>
    </p:spTree>
    <p:custDataLst>
      <p:tags r:id="rId1"/>
    </p:custDataLst>
    <p:extLst>
      <p:ext uri="{BB962C8B-B14F-4D97-AF65-F5344CB8AC3E}">
        <p14:creationId xmlns:p14="http://schemas.microsoft.com/office/powerpoint/2010/main" val="56267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stretch>
            <a:fillRect/>
          </a:stretch>
        </p:blipFill>
        <p:spPr>
          <a:xfrm>
            <a:off x="141297" y="195989"/>
            <a:ext cx="8839200" cy="6309360"/>
          </a:xfrm>
          <a:prstGeom prst="rect">
            <a:avLst/>
          </a:prstGeom>
        </p:spPr>
      </p:pic>
      <p:cxnSp>
        <p:nvCxnSpPr>
          <p:cNvPr id="27" name="Straight Connector 26"/>
          <p:cNvCxnSpPr/>
          <p:nvPr/>
        </p:nvCxnSpPr>
        <p:spPr>
          <a:xfrm flipH="1" flipV="1">
            <a:off x="4237624" y="3486262"/>
            <a:ext cx="1622392" cy="69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2693703" y="2233095"/>
            <a:ext cx="1541798" cy="1135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3891586" y="1556832"/>
            <a:ext cx="331" cy="70244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5117407" y="2678643"/>
            <a:ext cx="1832303" cy="4314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4735365" y="3449913"/>
            <a:ext cx="9062" cy="87581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4231412" y="1642661"/>
            <a:ext cx="885994" cy="60082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H="1">
            <a:off x="4918869" y="2708696"/>
            <a:ext cx="988516" cy="77084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923404" y="3504138"/>
            <a:ext cx="3398" cy="85556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4264405" y="2679363"/>
            <a:ext cx="918953" cy="78223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38" name="Isosceles Triangle 137"/>
          <p:cNvSpPr/>
          <p:nvPr/>
        </p:nvSpPr>
        <p:spPr>
          <a:xfrm rot="8619333">
            <a:off x="5285032" y="3035658"/>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39" name="Isosceles Triangle 138"/>
          <p:cNvSpPr/>
          <p:nvPr/>
        </p:nvSpPr>
        <p:spPr>
          <a:xfrm rot="8619333">
            <a:off x="5135432" y="3156230"/>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0" name="Isosceles Triangle 139"/>
          <p:cNvSpPr/>
          <p:nvPr/>
        </p:nvSpPr>
        <p:spPr>
          <a:xfrm rot="8619333">
            <a:off x="4990629" y="3274057"/>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1" name="Isosceles Triangle 140"/>
          <p:cNvSpPr/>
          <p:nvPr/>
        </p:nvSpPr>
        <p:spPr>
          <a:xfrm rot="8619333">
            <a:off x="4828970" y="3372781"/>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5" name="Isosceles Triangle 144"/>
          <p:cNvSpPr/>
          <p:nvPr/>
        </p:nvSpPr>
        <p:spPr>
          <a:xfrm rot="5400000">
            <a:off x="4789920" y="3496606"/>
            <a:ext cx="104800" cy="15761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7" name="Isosceles Triangle 146"/>
          <p:cNvSpPr/>
          <p:nvPr/>
        </p:nvSpPr>
        <p:spPr>
          <a:xfrm rot="5400000">
            <a:off x="4761943" y="3733813"/>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174" name="Straight Connector 173"/>
          <p:cNvCxnSpPr/>
          <p:nvPr/>
        </p:nvCxnSpPr>
        <p:spPr>
          <a:xfrm flipV="1">
            <a:off x="7048652" y="2708696"/>
            <a:ext cx="514705" cy="1772"/>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V="1">
            <a:off x="7120723" y="3766930"/>
            <a:ext cx="418928" cy="1"/>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sp>
        <p:nvSpPr>
          <p:cNvPr id="179" name="TextBox 178"/>
          <p:cNvSpPr txBox="1"/>
          <p:nvPr/>
        </p:nvSpPr>
        <p:spPr>
          <a:xfrm>
            <a:off x="7226587" y="2982031"/>
            <a:ext cx="514885" cy="369332"/>
          </a:xfrm>
          <a:prstGeom prst="rect">
            <a:avLst/>
          </a:prstGeom>
          <a:noFill/>
        </p:spPr>
        <p:txBody>
          <a:bodyPr wrap="none" rtlCol="0">
            <a:spAutoFit/>
          </a:bodyPr>
          <a:lstStyle/>
          <a:p>
            <a:r>
              <a:rPr lang="en-US" dirty="0" smtClean="0">
                <a:solidFill>
                  <a:schemeClr val="bg1"/>
                </a:solidFill>
              </a:rPr>
              <a:t>20”</a:t>
            </a:r>
            <a:endParaRPr lang="en-US" dirty="0">
              <a:solidFill>
                <a:schemeClr val="bg1"/>
              </a:solidFill>
            </a:endParaRPr>
          </a:p>
        </p:txBody>
      </p:sp>
      <p:cxnSp>
        <p:nvCxnSpPr>
          <p:cNvPr id="181" name="Straight Arrow Connector 180"/>
          <p:cNvCxnSpPr/>
          <p:nvPr/>
        </p:nvCxnSpPr>
        <p:spPr>
          <a:xfrm>
            <a:off x="7229535" y="2710466"/>
            <a:ext cx="7083" cy="1056464"/>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6159133" y="4387137"/>
            <a:ext cx="448045" cy="1401"/>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p:nvPr/>
        </p:nvCxnSpPr>
        <p:spPr>
          <a:xfrm flipH="1">
            <a:off x="6334383" y="3765529"/>
            <a:ext cx="898693" cy="620207"/>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6894861" y="3930237"/>
            <a:ext cx="514885" cy="369332"/>
          </a:xfrm>
          <a:prstGeom prst="rect">
            <a:avLst/>
          </a:prstGeom>
          <a:noFill/>
        </p:spPr>
        <p:txBody>
          <a:bodyPr wrap="none" rtlCol="0">
            <a:spAutoFit/>
          </a:bodyPr>
          <a:lstStyle/>
          <a:p>
            <a:r>
              <a:rPr lang="en-US" dirty="0" smtClean="0">
                <a:solidFill>
                  <a:schemeClr val="bg1"/>
                </a:solidFill>
              </a:rPr>
              <a:t>28”</a:t>
            </a:r>
            <a:endParaRPr lang="en-US" dirty="0">
              <a:solidFill>
                <a:schemeClr val="bg1"/>
              </a:solidFill>
            </a:endParaRPr>
          </a:p>
        </p:txBody>
      </p:sp>
      <p:cxnSp>
        <p:nvCxnSpPr>
          <p:cNvPr id="187" name="Straight Arrow Connector 186"/>
          <p:cNvCxnSpPr/>
          <p:nvPr/>
        </p:nvCxnSpPr>
        <p:spPr>
          <a:xfrm flipH="1" flipV="1">
            <a:off x="3842843" y="1345802"/>
            <a:ext cx="1219216" cy="50345"/>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V="1">
            <a:off x="3870092" y="1109717"/>
            <a:ext cx="1" cy="407293"/>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5062059" y="1224908"/>
            <a:ext cx="1" cy="407293"/>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sp>
        <p:nvSpPr>
          <p:cNvPr id="195" name="TextBox 194"/>
          <p:cNvSpPr txBox="1"/>
          <p:nvPr/>
        </p:nvSpPr>
        <p:spPr>
          <a:xfrm>
            <a:off x="2919468" y="1256220"/>
            <a:ext cx="514885" cy="369332"/>
          </a:xfrm>
          <a:prstGeom prst="rect">
            <a:avLst/>
          </a:prstGeom>
          <a:noFill/>
        </p:spPr>
        <p:txBody>
          <a:bodyPr wrap="none" rtlCol="0">
            <a:spAutoFit/>
          </a:bodyPr>
          <a:lstStyle/>
          <a:p>
            <a:r>
              <a:rPr lang="en-US" dirty="0" smtClean="0">
                <a:solidFill>
                  <a:schemeClr val="bg1"/>
                </a:solidFill>
              </a:rPr>
              <a:t>28”</a:t>
            </a:r>
            <a:endParaRPr lang="en-US" dirty="0">
              <a:solidFill>
                <a:schemeClr val="bg1"/>
              </a:solidFill>
            </a:endParaRPr>
          </a:p>
        </p:txBody>
      </p:sp>
      <p:cxnSp>
        <p:nvCxnSpPr>
          <p:cNvPr id="206" name="Straight Connector 205"/>
          <p:cNvCxnSpPr/>
          <p:nvPr/>
        </p:nvCxnSpPr>
        <p:spPr>
          <a:xfrm flipV="1">
            <a:off x="2654517" y="1801055"/>
            <a:ext cx="6372" cy="432041"/>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flipH="1">
            <a:off x="2668824" y="1345802"/>
            <a:ext cx="1203991" cy="666835"/>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4253477" y="1033747"/>
            <a:ext cx="514885" cy="369332"/>
          </a:xfrm>
          <a:prstGeom prst="rect">
            <a:avLst/>
          </a:prstGeom>
          <a:noFill/>
        </p:spPr>
        <p:txBody>
          <a:bodyPr wrap="none" rtlCol="0">
            <a:spAutoFit/>
          </a:bodyPr>
          <a:lstStyle/>
          <a:p>
            <a:r>
              <a:rPr lang="en-US" dirty="0" smtClean="0">
                <a:solidFill>
                  <a:schemeClr val="bg1"/>
                </a:solidFill>
              </a:rPr>
              <a:t>20”</a:t>
            </a:r>
            <a:endParaRPr lang="en-US" dirty="0">
              <a:solidFill>
                <a:schemeClr val="bg1"/>
              </a:solidFill>
            </a:endParaRPr>
          </a:p>
        </p:txBody>
      </p:sp>
      <p:sp>
        <p:nvSpPr>
          <p:cNvPr id="212" name="TextBox 211"/>
          <p:cNvSpPr txBox="1"/>
          <p:nvPr/>
        </p:nvSpPr>
        <p:spPr>
          <a:xfrm>
            <a:off x="1232702" y="4665958"/>
            <a:ext cx="5596019" cy="1754326"/>
          </a:xfrm>
          <a:prstGeom prst="rect">
            <a:avLst/>
          </a:prstGeom>
          <a:noFill/>
        </p:spPr>
        <p:txBody>
          <a:bodyPr wrap="none" rtlCol="0">
            <a:spAutoFit/>
          </a:bodyPr>
          <a:lstStyle/>
          <a:p>
            <a:r>
              <a:rPr lang="en-US" dirty="0" smtClean="0">
                <a:solidFill>
                  <a:schemeClr val="bg1"/>
                </a:solidFill>
              </a:rPr>
              <a:t>Friction Rate (FR) Calculation</a:t>
            </a:r>
            <a:endParaRPr lang="en-US" dirty="0">
              <a:solidFill>
                <a:schemeClr val="bg1"/>
              </a:solidFill>
            </a:endParaRPr>
          </a:p>
          <a:p>
            <a:r>
              <a:rPr lang="en-US" dirty="0" smtClean="0">
                <a:solidFill>
                  <a:schemeClr val="bg1"/>
                </a:solidFill>
              </a:rPr>
              <a:t>Zone 1 Unit Supply Trunk: 2,400 </a:t>
            </a:r>
            <a:r>
              <a:rPr lang="en-US" dirty="0">
                <a:solidFill>
                  <a:schemeClr val="bg1"/>
                </a:solidFill>
              </a:rPr>
              <a:t>CFM ÷ </a:t>
            </a:r>
            <a:r>
              <a:rPr lang="en-US" dirty="0" smtClean="0">
                <a:solidFill>
                  <a:schemeClr val="bg1"/>
                </a:solidFill>
              </a:rPr>
              <a:t>3.89 </a:t>
            </a:r>
            <a:r>
              <a:rPr lang="en-US" dirty="0">
                <a:solidFill>
                  <a:schemeClr val="bg1"/>
                </a:solidFill>
              </a:rPr>
              <a:t>ft</a:t>
            </a:r>
            <a:r>
              <a:rPr lang="en-US" baseline="30000" dirty="0">
                <a:solidFill>
                  <a:schemeClr val="bg1"/>
                </a:solidFill>
              </a:rPr>
              <a:t>2 </a:t>
            </a:r>
            <a:r>
              <a:rPr lang="en-US" dirty="0">
                <a:solidFill>
                  <a:schemeClr val="bg1"/>
                </a:solidFill>
              </a:rPr>
              <a:t>= </a:t>
            </a:r>
            <a:r>
              <a:rPr lang="en-US" dirty="0" smtClean="0">
                <a:solidFill>
                  <a:schemeClr val="bg1"/>
                </a:solidFill>
              </a:rPr>
              <a:t>617 </a:t>
            </a:r>
            <a:r>
              <a:rPr lang="en-US" dirty="0">
                <a:solidFill>
                  <a:schemeClr val="bg1"/>
                </a:solidFill>
              </a:rPr>
              <a:t>FPM</a:t>
            </a:r>
          </a:p>
          <a:p>
            <a:r>
              <a:rPr lang="en-US" dirty="0" smtClean="0">
                <a:solidFill>
                  <a:schemeClr val="bg1"/>
                </a:solidFill>
              </a:rPr>
              <a:t>FR = 0.0208</a:t>
            </a:r>
          </a:p>
          <a:p>
            <a:r>
              <a:rPr lang="en-US" dirty="0">
                <a:solidFill>
                  <a:schemeClr val="bg1"/>
                </a:solidFill>
              </a:rPr>
              <a:t>Zone </a:t>
            </a:r>
            <a:r>
              <a:rPr lang="en-US" dirty="0" smtClean="0">
                <a:solidFill>
                  <a:schemeClr val="bg1"/>
                </a:solidFill>
              </a:rPr>
              <a:t>2 </a:t>
            </a:r>
            <a:r>
              <a:rPr lang="en-US" dirty="0">
                <a:solidFill>
                  <a:schemeClr val="bg1"/>
                </a:solidFill>
              </a:rPr>
              <a:t>Unit </a:t>
            </a:r>
            <a:r>
              <a:rPr lang="en-US" dirty="0" smtClean="0">
                <a:solidFill>
                  <a:schemeClr val="bg1"/>
                </a:solidFill>
              </a:rPr>
              <a:t>Supply </a:t>
            </a:r>
            <a:r>
              <a:rPr lang="en-US" dirty="0">
                <a:solidFill>
                  <a:schemeClr val="bg1"/>
                </a:solidFill>
              </a:rPr>
              <a:t>Trunk: </a:t>
            </a:r>
            <a:r>
              <a:rPr lang="en-US" dirty="0" smtClean="0">
                <a:solidFill>
                  <a:schemeClr val="bg1"/>
                </a:solidFill>
              </a:rPr>
              <a:t>3,200 </a:t>
            </a:r>
            <a:r>
              <a:rPr lang="en-US" dirty="0">
                <a:solidFill>
                  <a:schemeClr val="bg1"/>
                </a:solidFill>
              </a:rPr>
              <a:t>CFM ÷ 3.89 ft</a:t>
            </a:r>
            <a:r>
              <a:rPr lang="en-US" baseline="30000" dirty="0">
                <a:solidFill>
                  <a:schemeClr val="bg1"/>
                </a:solidFill>
              </a:rPr>
              <a:t>2 </a:t>
            </a:r>
            <a:r>
              <a:rPr lang="en-US" dirty="0">
                <a:solidFill>
                  <a:schemeClr val="bg1"/>
                </a:solidFill>
              </a:rPr>
              <a:t>= </a:t>
            </a:r>
            <a:r>
              <a:rPr lang="en-US" dirty="0" smtClean="0">
                <a:solidFill>
                  <a:schemeClr val="bg1"/>
                </a:solidFill>
              </a:rPr>
              <a:t>823 </a:t>
            </a:r>
            <a:r>
              <a:rPr lang="en-US" dirty="0">
                <a:solidFill>
                  <a:schemeClr val="bg1"/>
                </a:solidFill>
              </a:rPr>
              <a:t>FPM</a:t>
            </a:r>
          </a:p>
          <a:p>
            <a:r>
              <a:rPr lang="en-US" dirty="0">
                <a:solidFill>
                  <a:schemeClr val="bg1"/>
                </a:solidFill>
              </a:rPr>
              <a:t>FR = </a:t>
            </a:r>
            <a:r>
              <a:rPr lang="en-US" dirty="0" smtClean="0">
                <a:solidFill>
                  <a:schemeClr val="bg1"/>
                </a:solidFill>
              </a:rPr>
              <a:t>0.045  </a:t>
            </a:r>
            <a:endParaRPr lang="en-US" dirty="0">
              <a:solidFill>
                <a:schemeClr val="bg1"/>
              </a:solidFill>
            </a:endParaRPr>
          </a:p>
          <a:p>
            <a:r>
              <a:rPr lang="en-US" dirty="0" smtClean="0">
                <a:solidFill>
                  <a:schemeClr val="bg1"/>
                </a:solidFill>
              </a:rPr>
              <a:t>Note: Sketch not to scale</a:t>
            </a:r>
          </a:p>
        </p:txBody>
      </p:sp>
      <p:cxnSp>
        <p:nvCxnSpPr>
          <p:cNvPr id="104" name="Straight Connector 103"/>
          <p:cNvCxnSpPr/>
          <p:nvPr/>
        </p:nvCxnSpPr>
        <p:spPr>
          <a:xfrm flipH="1">
            <a:off x="5816602" y="2731763"/>
            <a:ext cx="1133108" cy="79688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flipV="1">
            <a:off x="5847571" y="3468698"/>
            <a:ext cx="25919" cy="88080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flipV="1">
            <a:off x="2684176" y="4231151"/>
            <a:ext cx="3262885" cy="15598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a:off x="2684177" y="1548899"/>
            <a:ext cx="1185915" cy="71037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flipV="1">
            <a:off x="4237624" y="2259274"/>
            <a:ext cx="31593" cy="126373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V="1">
            <a:off x="5140694" y="1600634"/>
            <a:ext cx="2103" cy="108735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2680540" y="3479538"/>
            <a:ext cx="1587604" cy="75161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flipV="1">
            <a:off x="2723401" y="2520152"/>
            <a:ext cx="1498596" cy="3262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a:off x="4196500" y="1964031"/>
            <a:ext cx="951668" cy="63523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flipV="1">
            <a:off x="6984034" y="2717119"/>
            <a:ext cx="29336" cy="104981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H="1">
            <a:off x="5953780" y="3722188"/>
            <a:ext cx="1069621" cy="664949"/>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6" name="Isosceles Triangle 65"/>
          <p:cNvSpPr/>
          <p:nvPr/>
        </p:nvSpPr>
        <p:spPr>
          <a:xfrm rot="8619333">
            <a:off x="5522234" y="2847659"/>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67" name="Isosceles Triangle 66"/>
          <p:cNvSpPr/>
          <p:nvPr/>
        </p:nvSpPr>
        <p:spPr>
          <a:xfrm rot="8619333">
            <a:off x="5420816" y="2938192"/>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4" name="Isosceles Triangle 83"/>
          <p:cNvSpPr/>
          <p:nvPr/>
        </p:nvSpPr>
        <p:spPr>
          <a:xfrm rot="8619333">
            <a:off x="5619946" y="2749092"/>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18" name="Isosceles Triangle 117"/>
          <p:cNvSpPr/>
          <p:nvPr/>
        </p:nvSpPr>
        <p:spPr>
          <a:xfrm rot="5400000">
            <a:off x="4770832" y="3611255"/>
            <a:ext cx="104800" cy="15761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19" name="TextBox 118"/>
          <p:cNvSpPr txBox="1"/>
          <p:nvPr/>
        </p:nvSpPr>
        <p:spPr>
          <a:xfrm>
            <a:off x="5973705" y="1407311"/>
            <a:ext cx="1175386" cy="369332"/>
          </a:xfrm>
          <a:prstGeom prst="rect">
            <a:avLst/>
          </a:prstGeom>
          <a:noFill/>
        </p:spPr>
        <p:txBody>
          <a:bodyPr wrap="none" rtlCol="0">
            <a:spAutoFit/>
          </a:bodyPr>
          <a:lstStyle/>
          <a:p>
            <a:r>
              <a:rPr lang="en-US" dirty="0" smtClean="0">
                <a:solidFill>
                  <a:schemeClr val="bg1"/>
                </a:solidFill>
              </a:rPr>
              <a:t>26” Round</a:t>
            </a:r>
            <a:endParaRPr lang="en-US" dirty="0">
              <a:solidFill>
                <a:schemeClr val="bg1"/>
              </a:solidFill>
            </a:endParaRPr>
          </a:p>
        </p:txBody>
      </p:sp>
      <p:cxnSp>
        <p:nvCxnSpPr>
          <p:cNvPr id="69" name="Straight Connector 68"/>
          <p:cNvCxnSpPr/>
          <p:nvPr/>
        </p:nvCxnSpPr>
        <p:spPr>
          <a:xfrm flipH="1" flipV="1">
            <a:off x="3835441" y="1562559"/>
            <a:ext cx="1275435" cy="5841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Isosceles Triangle 78"/>
          <p:cNvSpPr/>
          <p:nvPr/>
        </p:nvSpPr>
        <p:spPr>
          <a:xfrm rot="5400000">
            <a:off x="4791343" y="3837720"/>
            <a:ext cx="82558" cy="183522"/>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0" name="Isosceles Triangle 79"/>
          <p:cNvSpPr/>
          <p:nvPr/>
        </p:nvSpPr>
        <p:spPr>
          <a:xfrm rot="5400000">
            <a:off x="4774641" y="3966955"/>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1" name="Isosceles Triangle 80"/>
          <p:cNvSpPr/>
          <p:nvPr/>
        </p:nvSpPr>
        <p:spPr>
          <a:xfrm rot="5400000">
            <a:off x="4790308" y="4092082"/>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2" name="Isosceles Triangle 81"/>
          <p:cNvSpPr/>
          <p:nvPr/>
        </p:nvSpPr>
        <p:spPr>
          <a:xfrm rot="5400000">
            <a:off x="4792364" y="4226232"/>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102" name="Straight Connector 101"/>
          <p:cNvCxnSpPr/>
          <p:nvPr/>
        </p:nvCxnSpPr>
        <p:spPr>
          <a:xfrm flipH="1">
            <a:off x="5907385" y="3710730"/>
            <a:ext cx="1057222" cy="1145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4729143" y="2701980"/>
            <a:ext cx="988517" cy="7473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H="1" flipV="1">
            <a:off x="2693272" y="2301561"/>
            <a:ext cx="17397" cy="195151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768074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stretch>
            <a:fillRect/>
          </a:stretch>
        </p:blipFill>
        <p:spPr>
          <a:xfrm>
            <a:off x="141297" y="195989"/>
            <a:ext cx="8839200" cy="6309360"/>
          </a:xfrm>
          <a:prstGeom prst="rect">
            <a:avLst/>
          </a:prstGeom>
        </p:spPr>
      </p:pic>
      <p:cxnSp>
        <p:nvCxnSpPr>
          <p:cNvPr id="27" name="Straight Connector 26"/>
          <p:cNvCxnSpPr/>
          <p:nvPr/>
        </p:nvCxnSpPr>
        <p:spPr>
          <a:xfrm flipH="1" flipV="1">
            <a:off x="4237624" y="3486262"/>
            <a:ext cx="1622392" cy="69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2738053" y="2242196"/>
            <a:ext cx="1497448" cy="225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3891586" y="1556832"/>
            <a:ext cx="331" cy="70244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5117407" y="2678643"/>
            <a:ext cx="1832303" cy="4314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4735365" y="3449913"/>
            <a:ext cx="9062" cy="87581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4231412" y="1642661"/>
            <a:ext cx="885994" cy="60082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H="1">
            <a:off x="4918868" y="2732168"/>
            <a:ext cx="988517" cy="7473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923404" y="3504138"/>
            <a:ext cx="3398" cy="85556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4264405" y="2679363"/>
            <a:ext cx="918953" cy="78223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38" name="Isosceles Triangle 137"/>
          <p:cNvSpPr/>
          <p:nvPr/>
        </p:nvSpPr>
        <p:spPr>
          <a:xfrm rot="8619333">
            <a:off x="5285032" y="3035658"/>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39" name="Isosceles Triangle 138"/>
          <p:cNvSpPr/>
          <p:nvPr/>
        </p:nvSpPr>
        <p:spPr>
          <a:xfrm rot="8619333">
            <a:off x="5135432" y="3156230"/>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0" name="Isosceles Triangle 139"/>
          <p:cNvSpPr/>
          <p:nvPr/>
        </p:nvSpPr>
        <p:spPr>
          <a:xfrm rot="8619333">
            <a:off x="4990629" y="3274057"/>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1" name="Isosceles Triangle 140"/>
          <p:cNvSpPr/>
          <p:nvPr/>
        </p:nvSpPr>
        <p:spPr>
          <a:xfrm rot="8619333">
            <a:off x="4828970" y="3372781"/>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5" name="Isosceles Triangle 144"/>
          <p:cNvSpPr/>
          <p:nvPr/>
        </p:nvSpPr>
        <p:spPr>
          <a:xfrm rot="5400000">
            <a:off x="4789920" y="3496606"/>
            <a:ext cx="104800" cy="15761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7" name="Isosceles Triangle 146"/>
          <p:cNvSpPr/>
          <p:nvPr/>
        </p:nvSpPr>
        <p:spPr>
          <a:xfrm rot="5400000">
            <a:off x="4761943" y="3733813"/>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174" name="Straight Connector 173"/>
          <p:cNvCxnSpPr/>
          <p:nvPr/>
        </p:nvCxnSpPr>
        <p:spPr>
          <a:xfrm flipV="1">
            <a:off x="7048652" y="2708696"/>
            <a:ext cx="514705" cy="1772"/>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V="1">
            <a:off x="7120723" y="3766930"/>
            <a:ext cx="418928" cy="1"/>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sp>
        <p:nvSpPr>
          <p:cNvPr id="179" name="TextBox 178"/>
          <p:cNvSpPr txBox="1"/>
          <p:nvPr/>
        </p:nvSpPr>
        <p:spPr>
          <a:xfrm>
            <a:off x="7226587" y="2982031"/>
            <a:ext cx="514885" cy="369332"/>
          </a:xfrm>
          <a:prstGeom prst="rect">
            <a:avLst/>
          </a:prstGeom>
          <a:noFill/>
        </p:spPr>
        <p:txBody>
          <a:bodyPr wrap="none" rtlCol="0">
            <a:spAutoFit/>
          </a:bodyPr>
          <a:lstStyle/>
          <a:p>
            <a:r>
              <a:rPr lang="en-US" dirty="0" smtClean="0">
                <a:solidFill>
                  <a:schemeClr val="bg1"/>
                </a:solidFill>
              </a:rPr>
              <a:t>24”</a:t>
            </a:r>
            <a:endParaRPr lang="en-US" dirty="0">
              <a:solidFill>
                <a:schemeClr val="bg1"/>
              </a:solidFill>
            </a:endParaRPr>
          </a:p>
        </p:txBody>
      </p:sp>
      <p:cxnSp>
        <p:nvCxnSpPr>
          <p:cNvPr id="181" name="Straight Arrow Connector 180"/>
          <p:cNvCxnSpPr/>
          <p:nvPr/>
        </p:nvCxnSpPr>
        <p:spPr>
          <a:xfrm>
            <a:off x="7229535" y="2710466"/>
            <a:ext cx="7083" cy="1056464"/>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6159133" y="4387137"/>
            <a:ext cx="448045" cy="1401"/>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p:nvPr/>
        </p:nvCxnSpPr>
        <p:spPr>
          <a:xfrm flipH="1">
            <a:off x="6334383" y="3765529"/>
            <a:ext cx="898693" cy="620207"/>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6894861" y="3930237"/>
            <a:ext cx="514885" cy="369332"/>
          </a:xfrm>
          <a:prstGeom prst="rect">
            <a:avLst/>
          </a:prstGeom>
          <a:noFill/>
        </p:spPr>
        <p:txBody>
          <a:bodyPr wrap="none" rtlCol="0">
            <a:spAutoFit/>
          </a:bodyPr>
          <a:lstStyle/>
          <a:p>
            <a:r>
              <a:rPr lang="en-US" dirty="0" smtClean="0">
                <a:solidFill>
                  <a:schemeClr val="bg1"/>
                </a:solidFill>
              </a:rPr>
              <a:t>27”</a:t>
            </a:r>
            <a:endParaRPr lang="en-US" dirty="0">
              <a:solidFill>
                <a:schemeClr val="bg1"/>
              </a:solidFill>
            </a:endParaRPr>
          </a:p>
        </p:txBody>
      </p:sp>
      <p:cxnSp>
        <p:nvCxnSpPr>
          <p:cNvPr id="187" name="Straight Arrow Connector 186"/>
          <p:cNvCxnSpPr/>
          <p:nvPr/>
        </p:nvCxnSpPr>
        <p:spPr>
          <a:xfrm flipH="1" flipV="1">
            <a:off x="3842843" y="1345802"/>
            <a:ext cx="1219216" cy="50345"/>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V="1">
            <a:off x="3870092" y="1109717"/>
            <a:ext cx="1" cy="407293"/>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5062059" y="1224908"/>
            <a:ext cx="1" cy="407293"/>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sp>
        <p:nvSpPr>
          <p:cNvPr id="195" name="TextBox 194"/>
          <p:cNvSpPr txBox="1"/>
          <p:nvPr/>
        </p:nvSpPr>
        <p:spPr>
          <a:xfrm>
            <a:off x="2919468" y="1256220"/>
            <a:ext cx="514885" cy="369332"/>
          </a:xfrm>
          <a:prstGeom prst="rect">
            <a:avLst/>
          </a:prstGeom>
          <a:noFill/>
        </p:spPr>
        <p:txBody>
          <a:bodyPr wrap="none" rtlCol="0">
            <a:spAutoFit/>
          </a:bodyPr>
          <a:lstStyle/>
          <a:p>
            <a:r>
              <a:rPr lang="en-US" dirty="0" smtClean="0">
                <a:solidFill>
                  <a:schemeClr val="bg1"/>
                </a:solidFill>
              </a:rPr>
              <a:t>27”</a:t>
            </a:r>
            <a:endParaRPr lang="en-US" dirty="0">
              <a:solidFill>
                <a:schemeClr val="bg1"/>
              </a:solidFill>
            </a:endParaRPr>
          </a:p>
        </p:txBody>
      </p:sp>
      <p:cxnSp>
        <p:nvCxnSpPr>
          <p:cNvPr id="206" name="Straight Connector 205"/>
          <p:cNvCxnSpPr/>
          <p:nvPr/>
        </p:nvCxnSpPr>
        <p:spPr>
          <a:xfrm flipV="1">
            <a:off x="2654517" y="1801055"/>
            <a:ext cx="6372" cy="432041"/>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flipH="1">
            <a:off x="2668824" y="1345802"/>
            <a:ext cx="1203991" cy="666835"/>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4253477" y="1033747"/>
            <a:ext cx="514885" cy="369332"/>
          </a:xfrm>
          <a:prstGeom prst="rect">
            <a:avLst/>
          </a:prstGeom>
          <a:noFill/>
        </p:spPr>
        <p:txBody>
          <a:bodyPr wrap="none" rtlCol="0">
            <a:spAutoFit/>
          </a:bodyPr>
          <a:lstStyle/>
          <a:p>
            <a:r>
              <a:rPr lang="en-US" dirty="0" smtClean="0">
                <a:solidFill>
                  <a:schemeClr val="bg1"/>
                </a:solidFill>
              </a:rPr>
              <a:t>24”</a:t>
            </a:r>
            <a:endParaRPr lang="en-US" dirty="0">
              <a:solidFill>
                <a:schemeClr val="bg1"/>
              </a:solidFill>
            </a:endParaRPr>
          </a:p>
        </p:txBody>
      </p:sp>
      <p:sp>
        <p:nvSpPr>
          <p:cNvPr id="225" name="TextBox 224"/>
          <p:cNvSpPr txBox="1"/>
          <p:nvPr/>
        </p:nvSpPr>
        <p:spPr>
          <a:xfrm>
            <a:off x="476086" y="593141"/>
            <a:ext cx="184731" cy="369332"/>
          </a:xfrm>
          <a:prstGeom prst="rect">
            <a:avLst/>
          </a:prstGeom>
          <a:noFill/>
        </p:spPr>
        <p:txBody>
          <a:bodyPr wrap="none" rtlCol="0">
            <a:spAutoFit/>
          </a:bodyPr>
          <a:lstStyle/>
          <a:p>
            <a:endParaRPr lang="en-US" dirty="0" smtClean="0">
              <a:solidFill>
                <a:schemeClr val="bg1"/>
              </a:solidFill>
            </a:endParaRPr>
          </a:p>
        </p:txBody>
      </p:sp>
      <p:cxnSp>
        <p:nvCxnSpPr>
          <p:cNvPr id="104" name="Straight Connector 103"/>
          <p:cNvCxnSpPr/>
          <p:nvPr/>
        </p:nvCxnSpPr>
        <p:spPr>
          <a:xfrm flipH="1">
            <a:off x="5816602" y="2731763"/>
            <a:ext cx="1133108" cy="79688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flipV="1">
            <a:off x="5847571" y="3468698"/>
            <a:ext cx="25919" cy="88080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flipV="1">
            <a:off x="2684177" y="4231152"/>
            <a:ext cx="3189313" cy="152189"/>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a:off x="2700464" y="1570356"/>
            <a:ext cx="1139149" cy="68419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flipV="1">
            <a:off x="4237624" y="2259274"/>
            <a:ext cx="31593" cy="126373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V="1">
            <a:off x="5140694" y="1600634"/>
            <a:ext cx="2103" cy="108735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2680540" y="3479538"/>
            <a:ext cx="1587604" cy="75161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flipV="1">
            <a:off x="2723401" y="2520152"/>
            <a:ext cx="1498596" cy="3262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a:off x="4196500" y="1964031"/>
            <a:ext cx="951668" cy="63523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flipV="1">
            <a:off x="6934200" y="2700216"/>
            <a:ext cx="23219" cy="106671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H="1">
            <a:off x="5882552" y="3718357"/>
            <a:ext cx="1089437" cy="65156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6" name="Isosceles Triangle 65"/>
          <p:cNvSpPr/>
          <p:nvPr/>
        </p:nvSpPr>
        <p:spPr>
          <a:xfrm rot="8619333">
            <a:off x="5522234" y="2847659"/>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67" name="Isosceles Triangle 66"/>
          <p:cNvSpPr/>
          <p:nvPr/>
        </p:nvSpPr>
        <p:spPr>
          <a:xfrm rot="8619333">
            <a:off x="5420816" y="2938192"/>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4" name="Isosceles Triangle 83"/>
          <p:cNvSpPr/>
          <p:nvPr/>
        </p:nvSpPr>
        <p:spPr>
          <a:xfrm rot="8619333">
            <a:off x="5619946" y="2749092"/>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18" name="Isosceles Triangle 117"/>
          <p:cNvSpPr/>
          <p:nvPr/>
        </p:nvSpPr>
        <p:spPr>
          <a:xfrm rot="5400000">
            <a:off x="4770832" y="3611255"/>
            <a:ext cx="104800" cy="15761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19" name="TextBox 118"/>
          <p:cNvSpPr txBox="1"/>
          <p:nvPr/>
        </p:nvSpPr>
        <p:spPr>
          <a:xfrm>
            <a:off x="5973705" y="1407311"/>
            <a:ext cx="1175386" cy="369332"/>
          </a:xfrm>
          <a:prstGeom prst="rect">
            <a:avLst/>
          </a:prstGeom>
          <a:noFill/>
        </p:spPr>
        <p:txBody>
          <a:bodyPr wrap="none" rtlCol="0">
            <a:spAutoFit/>
          </a:bodyPr>
          <a:lstStyle/>
          <a:p>
            <a:r>
              <a:rPr lang="en-US" dirty="0" smtClean="0">
                <a:solidFill>
                  <a:schemeClr val="bg1"/>
                </a:solidFill>
              </a:rPr>
              <a:t>26” Round</a:t>
            </a:r>
            <a:endParaRPr lang="en-US" dirty="0">
              <a:solidFill>
                <a:schemeClr val="bg1"/>
              </a:solidFill>
            </a:endParaRPr>
          </a:p>
        </p:txBody>
      </p:sp>
      <p:cxnSp>
        <p:nvCxnSpPr>
          <p:cNvPr id="69" name="Straight Connector 68"/>
          <p:cNvCxnSpPr/>
          <p:nvPr/>
        </p:nvCxnSpPr>
        <p:spPr>
          <a:xfrm flipH="1" flipV="1">
            <a:off x="3835441" y="1562559"/>
            <a:ext cx="1275435" cy="5841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Isosceles Triangle 78"/>
          <p:cNvSpPr/>
          <p:nvPr/>
        </p:nvSpPr>
        <p:spPr>
          <a:xfrm rot="5400000">
            <a:off x="4791343" y="3837720"/>
            <a:ext cx="82558" cy="183522"/>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0" name="Isosceles Triangle 79"/>
          <p:cNvSpPr/>
          <p:nvPr/>
        </p:nvSpPr>
        <p:spPr>
          <a:xfrm rot="5400000">
            <a:off x="4774641" y="3966955"/>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1" name="Isosceles Triangle 80"/>
          <p:cNvSpPr/>
          <p:nvPr/>
        </p:nvSpPr>
        <p:spPr>
          <a:xfrm rot="5400000">
            <a:off x="4790308" y="4092082"/>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2" name="Isosceles Triangle 81"/>
          <p:cNvSpPr/>
          <p:nvPr/>
        </p:nvSpPr>
        <p:spPr>
          <a:xfrm rot="5400000">
            <a:off x="4792364" y="4226232"/>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102" name="Straight Connector 101"/>
          <p:cNvCxnSpPr/>
          <p:nvPr/>
        </p:nvCxnSpPr>
        <p:spPr>
          <a:xfrm flipH="1" flipV="1">
            <a:off x="5857603" y="3642530"/>
            <a:ext cx="1107003" cy="682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4729143" y="2701980"/>
            <a:ext cx="988517" cy="7473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2710670" y="2243485"/>
            <a:ext cx="12731" cy="200959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475892" y="4511125"/>
            <a:ext cx="5854295" cy="1754326"/>
          </a:xfrm>
          <a:prstGeom prst="rect">
            <a:avLst/>
          </a:prstGeom>
          <a:noFill/>
        </p:spPr>
        <p:txBody>
          <a:bodyPr wrap="none" rtlCol="0">
            <a:spAutoFit/>
          </a:bodyPr>
          <a:lstStyle/>
          <a:p>
            <a:r>
              <a:rPr lang="en-US" dirty="0" smtClean="0">
                <a:solidFill>
                  <a:schemeClr val="bg1"/>
                </a:solidFill>
              </a:rPr>
              <a:t>Friction Rate (FR) Calculation</a:t>
            </a:r>
            <a:endParaRPr lang="en-US" dirty="0">
              <a:solidFill>
                <a:schemeClr val="bg1"/>
              </a:solidFill>
            </a:endParaRPr>
          </a:p>
          <a:p>
            <a:r>
              <a:rPr lang="en-US" dirty="0" smtClean="0">
                <a:solidFill>
                  <a:schemeClr val="bg1"/>
                </a:solidFill>
              </a:rPr>
              <a:t>Zone 1 Unit Supply Trunk: 2,400 </a:t>
            </a:r>
            <a:r>
              <a:rPr lang="en-US" dirty="0">
                <a:solidFill>
                  <a:schemeClr val="bg1"/>
                </a:solidFill>
              </a:rPr>
              <a:t>CFM ÷ </a:t>
            </a:r>
            <a:r>
              <a:rPr lang="en-US" dirty="0" smtClean="0">
                <a:solidFill>
                  <a:schemeClr val="bg1"/>
                </a:solidFill>
              </a:rPr>
              <a:t>4.5 </a:t>
            </a:r>
            <a:r>
              <a:rPr lang="en-US" dirty="0">
                <a:solidFill>
                  <a:schemeClr val="bg1"/>
                </a:solidFill>
              </a:rPr>
              <a:t>ft</a:t>
            </a:r>
            <a:r>
              <a:rPr lang="en-US" baseline="30000" dirty="0">
                <a:solidFill>
                  <a:schemeClr val="bg1"/>
                </a:solidFill>
              </a:rPr>
              <a:t>2 </a:t>
            </a:r>
            <a:r>
              <a:rPr lang="en-US" dirty="0">
                <a:solidFill>
                  <a:schemeClr val="bg1"/>
                </a:solidFill>
              </a:rPr>
              <a:t>= </a:t>
            </a:r>
            <a:r>
              <a:rPr lang="en-US" dirty="0" smtClean="0">
                <a:solidFill>
                  <a:schemeClr val="bg1"/>
                </a:solidFill>
              </a:rPr>
              <a:t>534 </a:t>
            </a:r>
            <a:r>
              <a:rPr lang="en-US" dirty="0">
                <a:solidFill>
                  <a:schemeClr val="bg1"/>
                </a:solidFill>
              </a:rPr>
              <a:t>FPM</a:t>
            </a:r>
          </a:p>
          <a:p>
            <a:r>
              <a:rPr lang="en-US" dirty="0" smtClean="0">
                <a:solidFill>
                  <a:schemeClr val="bg1"/>
                </a:solidFill>
              </a:rPr>
              <a:t>FR = 0.016  (Will use 0.020 as per Manual Q Minimum value)</a:t>
            </a:r>
          </a:p>
          <a:p>
            <a:r>
              <a:rPr lang="en-US" dirty="0">
                <a:solidFill>
                  <a:schemeClr val="bg1"/>
                </a:solidFill>
              </a:rPr>
              <a:t>Zone </a:t>
            </a:r>
            <a:r>
              <a:rPr lang="en-US" dirty="0" smtClean="0">
                <a:solidFill>
                  <a:schemeClr val="bg1"/>
                </a:solidFill>
              </a:rPr>
              <a:t>2 </a:t>
            </a:r>
            <a:r>
              <a:rPr lang="en-US" dirty="0">
                <a:solidFill>
                  <a:schemeClr val="bg1"/>
                </a:solidFill>
              </a:rPr>
              <a:t>Unit </a:t>
            </a:r>
            <a:r>
              <a:rPr lang="en-US" dirty="0" smtClean="0">
                <a:solidFill>
                  <a:schemeClr val="bg1"/>
                </a:solidFill>
              </a:rPr>
              <a:t>Supply </a:t>
            </a:r>
            <a:r>
              <a:rPr lang="en-US" dirty="0">
                <a:solidFill>
                  <a:schemeClr val="bg1"/>
                </a:solidFill>
              </a:rPr>
              <a:t>Trunk: </a:t>
            </a:r>
            <a:r>
              <a:rPr lang="en-US" dirty="0" smtClean="0">
                <a:solidFill>
                  <a:schemeClr val="bg1"/>
                </a:solidFill>
              </a:rPr>
              <a:t>3,200 </a:t>
            </a:r>
            <a:r>
              <a:rPr lang="en-US" dirty="0">
                <a:solidFill>
                  <a:schemeClr val="bg1"/>
                </a:solidFill>
              </a:rPr>
              <a:t>CFM ÷ </a:t>
            </a:r>
            <a:r>
              <a:rPr lang="en-US" dirty="0" smtClean="0">
                <a:solidFill>
                  <a:schemeClr val="bg1"/>
                </a:solidFill>
              </a:rPr>
              <a:t>4.5 </a:t>
            </a:r>
            <a:r>
              <a:rPr lang="en-US" dirty="0">
                <a:solidFill>
                  <a:schemeClr val="bg1"/>
                </a:solidFill>
              </a:rPr>
              <a:t>ft</a:t>
            </a:r>
            <a:r>
              <a:rPr lang="en-US" baseline="30000" dirty="0">
                <a:solidFill>
                  <a:schemeClr val="bg1"/>
                </a:solidFill>
              </a:rPr>
              <a:t>2 </a:t>
            </a:r>
            <a:r>
              <a:rPr lang="en-US" dirty="0">
                <a:solidFill>
                  <a:schemeClr val="bg1"/>
                </a:solidFill>
              </a:rPr>
              <a:t>= </a:t>
            </a:r>
            <a:r>
              <a:rPr lang="en-US" dirty="0" smtClean="0">
                <a:solidFill>
                  <a:schemeClr val="bg1"/>
                </a:solidFill>
              </a:rPr>
              <a:t>711 </a:t>
            </a:r>
            <a:r>
              <a:rPr lang="en-US" dirty="0">
                <a:solidFill>
                  <a:schemeClr val="bg1"/>
                </a:solidFill>
              </a:rPr>
              <a:t>FPM</a:t>
            </a:r>
          </a:p>
          <a:p>
            <a:r>
              <a:rPr lang="en-US" dirty="0">
                <a:solidFill>
                  <a:schemeClr val="bg1"/>
                </a:solidFill>
              </a:rPr>
              <a:t>FR = </a:t>
            </a:r>
            <a:r>
              <a:rPr lang="en-US" dirty="0" smtClean="0">
                <a:solidFill>
                  <a:schemeClr val="bg1"/>
                </a:solidFill>
              </a:rPr>
              <a:t>0.030  </a:t>
            </a:r>
            <a:endParaRPr lang="en-US" dirty="0">
              <a:solidFill>
                <a:schemeClr val="bg1"/>
              </a:solidFill>
            </a:endParaRPr>
          </a:p>
          <a:p>
            <a:r>
              <a:rPr lang="en-US" dirty="0" smtClean="0">
                <a:solidFill>
                  <a:schemeClr val="bg1"/>
                </a:solidFill>
              </a:rPr>
              <a:t>Note: Sketch not to scale</a:t>
            </a:r>
          </a:p>
        </p:txBody>
      </p:sp>
      <p:sp>
        <p:nvSpPr>
          <p:cNvPr id="61" name="TextBox 60"/>
          <p:cNvSpPr txBox="1"/>
          <p:nvPr/>
        </p:nvSpPr>
        <p:spPr>
          <a:xfrm>
            <a:off x="509487" y="900851"/>
            <a:ext cx="184731" cy="369332"/>
          </a:xfrm>
          <a:prstGeom prst="rect">
            <a:avLst/>
          </a:prstGeom>
          <a:noFill/>
        </p:spPr>
        <p:txBody>
          <a:bodyPr wrap="none" rtlCol="0">
            <a:spAutoFit/>
          </a:bodyPr>
          <a:lstStyle/>
          <a:p>
            <a:endParaRPr lang="en-US" dirty="0">
              <a:solidFill>
                <a:schemeClr val="bg1"/>
              </a:solidFill>
            </a:endParaRPr>
          </a:p>
        </p:txBody>
      </p:sp>
    </p:spTree>
    <p:custDataLst>
      <p:tags r:id="rId1"/>
    </p:custDataLst>
    <p:extLst>
      <p:ext uri="{BB962C8B-B14F-4D97-AF65-F5344CB8AC3E}">
        <p14:creationId xmlns:p14="http://schemas.microsoft.com/office/powerpoint/2010/main" val="23688590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005001" y="1910666"/>
            <a:ext cx="2662375" cy="65870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962525" y="2562225"/>
            <a:ext cx="704850" cy="7048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962525" y="3448050"/>
            <a:ext cx="704850" cy="7048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667375" y="2562225"/>
            <a:ext cx="0" cy="88582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962525" y="3267075"/>
            <a:ext cx="0" cy="88582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314475" y="4058841"/>
            <a:ext cx="648050" cy="9405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100127" y="1914238"/>
            <a:ext cx="904874" cy="89296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100513" y="3082529"/>
            <a:ext cx="862012" cy="18811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105654" y="2817669"/>
            <a:ext cx="973302" cy="18746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Arc 23"/>
          <p:cNvSpPr/>
          <p:nvPr/>
        </p:nvSpPr>
        <p:spPr>
          <a:xfrm rot="2386146">
            <a:off x="2497460" y="2924174"/>
            <a:ext cx="685800" cy="68580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26" name="Arc 25"/>
          <p:cNvSpPr/>
          <p:nvPr/>
        </p:nvSpPr>
        <p:spPr>
          <a:xfrm rot="2386146">
            <a:off x="3457615" y="2982122"/>
            <a:ext cx="671823" cy="1005388"/>
          </a:xfrm>
          <a:prstGeom prst="arc">
            <a:avLst>
              <a:gd name="adj1" fmla="val 16200000"/>
              <a:gd name="adj2" fmla="val 21452782"/>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cxnSp>
        <p:nvCxnSpPr>
          <p:cNvPr id="27" name="Straight Connector 26"/>
          <p:cNvCxnSpPr/>
          <p:nvPr/>
        </p:nvCxnSpPr>
        <p:spPr>
          <a:xfrm flipV="1">
            <a:off x="4029797" y="3672456"/>
            <a:ext cx="24402" cy="90712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106168" y="3484816"/>
            <a:ext cx="928178" cy="1876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106168" y="4364830"/>
            <a:ext cx="928178" cy="1876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098514" y="3487597"/>
            <a:ext cx="15304" cy="89597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099717" y="2792416"/>
            <a:ext cx="15304" cy="89597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083286" y="3666150"/>
            <a:ext cx="1002721" cy="21766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Arc 36"/>
          <p:cNvSpPr/>
          <p:nvPr/>
        </p:nvSpPr>
        <p:spPr>
          <a:xfrm rot="2386146">
            <a:off x="2460098" y="2808436"/>
            <a:ext cx="1790405" cy="234841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cxnSp>
        <p:nvCxnSpPr>
          <p:cNvPr id="41" name="Straight Arrow Connector 40"/>
          <p:cNvCxnSpPr/>
          <p:nvPr/>
        </p:nvCxnSpPr>
        <p:spPr>
          <a:xfrm>
            <a:off x="1364182" y="2117170"/>
            <a:ext cx="950119" cy="36075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295885" y="3426620"/>
            <a:ext cx="950119" cy="36075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527038" y="1445126"/>
            <a:ext cx="737702" cy="738664"/>
          </a:xfrm>
          <a:prstGeom prst="rect">
            <a:avLst/>
          </a:prstGeom>
          <a:noFill/>
        </p:spPr>
        <p:txBody>
          <a:bodyPr wrap="none" rtlCol="0">
            <a:spAutoFit/>
          </a:bodyPr>
          <a:lstStyle/>
          <a:p>
            <a:r>
              <a:rPr lang="en-US" sz="2400" dirty="0"/>
              <a:t>Vc</a:t>
            </a:r>
          </a:p>
          <a:p>
            <a:r>
              <a:rPr lang="en-US" dirty="0"/>
              <a:t>(Fpm)</a:t>
            </a:r>
          </a:p>
        </p:txBody>
      </p:sp>
      <p:sp>
        <p:nvSpPr>
          <p:cNvPr id="45" name="TextBox 44"/>
          <p:cNvSpPr txBox="1"/>
          <p:nvPr/>
        </p:nvSpPr>
        <p:spPr>
          <a:xfrm>
            <a:off x="5739762" y="2873929"/>
            <a:ext cx="1111202" cy="738664"/>
          </a:xfrm>
          <a:prstGeom prst="rect">
            <a:avLst/>
          </a:prstGeom>
          <a:noFill/>
        </p:spPr>
        <p:txBody>
          <a:bodyPr wrap="none" rtlCol="0">
            <a:spAutoFit/>
          </a:bodyPr>
          <a:lstStyle/>
          <a:p>
            <a:r>
              <a:rPr lang="en-US" sz="2400" dirty="0"/>
              <a:t>Vs</a:t>
            </a:r>
          </a:p>
          <a:p>
            <a:r>
              <a:rPr lang="en-US" dirty="0"/>
              <a:t>(Fpm out)</a:t>
            </a:r>
          </a:p>
        </p:txBody>
      </p:sp>
      <p:sp>
        <p:nvSpPr>
          <p:cNvPr id="46" name="TextBox 45"/>
          <p:cNvSpPr txBox="1"/>
          <p:nvPr/>
        </p:nvSpPr>
        <p:spPr>
          <a:xfrm>
            <a:off x="1148711" y="2207627"/>
            <a:ext cx="989566" cy="738664"/>
          </a:xfrm>
          <a:prstGeom prst="rect">
            <a:avLst/>
          </a:prstGeom>
          <a:noFill/>
        </p:spPr>
        <p:txBody>
          <a:bodyPr wrap="none" rtlCol="0">
            <a:spAutoFit/>
          </a:bodyPr>
          <a:lstStyle/>
          <a:p>
            <a:r>
              <a:rPr lang="en-US" sz="2400" dirty="0"/>
              <a:t>Ac</a:t>
            </a:r>
          </a:p>
          <a:p>
            <a:r>
              <a:rPr lang="en-US" dirty="0"/>
              <a:t>(Area in)</a:t>
            </a:r>
          </a:p>
        </p:txBody>
      </p:sp>
      <p:sp>
        <p:nvSpPr>
          <p:cNvPr id="47" name="TextBox 46"/>
          <p:cNvSpPr txBox="1"/>
          <p:nvPr/>
        </p:nvSpPr>
        <p:spPr>
          <a:xfrm>
            <a:off x="6237427" y="3526028"/>
            <a:ext cx="1135439" cy="738664"/>
          </a:xfrm>
          <a:prstGeom prst="rect">
            <a:avLst/>
          </a:prstGeom>
          <a:noFill/>
        </p:spPr>
        <p:txBody>
          <a:bodyPr wrap="none" rtlCol="0">
            <a:spAutoFit/>
          </a:bodyPr>
          <a:lstStyle/>
          <a:p>
            <a:r>
              <a:rPr lang="en-US" sz="2400" dirty="0"/>
              <a:t>As</a:t>
            </a:r>
          </a:p>
          <a:p>
            <a:r>
              <a:rPr lang="en-US" dirty="0"/>
              <a:t>(Area out)</a:t>
            </a:r>
          </a:p>
        </p:txBody>
      </p:sp>
      <p:sp>
        <p:nvSpPr>
          <p:cNvPr id="48" name="TextBox 47"/>
          <p:cNvSpPr txBox="1"/>
          <p:nvPr/>
        </p:nvSpPr>
        <p:spPr>
          <a:xfrm>
            <a:off x="1617133" y="3671546"/>
            <a:ext cx="1467325" cy="738664"/>
          </a:xfrm>
          <a:prstGeom prst="rect">
            <a:avLst/>
          </a:prstGeom>
          <a:noFill/>
        </p:spPr>
        <p:txBody>
          <a:bodyPr wrap="none" rtlCol="0">
            <a:spAutoFit/>
          </a:bodyPr>
          <a:lstStyle/>
          <a:p>
            <a:r>
              <a:rPr lang="en-US" sz="2400" dirty="0"/>
              <a:t>Ab</a:t>
            </a:r>
          </a:p>
          <a:p>
            <a:r>
              <a:rPr lang="en-US" dirty="0"/>
              <a:t>(Area Branch)</a:t>
            </a:r>
          </a:p>
        </p:txBody>
      </p:sp>
      <p:sp>
        <p:nvSpPr>
          <p:cNvPr id="49" name="TextBox 48"/>
          <p:cNvSpPr txBox="1"/>
          <p:nvPr/>
        </p:nvSpPr>
        <p:spPr>
          <a:xfrm>
            <a:off x="2398855" y="4489431"/>
            <a:ext cx="1443087" cy="738664"/>
          </a:xfrm>
          <a:prstGeom prst="rect">
            <a:avLst/>
          </a:prstGeom>
          <a:noFill/>
        </p:spPr>
        <p:txBody>
          <a:bodyPr wrap="none" rtlCol="0">
            <a:spAutoFit/>
          </a:bodyPr>
          <a:lstStyle/>
          <a:p>
            <a:r>
              <a:rPr lang="en-US" sz="2400" dirty="0"/>
              <a:t>Vb</a:t>
            </a:r>
          </a:p>
          <a:p>
            <a:r>
              <a:rPr lang="en-US" dirty="0"/>
              <a:t>(Fpm Branch)</a:t>
            </a:r>
          </a:p>
        </p:txBody>
      </p:sp>
      <p:cxnSp>
        <p:nvCxnSpPr>
          <p:cNvPr id="50" name="Straight Arrow Connector 49"/>
          <p:cNvCxnSpPr/>
          <p:nvPr/>
        </p:nvCxnSpPr>
        <p:spPr>
          <a:xfrm flipH="1">
            <a:off x="2637364" y="4115006"/>
            <a:ext cx="813805" cy="45058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687068" y="3064650"/>
            <a:ext cx="411446" cy="291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flipV="1">
            <a:off x="2105654" y="2992215"/>
            <a:ext cx="354758" cy="3804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436526" y="2836963"/>
            <a:ext cx="351378" cy="461665"/>
          </a:xfrm>
          <a:prstGeom prst="rect">
            <a:avLst/>
          </a:prstGeom>
          <a:noFill/>
        </p:spPr>
        <p:txBody>
          <a:bodyPr wrap="none" rtlCol="0">
            <a:spAutoFit/>
          </a:bodyPr>
          <a:lstStyle/>
          <a:p>
            <a:r>
              <a:rPr lang="en-US" sz="2400" dirty="0"/>
              <a:t>R</a:t>
            </a:r>
          </a:p>
        </p:txBody>
      </p:sp>
      <p:sp>
        <p:nvSpPr>
          <p:cNvPr id="62" name="TextBox 61"/>
          <p:cNvSpPr txBox="1"/>
          <p:nvPr/>
        </p:nvSpPr>
        <p:spPr>
          <a:xfrm>
            <a:off x="3505587" y="3182820"/>
            <a:ext cx="458780" cy="461665"/>
          </a:xfrm>
          <a:prstGeom prst="rect">
            <a:avLst/>
          </a:prstGeom>
          <a:noFill/>
        </p:spPr>
        <p:txBody>
          <a:bodyPr wrap="none" rtlCol="0">
            <a:spAutoFit/>
          </a:bodyPr>
          <a:lstStyle/>
          <a:p>
            <a:r>
              <a:rPr lang="en-US" sz="2400" dirty="0"/>
              <a:t>W</a:t>
            </a:r>
          </a:p>
        </p:txBody>
      </p:sp>
      <p:cxnSp>
        <p:nvCxnSpPr>
          <p:cNvPr id="63" name="Straight Arrow Connector 62"/>
          <p:cNvCxnSpPr/>
          <p:nvPr/>
        </p:nvCxnSpPr>
        <p:spPr>
          <a:xfrm>
            <a:off x="3832055" y="3431277"/>
            <a:ext cx="325386" cy="8428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flipV="1">
            <a:off x="3188077" y="3267075"/>
            <a:ext cx="370126" cy="839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4908872" y="1513972"/>
            <a:ext cx="351378" cy="461665"/>
          </a:xfrm>
          <a:prstGeom prst="rect">
            <a:avLst/>
          </a:prstGeom>
          <a:noFill/>
        </p:spPr>
        <p:txBody>
          <a:bodyPr wrap="none" rtlCol="0">
            <a:spAutoFit/>
          </a:bodyPr>
          <a:lstStyle/>
          <a:p>
            <a:r>
              <a:rPr lang="en-US" sz="2400" dirty="0"/>
              <a:t>R</a:t>
            </a:r>
          </a:p>
        </p:txBody>
      </p:sp>
      <p:sp>
        <p:nvSpPr>
          <p:cNvPr id="77" name="TextBox 76"/>
          <p:cNvSpPr txBox="1"/>
          <p:nvPr/>
        </p:nvSpPr>
        <p:spPr>
          <a:xfrm>
            <a:off x="4875253" y="1812081"/>
            <a:ext cx="458780" cy="461665"/>
          </a:xfrm>
          <a:prstGeom prst="rect">
            <a:avLst/>
          </a:prstGeom>
          <a:noFill/>
        </p:spPr>
        <p:txBody>
          <a:bodyPr wrap="none" rtlCol="0">
            <a:spAutoFit/>
          </a:bodyPr>
          <a:lstStyle/>
          <a:p>
            <a:r>
              <a:rPr lang="en-US" sz="2400" dirty="0"/>
              <a:t>W</a:t>
            </a:r>
          </a:p>
        </p:txBody>
      </p:sp>
      <p:sp>
        <p:nvSpPr>
          <p:cNvPr id="78" name="TextBox 77"/>
          <p:cNvSpPr txBox="1"/>
          <p:nvPr/>
        </p:nvSpPr>
        <p:spPr>
          <a:xfrm>
            <a:off x="5256027" y="1618920"/>
            <a:ext cx="338554" cy="461665"/>
          </a:xfrm>
          <a:prstGeom prst="rect">
            <a:avLst/>
          </a:prstGeom>
          <a:noFill/>
        </p:spPr>
        <p:txBody>
          <a:bodyPr wrap="none" rtlCol="0">
            <a:spAutoFit/>
          </a:bodyPr>
          <a:lstStyle/>
          <a:p>
            <a:r>
              <a:rPr lang="en-US" sz="2400" dirty="0"/>
              <a:t>=</a:t>
            </a:r>
          </a:p>
        </p:txBody>
      </p:sp>
      <p:sp>
        <p:nvSpPr>
          <p:cNvPr id="79" name="TextBox 78"/>
          <p:cNvSpPr txBox="1"/>
          <p:nvPr/>
        </p:nvSpPr>
        <p:spPr>
          <a:xfrm>
            <a:off x="5478556" y="1606404"/>
            <a:ext cx="340158" cy="461665"/>
          </a:xfrm>
          <a:prstGeom prst="rect">
            <a:avLst/>
          </a:prstGeom>
          <a:noFill/>
        </p:spPr>
        <p:txBody>
          <a:bodyPr wrap="none" rtlCol="0">
            <a:spAutoFit/>
          </a:bodyPr>
          <a:lstStyle/>
          <a:p>
            <a:r>
              <a:rPr lang="en-US" sz="2400" dirty="0"/>
              <a:t>1</a:t>
            </a:r>
          </a:p>
        </p:txBody>
      </p:sp>
      <p:cxnSp>
        <p:nvCxnSpPr>
          <p:cNvPr id="81" name="Straight Connector 80"/>
          <p:cNvCxnSpPr/>
          <p:nvPr/>
        </p:nvCxnSpPr>
        <p:spPr>
          <a:xfrm>
            <a:off x="4933598" y="1881042"/>
            <a:ext cx="294278" cy="2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2227008" y="951527"/>
            <a:ext cx="2876044" cy="738664"/>
          </a:xfrm>
          <a:prstGeom prst="rect">
            <a:avLst/>
          </a:prstGeom>
          <a:noFill/>
        </p:spPr>
        <p:txBody>
          <a:bodyPr wrap="none" rtlCol="0">
            <a:spAutoFit/>
          </a:bodyPr>
          <a:lstStyle/>
          <a:p>
            <a:r>
              <a:rPr lang="en-US" sz="2400" dirty="0"/>
              <a:t>W) Wye, Rectangular </a:t>
            </a:r>
          </a:p>
          <a:p>
            <a:r>
              <a:rPr lang="en-US" dirty="0"/>
              <a:t>(upstream </a:t>
            </a:r>
            <a:r>
              <a:rPr lang="en-US" dirty="0" err="1"/>
              <a:t>Pv</a:t>
            </a:r>
            <a:r>
              <a:rPr lang="en-US" dirty="0"/>
              <a:t>)</a:t>
            </a:r>
          </a:p>
        </p:txBody>
      </p:sp>
      <p:sp>
        <p:nvSpPr>
          <p:cNvPr id="42" name="TextBox 41"/>
          <p:cNvSpPr txBox="1"/>
          <p:nvPr/>
        </p:nvSpPr>
        <p:spPr>
          <a:xfrm>
            <a:off x="2791073" y="2166560"/>
            <a:ext cx="1374992" cy="738664"/>
          </a:xfrm>
          <a:prstGeom prst="rect">
            <a:avLst/>
          </a:prstGeom>
          <a:noFill/>
        </p:spPr>
        <p:txBody>
          <a:bodyPr wrap="none" rtlCol="0">
            <a:spAutoFit/>
          </a:bodyPr>
          <a:lstStyle/>
          <a:p>
            <a:r>
              <a:rPr lang="en-US" sz="2100" dirty="0"/>
              <a:t>R ÷ W = 1</a:t>
            </a:r>
          </a:p>
          <a:p>
            <a:r>
              <a:rPr lang="en-US" sz="2100" dirty="0"/>
              <a:t>90</a:t>
            </a:r>
            <a:r>
              <a:rPr lang="en-US" sz="2100" baseline="30000" dirty="0"/>
              <a:t>O </a:t>
            </a:r>
            <a:r>
              <a:rPr lang="en-US" sz="2100" dirty="0"/>
              <a:t>Branch</a:t>
            </a:r>
          </a:p>
        </p:txBody>
      </p:sp>
      <p:graphicFrame>
        <p:nvGraphicFramePr>
          <p:cNvPr id="8" name="Table 7"/>
          <p:cNvGraphicFramePr>
            <a:graphicFrameLocks noGrp="1"/>
          </p:cNvGraphicFramePr>
          <p:nvPr>
            <p:extLst>
              <p:ext uri="{D42A27DB-BD31-4B8C-83A1-F6EECF244321}">
                <p14:modId xmlns:p14="http://schemas.microsoft.com/office/powerpoint/2010/main" val="350766922"/>
              </p:ext>
            </p:extLst>
          </p:nvPr>
        </p:nvGraphicFramePr>
        <p:xfrm>
          <a:off x="4330122" y="4569247"/>
          <a:ext cx="3057801" cy="1371600"/>
        </p:xfrm>
        <a:graphic>
          <a:graphicData uri="http://schemas.openxmlformats.org/drawingml/2006/table">
            <a:tbl>
              <a:tblPr firstRow="1" bandRow="1">
                <a:tableStyleId>{5940675A-B579-460E-94D1-54222C63F5DA}</a:tableStyleId>
              </a:tblPr>
              <a:tblGrid>
                <a:gridCol w="1019267"/>
                <a:gridCol w="1019267"/>
                <a:gridCol w="1019267"/>
              </a:tblGrid>
              <a:tr h="342900">
                <a:tc>
                  <a:txBody>
                    <a:bodyPr/>
                    <a:lstStyle/>
                    <a:p>
                      <a:r>
                        <a:rPr lang="en-US" sz="1800" b="1" dirty="0" smtClean="0"/>
                        <a:t>FPM</a:t>
                      </a:r>
                      <a:endParaRPr lang="en-US" sz="1800" b="1" dirty="0"/>
                    </a:p>
                  </a:txBody>
                  <a:tcPr marL="68580" marR="68580" marT="34290" marB="34290"/>
                </a:tc>
                <a:tc>
                  <a:txBody>
                    <a:bodyPr/>
                    <a:lstStyle/>
                    <a:p>
                      <a:r>
                        <a:rPr lang="en-US" sz="1800" b="1" dirty="0" smtClean="0"/>
                        <a:t>Branch</a:t>
                      </a:r>
                      <a:endParaRPr lang="en-US" sz="1800" b="1" dirty="0"/>
                    </a:p>
                  </a:txBody>
                  <a:tcPr marL="68580" marR="68580" marT="34290" marB="34290"/>
                </a:tc>
                <a:tc>
                  <a:txBody>
                    <a:bodyPr/>
                    <a:lstStyle/>
                    <a:p>
                      <a:r>
                        <a:rPr lang="en-US" sz="1800" b="1" dirty="0" smtClean="0"/>
                        <a:t>Trunk</a:t>
                      </a:r>
                      <a:endParaRPr lang="en-US" sz="1800" b="1" dirty="0"/>
                    </a:p>
                  </a:txBody>
                  <a:tcPr marL="68580" marR="68580" marT="34290" marB="34290"/>
                </a:tc>
              </a:tr>
              <a:tr h="342900">
                <a:tc>
                  <a:txBody>
                    <a:bodyPr/>
                    <a:lstStyle/>
                    <a:p>
                      <a:r>
                        <a:rPr lang="en-US" sz="1800" b="1" dirty="0" smtClean="0">
                          <a:solidFill>
                            <a:srgbClr val="FF0000"/>
                          </a:solidFill>
                        </a:rPr>
                        <a:t>900</a:t>
                      </a:r>
                      <a:endParaRPr lang="en-US" sz="1800" b="1" dirty="0">
                        <a:solidFill>
                          <a:srgbClr val="FF0000"/>
                        </a:solidFill>
                      </a:endParaRPr>
                    </a:p>
                  </a:txBody>
                  <a:tcPr marL="68580" marR="68580" marT="34290" marB="34290"/>
                </a:tc>
                <a:tc>
                  <a:txBody>
                    <a:bodyPr/>
                    <a:lstStyle/>
                    <a:p>
                      <a:r>
                        <a:rPr lang="en-US" sz="1800" b="1" dirty="0" smtClean="0"/>
                        <a:t>0.03</a:t>
                      </a:r>
                      <a:endParaRPr lang="en-US" sz="1800" b="1" dirty="0"/>
                    </a:p>
                  </a:txBody>
                  <a:tcPr marL="68580" marR="68580" marT="34290" marB="34290"/>
                </a:tc>
                <a:tc>
                  <a:txBody>
                    <a:bodyPr/>
                    <a:lstStyle/>
                    <a:p>
                      <a:r>
                        <a:rPr lang="en-US" sz="1800" b="1" dirty="0" smtClean="0">
                          <a:solidFill>
                            <a:srgbClr val="FF0000"/>
                          </a:solidFill>
                        </a:rPr>
                        <a:t>0.00</a:t>
                      </a:r>
                      <a:endParaRPr lang="en-US" sz="1800" b="1" dirty="0">
                        <a:solidFill>
                          <a:srgbClr val="FF0000"/>
                        </a:solidFill>
                      </a:endParaRPr>
                    </a:p>
                  </a:txBody>
                  <a:tcPr marL="68580" marR="68580" marT="34290" marB="34290"/>
                </a:tc>
              </a:tr>
              <a:tr h="342900">
                <a:tc>
                  <a:txBody>
                    <a:bodyPr/>
                    <a:lstStyle/>
                    <a:p>
                      <a:r>
                        <a:rPr lang="en-US" sz="1800" b="1" dirty="0" smtClean="0"/>
                        <a:t>1,500</a:t>
                      </a:r>
                      <a:endParaRPr lang="en-US" sz="1800" b="1" dirty="0"/>
                    </a:p>
                  </a:txBody>
                  <a:tcPr marL="68580" marR="68580" marT="34290" marB="34290"/>
                </a:tc>
                <a:tc>
                  <a:txBody>
                    <a:bodyPr/>
                    <a:lstStyle/>
                    <a:p>
                      <a:r>
                        <a:rPr lang="en-US" sz="1800" b="1" dirty="0" smtClean="0"/>
                        <a:t>0.07</a:t>
                      </a:r>
                      <a:endParaRPr lang="en-US" sz="1800" b="1" dirty="0"/>
                    </a:p>
                  </a:txBody>
                  <a:tcPr marL="68580" marR="68580" marT="34290" marB="34290"/>
                </a:tc>
                <a:tc>
                  <a:txBody>
                    <a:bodyPr/>
                    <a:lstStyle/>
                    <a:p>
                      <a:r>
                        <a:rPr lang="en-US" sz="1800" b="1" dirty="0" smtClean="0"/>
                        <a:t>0.01</a:t>
                      </a:r>
                      <a:endParaRPr lang="en-US" sz="1800" b="1" dirty="0"/>
                    </a:p>
                  </a:txBody>
                  <a:tcPr marL="68580" marR="68580" marT="34290" marB="34290"/>
                </a:tc>
              </a:tr>
              <a:tr h="342900">
                <a:tc>
                  <a:txBody>
                    <a:bodyPr/>
                    <a:lstStyle/>
                    <a:p>
                      <a:r>
                        <a:rPr lang="en-US" sz="1800" b="1" dirty="0" smtClean="0"/>
                        <a:t>2,100</a:t>
                      </a:r>
                      <a:endParaRPr lang="en-US" sz="1800" b="1" dirty="0"/>
                    </a:p>
                  </a:txBody>
                  <a:tcPr marL="68580" marR="68580" marT="34290" marB="34290"/>
                </a:tc>
                <a:tc>
                  <a:txBody>
                    <a:bodyPr/>
                    <a:lstStyle/>
                    <a:p>
                      <a:r>
                        <a:rPr lang="en-US" sz="1800" b="1" dirty="0" smtClean="0"/>
                        <a:t>0.14</a:t>
                      </a:r>
                      <a:endParaRPr lang="en-US" sz="1800" b="1" dirty="0"/>
                    </a:p>
                  </a:txBody>
                  <a:tcPr marL="68580" marR="68580" marT="34290" marB="34290"/>
                </a:tc>
                <a:tc>
                  <a:txBody>
                    <a:bodyPr/>
                    <a:lstStyle/>
                    <a:p>
                      <a:r>
                        <a:rPr lang="en-US" sz="1800" b="1" dirty="0" smtClean="0"/>
                        <a:t>0.02</a:t>
                      </a:r>
                      <a:endParaRPr lang="en-US" sz="1800" b="1" dirty="0"/>
                    </a:p>
                  </a:txBody>
                  <a:tcPr marL="68580" marR="68580" marT="34290" marB="34290"/>
                </a:tc>
              </a:tr>
            </a:tbl>
          </a:graphicData>
        </a:graphic>
      </p:graphicFrame>
      <p:sp>
        <p:nvSpPr>
          <p:cNvPr id="9" name="TextBox 8"/>
          <p:cNvSpPr txBox="1"/>
          <p:nvPr/>
        </p:nvSpPr>
        <p:spPr>
          <a:xfrm>
            <a:off x="5205756" y="4119224"/>
            <a:ext cx="1217641" cy="461665"/>
          </a:xfrm>
          <a:prstGeom prst="rect">
            <a:avLst/>
          </a:prstGeom>
          <a:noFill/>
        </p:spPr>
        <p:txBody>
          <a:bodyPr wrap="none" rtlCol="0">
            <a:spAutoFit/>
          </a:bodyPr>
          <a:lstStyle/>
          <a:p>
            <a:r>
              <a:rPr lang="en-US" sz="2400" b="1" dirty="0"/>
              <a:t>Loss (Pt</a:t>
            </a:r>
            <a:r>
              <a:rPr lang="en-US" sz="1350" dirty="0"/>
              <a:t>)</a:t>
            </a:r>
          </a:p>
        </p:txBody>
      </p:sp>
    </p:spTree>
    <p:custDataLst>
      <p:tags r:id="rId1"/>
    </p:custDataLst>
    <p:extLst>
      <p:ext uri="{BB962C8B-B14F-4D97-AF65-F5344CB8AC3E}">
        <p14:creationId xmlns:p14="http://schemas.microsoft.com/office/powerpoint/2010/main" val="1309417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rot="5400000">
            <a:off x="1181955" y="-1082773"/>
            <a:ext cx="6786314" cy="9144000"/>
          </a:xfrm>
          <a:prstGeom prst="rect">
            <a:avLst/>
          </a:prstGeom>
          <a:ln>
            <a:solidFill>
              <a:schemeClr val="bg2">
                <a:lumMod val="60000"/>
                <a:lumOff val="40000"/>
              </a:schemeClr>
            </a:solidFill>
          </a:ln>
        </p:spPr>
      </p:pic>
      <p:cxnSp>
        <p:nvCxnSpPr>
          <p:cNvPr id="4" name="Straight Connector 3"/>
          <p:cNvCxnSpPr/>
          <p:nvPr/>
        </p:nvCxnSpPr>
        <p:spPr>
          <a:xfrm>
            <a:off x="8991600" y="2133600"/>
            <a:ext cx="0" cy="26670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7201" y="2646819"/>
            <a:ext cx="21733" cy="215378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2764" y="1618009"/>
            <a:ext cx="8534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200" y="4780625"/>
            <a:ext cx="8534400" cy="1997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1" y="381000"/>
            <a:ext cx="7722976" cy="954107"/>
          </a:xfrm>
          <a:prstGeom prst="rect">
            <a:avLst/>
          </a:prstGeom>
          <a:noFill/>
        </p:spPr>
        <p:txBody>
          <a:bodyPr wrap="square" rtlCol="0">
            <a:spAutoFit/>
          </a:bodyPr>
          <a:lstStyle/>
          <a:p>
            <a:r>
              <a:rPr lang="en-US" sz="3600" b="1" dirty="0" smtClean="0">
                <a:solidFill>
                  <a:schemeClr val="bg2"/>
                </a:solidFill>
              </a:rPr>
              <a:t>Maria’s Restaurant Duct Layout</a:t>
            </a:r>
          </a:p>
          <a:p>
            <a:r>
              <a:rPr lang="en-US" sz="2000" b="1" i="1" dirty="0" smtClean="0">
                <a:solidFill>
                  <a:schemeClr val="bg2"/>
                </a:solidFill>
              </a:rPr>
              <a:t>(one grid </a:t>
            </a:r>
            <a:r>
              <a:rPr lang="en-US" sz="2000" b="1" i="1" dirty="0">
                <a:solidFill>
                  <a:schemeClr val="bg2"/>
                </a:solidFill>
              </a:rPr>
              <a:t>s</a:t>
            </a:r>
            <a:r>
              <a:rPr lang="en-US" sz="2000" b="1" i="1" dirty="0" smtClean="0">
                <a:solidFill>
                  <a:schemeClr val="bg2"/>
                </a:solidFill>
              </a:rPr>
              <a:t>quare = one ft</a:t>
            </a:r>
            <a:r>
              <a:rPr lang="en-US" sz="2000" b="1" i="1" baseline="30000" dirty="0" smtClean="0">
                <a:solidFill>
                  <a:schemeClr val="bg2"/>
                </a:solidFill>
              </a:rPr>
              <a:t>2</a:t>
            </a:r>
            <a:r>
              <a:rPr lang="en-US" sz="2000" b="1" i="1" dirty="0" smtClean="0">
                <a:solidFill>
                  <a:schemeClr val="bg2"/>
                </a:solidFill>
              </a:rPr>
              <a:t>)</a:t>
            </a:r>
          </a:p>
        </p:txBody>
      </p:sp>
      <p:cxnSp>
        <p:nvCxnSpPr>
          <p:cNvPr id="26" name="Straight Connector 25"/>
          <p:cNvCxnSpPr/>
          <p:nvPr/>
        </p:nvCxnSpPr>
        <p:spPr>
          <a:xfrm>
            <a:off x="457200"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70885"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200" y="161129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200" y="4790612"/>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067300"/>
            <a:ext cx="4246485"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7200" y="5067300"/>
            <a:ext cx="3713033"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8600" y="3429001"/>
            <a:ext cx="0" cy="136161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28600" y="1611298"/>
            <a:ext cx="0" cy="130890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59083" y="4878851"/>
            <a:ext cx="676788" cy="369332"/>
          </a:xfrm>
          <a:prstGeom prst="rect">
            <a:avLst/>
          </a:prstGeom>
          <a:noFill/>
        </p:spPr>
        <p:txBody>
          <a:bodyPr wrap="none" rtlCol="0">
            <a:spAutoFit/>
          </a:bodyPr>
          <a:lstStyle/>
          <a:p>
            <a:r>
              <a:rPr lang="en-US" b="1" dirty="0" smtClean="0">
                <a:solidFill>
                  <a:schemeClr val="bg1"/>
                </a:solidFill>
              </a:rPr>
              <a:t>66 ft</a:t>
            </a:r>
            <a:r>
              <a:rPr lang="en-US" dirty="0" smtClean="0"/>
              <a:t>.</a:t>
            </a:r>
            <a:endParaRPr lang="en-US" dirty="0"/>
          </a:p>
        </p:txBody>
      </p:sp>
      <p:sp>
        <p:nvSpPr>
          <p:cNvPr id="43" name="TextBox 42"/>
          <p:cNvSpPr txBox="1"/>
          <p:nvPr/>
        </p:nvSpPr>
        <p:spPr>
          <a:xfrm rot="16200000">
            <a:off x="-113000" y="2955444"/>
            <a:ext cx="683200" cy="369332"/>
          </a:xfrm>
          <a:prstGeom prst="rect">
            <a:avLst/>
          </a:prstGeom>
          <a:noFill/>
        </p:spPr>
        <p:txBody>
          <a:bodyPr wrap="none" rtlCol="0">
            <a:spAutoFit/>
          </a:bodyPr>
          <a:lstStyle/>
          <a:p>
            <a:r>
              <a:rPr lang="en-US" b="1" dirty="0" smtClean="0">
                <a:solidFill>
                  <a:schemeClr val="bg1"/>
                </a:solidFill>
              </a:rPr>
              <a:t>25 ft</a:t>
            </a:r>
            <a:r>
              <a:rPr lang="en-US" dirty="0" smtClean="0"/>
              <a:t>.</a:t>
            </a:r>
            <a:endParaRPr lang="en-US" dirty="0"/>
          </a:p>
        </p:txBody>
      </p:sp>
      <p:cxnSp>
        <p:nvCxnSpPr>
          <p:cNvPr id="18" name="Straight Connector 17"/>
          <p:cNvCxnSpPr/>
          <p:nvPr/>
        </p:nvCxnSpPr>
        <p:spPr>
          <a:xfrm flipV="1">
            <a:off x="2573702" y="3044948"/>
            <a:ext cx="762136" cy="658"/>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970885" y="1611297"/>
            <a:ext cx="0" cy="15240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4957" y="1600200"/>
            <a:ext cx="13599" cy="64124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442764" y="3121596"/>
            <a:ext cx="1557824" cy="194"/>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rot="16200000">
            <a:off x="198421" y="3664742"/>
            <a:ext cx="902433" cy="34992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p:nvPr/>
        </p:nvCxnSpPr>
        <p:spPr>
          <a:xfrm>
            <a:off x="3813502" y="1621616"/>
            <a:ext cx="6311" cy="171118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32343" y="3035566"/>
            <a:ext cx="17350" cy="67926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868288" y="1636855"/>
            <a:ext cx="1240" cy="171280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322825" y="2895909"/>
            <a:ext cx="554391" cy="317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335074" y="2867424"/>
            <a:ext cx="0" cy="46066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a:off x="2610734" y="1618009"/>
            <a:ext cx="11635" cy="142956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01149" y="4191305"/>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813502" y="4667108"/>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1941860" y="2646032"/>
            <a:ext cx="2080" cy="46157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467600" y="1613945"/>
            <a:ext cx="0" cy="85045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6576775" y="2920200"/>
            <a:ext cx="890825" cy="1109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9" name="Right Arrow 248"/>
          <p:cNvSpPr/>
          <p:nvPr/>
        </p:nvSpPr>
        <p:spPr>
          <a:xfrm rot="10800000">
            <a:off x="3677533" y="3955903"/>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50" name="Right Arrow 249"/>
          <p:cNvSpPr/>
          <p:nvPr/>
        </p:nvSpPr>
        <p:spPr>
          <a:xfrm>
            <a:off x="3720518" y="4440760"/>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70858" y="3187980"/>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pic>
        <p:nvPicPr>
          <p:cNvPr id="1028" name="Picture 4" descr="MCj023901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08354" y="701779"/>
            <a:ext cx="683247" cy="8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 name="Straight Connector 102"/>
          <p:cNvCxnSpPr/>
          <p:nvPr/>
        </p:nvCxnSpPr>
        <p:spPr>
          <a:xfrm>
            <a:off x="3798491" y="3704563"/>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16200000">
            <a:off x="171778" y="3675932"/>
            <a:ext cx="942887" cy="338554"/>
          </a:xfrm>
          <a:prstGeom prst="rect">
            <a:avLst/>
          </a:prstGeom>
          <a:noFill/>
        </p:spPr>
        <p:txBody>
          <a:bodyPr wrap="none" rtlCol="0">
            <a:spAutoFit/>
          </a:bodyPr>
          <a:lstStyle/>
          <a:p>
            <a:r>
              <a:rPr lang="en-US" sz="1600" dirty="0" smtClean="0">
                <a:solidFill>
                  <a:schemeClr val="bg1"/>
                </a:solidFill>
              </a:rPr>
              <a:t>EX. Hood</a:t>
            </a:r>
            <a:endParaRPr lang="en-US" sz="1600" dirty="0">
              <a:solidFill>
                <a:schemeClr val="bg1"/>
              </a:solidFill>
            </a:endParaRPr>
          </a:p>
        </p:txBody>
      </p:sp>
      <p:cxnSp>
        <p:nvCxnSpPr>
          <p:cNvPr id="104" name="Straight Connector 103"/>
          <p:cNvCxnSpPr/>
          <p:nvPr/>
        </p:nvCxnSpPr>
        <p:spPr>
          <a:xfrm flipV="1">
            <a:off x="3331895" y="3693983"/>
            <a:ext cx="1003179" cy="105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806391" y="2071552"/>
            <a:ext cx="109728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p:cNvCxnSpPr/>
          <p:nvPr/>
        </p:nvCxnSpPr>
        <p:spPr>
          <a:xfrm flipH="1">
            <a:off x="4322825" y="463491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745570" y="1763697"/>
            <a:ext cx="817788" cy="369332"/>
          </a:xfrm>
          <a:prstGeom prst="rect">
            <a:avLst/>
          </a:prstGeom>
          <a:noFill/>
        </p:spPr>
        <p:txBody>
          <a:bodyPr wrap="none" rtlCol="0">
            <a:spAutoFit/>
          </a:bodyPr>
          <a:lstStyle/>
          <a:p>
            <a:r>
              <a:rPr lang="en-US" dirty="0" smtClean="0">
                <a:solidFill>
                  <a:schemeClr val="bg1"/>
                </a:solidFill>
              </a:rPr>
              <a:t>Zone 2</a:t>
            </a:r>
            <a:endParaRPr lang="en-US" dirty="0">
              <a:solidFill>
                <a:schemeClr val="bg1"/>
              </a:solidFill>
            </a:endParaRPr>
          </a:p>
        </p:txBody>
      </p:sp>
      <p:cxnSp>
        <p:nvCxnSpPr>
          <p:cNvPr id="121" name="Straight Connector 120"/>
          <p:cNvCxnSpPr>
            <a:stCxn id="100" idx="2"/>
          </p:cNvCxnSpPr>
          <p:nvPr/>
        </p:nvCxnSpPr>
        <p:spPr>
          <a:xfrm>
            <a:off x="2076025" y="3625750"/>
            <a:ext cx="6578" cy="26670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488279" y="3900158"/>
            <a:ext cx="549" cy="390765"/>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8676168" y="1708189"/>
            <a:ext cx="28072" cy="290201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6078095" y="1727532"/>
            <a:ext cx="2583620" cy="1620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4637694" y="2533270"/>
            <a:ext cx="511311" cy="652"/>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82" name="Down Arrow Callout 81"/>
          <p:cNvSpPr/>
          <p:nvPr/>
        </p:nvSpPr>
        <p:spPr>
          <a:xfrm>
            <a:off x="6556317"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wn Arrow Callout 82"/>
          <p:cNvSpPr/>
          <p:nvPr/>
        </p:nvSpPr>
        <p:spPr>
          <a:xfrm>
            <a:off x="5204033"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own Arrow Callout 85"/>
          <p:cNvSpPr/>
          <p:nvPr/>
        </p:nvSpPr>
        <p:spPr>
          <a:xfrm rot="16200000">
            <a:off x="8026641" y="226574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p:cNvCxnSpPr/>
          <p:nvPr/>
        </p:nvCxnSpPr>
        <p:spPr>
          <a:xfrm>
            <a:off x="7058250" y="1743736"/>
            <a:ext cx="0" cy="41032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00" name="Down Arrow Callout 99"/>
          <p:cNvSpPr/>
          <p:nvPr/>
        </p:nvSpPr>
        <p:spPr>
          <a:xfrm>
            <a:off x="1937424" y="3349052"/>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Down Arrow Callout 100"/>
          <p:cNvSpPr/>
          <p:nvPr/>
        </p:nvSpPr>
        <p:spPr>
          <a:xfrm>
            <a:off x="2643192" y="3372341"/>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Down Arrow Callout 105"/>
          <p:cNvSpPr/>
          <p:nvPr/>
        </p:nvSpPr>
        <p:spPr>
          <a:xfrm rot="10800000">
            <a:off x="3093254" y="4233928"/>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359092" y="5182587"/>
            <a:ext cx="3970820" cy="923330"/>
          </a:xfrm>
          <a:prstGeom prst="rect">
            <a:avLst/>
          </a:prstGeom>
        </p:spPr>
        <p:txBody>
          <a:bodyPr wrap="square">
            <a:spAutoFit/>
          </a:bodyPr>
          <a:lstStyle/>
          <a:p>
            <a:r>
              <a:rPr lang="en-US" dirty="0" smtClean="0">
                <a:solidFill>
                  <a:schemeClr val="bg1"/>
                </a:solidFill>
              </a:rPr>
              <a:t>Zone 2 Constant Volume 3,200 CFM</a:t>
            </a:r>
            <a:endParaRPr lang="en-US" dirty="0">
              <a:solidFill>
                <a:schemeClr val="bg1"/>
              </a:solidFill>
            </a:endParaRPr>
          </a:p>
          <a:p>
            <a:r>
              <a:rPr lang="en-US" dirty="0" smtClean="0">
                <a:solidFill>
                  <a:schemeClr val="bg1"/>
                </a:solidFill>
              </a:rPr>
              <a:t>Stage 1 Return: 1,300 CFM</a:t>
            </a:r>
          </a:p>
          <a:p>
            <a:r>
              <a:rPr lang="en-US" dirty="0" smtClean="0">
                <a:solidFill>
                  <a:schemeClr val="bg1"/>
                </a:solidFill>
              </a:rPr>
              <a:t>Stage 2 Return: 3,100 CFM</a:t>
            </a:r>
          </a:p>
        </p:txBody>
      </p:sp>
      <p:sp>
        <p:nvSpPr>
          <p:cNvPr id="112" name="Down Arrow Callout 111"/>
          <p:cNvSpPr/>
          <p:nvPr/>
        </p:nvSpPr>
        <p:spPr>
          <a:xfrm rot="5400000">
            <a:off x="4866239" y="2428723"/>
            <a:ext cx="579973" cy="245304"/>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4563931" y="3492319"/>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cxnSp>
        <p:nvCxnSpPr>
          <p:cNvPr id="109" name="Straight Connector 108"/>
          <p:cNvCxnSpPr/>
          <p:nvPr/>
        </p:nvCxnSpPr>
        <p:spPr>
          <a:xfrm flipH="1">
            <a:off x="5344984" y="4145142"/>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a:off x="6670453" y="4151111"/>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flipV="1">
            <a:off x="7992858" y="3876222"/>
            <a:ext cx="647287" cy="17526"/>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36" name="Down Arrow Callout 135"/>
          <p:cNvSpPr/>
          <p:nvPr/>
        </p:nvSpPr>
        <p:spPr>
          <a:xfrm rot="16200000" flipH="1">
            <a:off x="7904429" y="374178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rot="16200000">
            <a:off x="3569703" y="3515407"/>
            <a:ext cx="1097280" cy="6700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nvCxnSpPr>
        <p:spPr>
          <a:xfrm flipH="1">
            <a:off x="1194597" y="2610370"/>
            <a:ext cx="1288" cy="128208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1" name="Down Arrow Callout 140"/>
          <p:cNvSpPr/>
          <p:nvPr/>
        </p:nvSpPr>
        <p:spPr>
          <a:xfrm>
            <a:off x="1069092" y="2461698"/>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rot="5400000">
            <a:off x="3791235" y="3788328"/>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Connector 144"/>
          <p:cNvCxnSpPr>
            <a:stCxn id="157" idx="0"/>
          </p:cNvCxnSpPr>
          <p:nvPr/>
        </p:nvCxnSpPr>
        <p:spPr>
          <a:xfrm>
            <a:off x="4323350" y="2616117"/>
            <a:ext cx="17240" cy="86268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47" name="Down Arrow Callout 146"/>
          <p:cNvSpPr/>
          <p:nvPr/>
        </p:nvSpPr>
        <p:spPr>
          <a:xfrm rot="16200000">
            <a:off x="3438287" y="4090405"/>
            <a:ext cx="523077" cy="223895"/>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Down Arrow Callout 147"/>
          <p:cNvSpPr/>
          <p:nvPr/>
        </p:nvSpPr>
        <p:spPr>
          <a:xfrm rot="10800000">
            <a:off x="2360585" y="42465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Down Arrow Callout 148"/>
          <p:cNvSpPr/>
          <p:nvPr/>
        </p:nvSpPr>
        <p:spPr>
          <a:xfrm rot="10800000">
            <a:off x="1534219" y="42414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4552856" y="2350128"/>
            <a:ext cx="257040" cy="30955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4211931" y="2491290"/>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3" name="Straight Connector 152"/>
          <p:cNvCxnSpPr/>
          <p:nvPr/>
        </p:nvCxnSpPr>
        <p:spPr>
          <a:xfrm flipH="1">
            <a:off x="3203494" y="3843147"/>
            <a:ext cx="6462" cy="40410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459536" y="2147329"/>
            <a:ext cx="2229713" cy="338554"/>
          </a:xfrm>
          <a:prstGeom prst="rect">
            <a:avLst/>
          </a:prstGeom>
          <a:noFill/>
        </p:spPr>
        <p:txBody>
          <a:bodyPr wrap="none" rtlCol="0">
            <a:spAutoFit/>
          </a:bodyPr>
          <a:lstStyle/>
          <a:p>
            <a:r>
              <a:rPr lang="en-US" sz="1600" dirty="0" smtClean="0">
                <a:solidFill>
                  <a:schemeClr val="bg1"/>
                </a:solidFill>
              </a:rPr>
              <a:t>Supply Diffuser 550 CFM</a:t>
            </a:r>
            <a:endParaRPr lang="en-US" sz="1600" dirty="0">
              <a:solidFill>
                <a:schemeClr val="bg1"/>
              </a:solidFill>
            </a:endParaRPr>
          </a:p>
        </p:txBody>
      </p:sp>
      <p:sp>
        <p:nvSpPr>
          <p:cNvPr id="160" name="TextBox 159"/>
          <p:cNvSpPr txBox="1"/>
          <p:nvPr/>
        </p:nvSpPr>
        <p:spPr>
          <a:xfrm>
            <a:off x="962744" y="4469449"/>
            <a:ext cx="2900997" cy="338554"/>
          </a:xfrm>
          <a:prstGeom prst="rect">
            <a:avLst/>
          </a:prstGeom>
          <a:noFill/>
        </p:spPr>
        <p:txBody>
          <a:bodyPr wrap="square" rtlCol="0">
            <a:spAutoFit/>
          </a:bodyPr>
          <a:lstStyle/>
          <a:p>
            <a:r>
              <a:rPr lang="en-US" sz="1600" dirty="0" smtClean="0">
                <a:solidFill>
                  <a:schemeClr val="bg1"/>
                </a:solidFill>
              </a:rPr>
              <a:t>5 Supply Diffusers 530 CFM Each</a:t>
            </a:r>
            <a:endParaRPr lang="en-US" sz="1600" dirty="0">
              <a:solidFill>
                <a:schemeClr val="bg1"/>
              </a:solidFill>
            </a:endParaRPr>
          </a:p>
        </p:txBody>
      </p:sp>
      <p:sp>
        <p:nvSpPr>
          <p:cNvPr id="161" name="TextBox 160"/>
          <p:cNvSpPr txBox="1"/>
          <p:nvPr/>
        </p:nvSpPr>
        <p:spPr>
          <a:xfrm>
            <a:off x="5607751" y="2547744"/>
            <a:ext cx="2900997" cy="338554"/>
          </a:xfrm>
          <a:prstGeom prst="rect">
            <a:avLst/>
          </a:prstGeom>
          <a:noFill/>
        </p:spPr>
        <p:txBody>
          <a:bodyPr wrap="square" rtlCol="0">
            <a:spAutoFit/>
          </a:bodyPr>
          <a:lstStyle/>
          <a:p>
            <a:r>
              <a:rPr lang="en-US" sz="1600" dirty="0" smtClean="0">
                <a:solidFill>
                  <a:schemeClr val="bg1"/>
                </a:solidFill>
              </a:rPr>
              <a:t>6 Supply Diffusers 400 CFM Each</a:t>
            </a:r>
            <a:endParaRPr lang="en-US" sz="1600" dirty="0">
              <a:solidFill>
                <a:schemeClr val="bg1"/>
              </a:solidFill>
            </a:endParaRPr>
          </a:p>
        </p:txBody>
      </p:sp>
      <p:sp>
        <p:nvSpPr>
          <p:cNvPr id="164" name="Rectangle 163"/>
          <p:cNvSpPr/>
          <p:nvPr/>
        </p:nvSpPr>
        <p:spPr>
          <a:xfrm>
            <a:off x="5000065" y="5116655"/>
            <a:ext cx="3970820" cy="646331"/>
          </a:xfrm>
          <a:prstGeom prst="rect">
            <a:avLst/>
          </a:prstGeom>
        </p:spPr>
        <p:txBody>
          <a:bodyPr wrap="square">
            <a:spAutoFit/>
          </a:bodyPr>
          <a:lstStyle/>
          <a:p>
            <a:r>
              <a:rPr lang="en-US" dirty="0" smtClean="0">
                <a:solidFill>
                  <a:schemeClr val="bg1"/>
                </a:solidFill>
              </a:rPr>
              <a:t>Zone 1 Constant Volume 2,400 CFM</a:t>
            </a:r>
            <a:endParaRPr lang="en-US" dirty="0">
              <a:solidFill>
                <a:schemeClr val="bg1"/>
              </a:solidFill>
            </a:endParaRPr>
          </a:p>
          <a:p>
            <a:r>
              <a:rPr lang="en-US" dirty="0" smtClean="0">
                <a:solidFill>
                  <a:schemeClr val="bg1"/>
                </a:solidFill>
              </a:rPr>
              <a:t>Return: 1,711 CFM</a:t>
            </a:r>
          </a:p>
        </p:txBody>
      </p:sp>
      <p:sp>
        <p:nvSpPr>
          <p:cNvPr id="97" name="Rectangle 96"/>
          <p:cNvSpPr/>
          <p:nvPr/>
        </p:nvSpPr>
        <p:spPr>
          <a:xfrm>
            <a:off x="3855199" y="4110273"/>
            <a:ext cx="310896" cy="25603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p:nvPr/>
        </p:nvCxnSpPr>
        <p:spPr>
          <a:xfrm flipH="1">
            <a:off x="4312829" y="461717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42" idx="2"/>
          </p:cNvCxnSpPr>
          <p:nvPr/>
        </p:nvCxnSpPr>
        <p:spPr>
          <a:xfrm flipH="1" flipV="1">
            <a:off x="1194597" y="3851994"/>
            <a:ext cx="2660763" cy="24609"/>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319271" y="4399074"/>
            <a:ext cx="14680" cy="25543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333951" y="3263858"/>
            <a:ext cx="6383" cy="1117476"/>
          </a:xfrm>
          <a:prstGeom prst="line">
            <a:avLst/>
          </a:prstGeom>
          <a:ln w="57150">
            <a:solidFill>
              <a:schemeClr val="tx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3622872" y="4033944"/>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24" name="TextBox 123"/>
          <p:cNvSpPr txBox="1"/>
          <p:nvPr/>
        </p:nvSpPr>
        <p:spPr>
          <a:xfrm>
            <a:off x="3550248" y="3572384"/>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26" name="TextBox 125"/>
          <p:cNvSpPr txBox="1"/>
          <p:nvPr/>
        </p:nvSpPr>
        <p:spPr>
          <a:xfrm>
            <a:off x="3060625" y="3851994"/>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31" name="TextBox 130"/>
          <p:cNvSpPr txBox="1"/>
          <p:nvPr/>
        </p:nvSpPr>
        <p:spPr>
          <a:xfrm>
            <a:off x="1958999" y="3544890"/>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32" name="Straight Connector 131"/>
          <p:cNvCxnSpPr>
            <a:stCxn id="101" idx="2"/>
          </p:cNvCxnSpPr>
          <p:nvPr/>
        </p:nvCxnSpPr>
        <p:spPr>
          <a:xfrm flipH="1">
            <a:off x="2774313" y="3649039"/>
            <a:ext cx="7480" cy="245616"/>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2633794" y="3546407"/>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37" name="TextBox 136"/>
          <p:cNvSpPr txBox="1"/>
          <p:nvPr/>
        </p:nvSpPr>
        <p:spPr>
          <a:xfrm>
            <a:off x="2338827" y="3860722"/>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cxnSp>
        <p:nvCxnSpPr>
          <p:cNvPr id="139" name="Straight Connector 138"/>
          <p:cNvCxnSpPr/>
          <p:nvPr/>
        </p:nvCxnSpPr>
        <p:spPr>
          <a:xfrm>
            <a:off x="1669927" y="3900158"/>
            <a:ext cx="241" cy="40598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1512252" y="3857808"/>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sp>
        <p:nvSpPr>
          <p:cNvPr id="151" name="TextBox 150"/>
          <p:cNvSpPr txBox="1"/>
          <p:nvPr/>
        </p:nvSpPr>
        <p:spPr>
          <a:xfrm>
            <a:off x="1030176" y="2371321"/>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156" name="TextBox 155"/>
          <p:cNvSpPr txBox="1"/>
          <p:nvPr/>
        </p:nvSpPr>
        <p:spPr>
          <a:xfrm>
            <a:off x="4743588" y="2357995"/>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57" name="TextBox 156"/>
          <p:cNvSpPr txBox="1"/>
          <p:nvPr/>
        </p:nvSpPr>
        <p:spPr>
          <a:xfrm>
            <a:off x="4166095" y="2616117"/>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58" name="TextBox 157"/>
          <p:cNvSpPr txBox="1"/>
          <p:nvPr/>
        </p:nvSpPr>
        <p:spPr>
          <a:xfrm>
            <a:off x="5177403" y="4314098"/>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65" name="TextBox 164"/>
          <p:cNvSpPr txBox="1"/>
          <p:nvPr/>
        </p:nvSpPr>
        <p:spPr>
          <a:xfrm>
            <a:off x="6503876" y="4311102"/>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66" name="TextBox 165"/>
          <p:cNvSpPr txBox="1"/>
          <p:nvPr/>
        </p:nvSpPr>
        <p:spPr>
          <a:xfrm>
            <a:off x="8343269" y="3693983"/>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sp>
        <p:nvSpPr>
          <p:cNvPr id="168" name="TextBox 167"/>
          <p:cNvSpPr txBox="1"/>
          <p:nvPr/>
        </p:nvSpPr>
        <p:spPr>
          <a:xfrm>
            <a:off x="6895823" y="1718610"/>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cxnSp>
        <p:nvCxnSpPr>
          <p:cNvPr id="169" name="Straight Connector 168"/>
          <p:cNvCxnSpPr/>
          <p:nvPr/>
        </p:nvCxnSpPr>
        <p:spPr>
          <a:xfrm flipH="1">
            <a:off x="8279136" y="2402908"/>
            <a:ext cx="411068" cy="0"/>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8289052" y="2211539"/>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71" name="Straight Connector 170"/>
          <p:cNvCxnSpPr/>
          <p:nvPr/>
        </p:nvCxnSpPr>
        <p:spPr>
          <a:xfrm flipH="1">
            <a:off x="6119631" y="1725646"/>
            <a:ext cx="5765" cy="416042"/>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Down Arrow Callout 172"/>
          <p:cNvSpPr/>
          <p:nvPr/>
        </p:nvSpPr>
        <p:spPr>
          <a:xfrm rot="10800000">
            <a:off x="6929878" y="2124142"/>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Down Arrow Callout 173"/>
          <p:cNvSpPr/>
          <p:nvPr/>
        </p:nvSpPr>
        <p:spPr>
          <a:xfrm rot="10800000">
            <a:off x="5987161" y="2142870"/>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Box 174"/>
          <p:cNvSpPr txBox="1"/>
          <p:nvPr/>
        </p:nvSpPr>
        <p:spPr>
          <a:xfrm>
            <a:off x="5975858" y="2163938"/>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Tree>
    <p:custDataLst>
      <p:tags r:id="rId1"/>
    </p:custDataLst>
    <p:extLst>
      <p:ext uri="{BB962C8B-B14F-4D97-AF65-F5344CB8AC3E}">
        <p14:creationId xmlns:p14="http://schemas.microsoft.com/office/powerpoint/2010/main" val="8988499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Field Notes</a:t>
            </a:r>
            <a:endParaRPr lang="en-US" dirty="0">
              <a:solidFill>
                <a:srgbClr val="FFFF00"/>
              </a:solidFill>
            </a:endParaRPr>
          </a:p>
        </p:txBody>
      </p:sp>
      <p:sp>
        <p:nvSpPr>
          <p:cNvPr id="3" name="Content Placeholder 2"/>
          <p:cNvSpPr>
            <a:spLocks noGrp="1"/>
          </p:cNvSpPr>
          <p:nvPr>
            <p:ph idx="1"/>
          </p:nvPr>
        </p:nvSpPr>
        <p:spPr>
          <a:xfrm>
            <a:off x="36653" y="1417638"/>
            <a:ext cx="8915400" cy="5135562"/>
          </a:xfrm>
        </p:spPr>
        <p:txBody>
          <a:bodyPr>
            <a:normAutofit fontScale="92500"/>
          </a:bodyPr>
          <a:lstStyle/>
          <a:p>
            <a:pPr marL="0" indent="0">
              <a:buNone/>
            </a:pPr>
            <a:r>
              <a:rPr lang="en-US" dirty="0" smtClean="0">
                <a:solidFill>
                  <a:srgbClr val="FFFF00"/>
                </a:solidFill>
              </a:rPr>
              <a:t>Duct designs are just that…designs.  They are nice to have if there is a duct related problem like a high equipment ESP, coils icing up in cooling, heat going down on the heat exchanger’s high temperature safety, etc. Often the design can not be followed and an installer will put in what seems to fit rather than size the replacement/changed section.  Top technicians should be able to find where the restrictions are by measuring static pressure at points in the duct system.  For more on this see </a:t>
            </a:r>
            <a:r>
              <a:rPr lang="en-US" i="1" dirty="0" smtClean="0">
                <a:solidFill>
                  <a:srgbClr val="FFFF00"/>
                </a:solidFill>
              </a:rPr>
              <a:t>Technician’s Guide &amp; Workbook for Duct Diagnostics and Repair </a:t>
            </a:r>
            <a:r>
              <a:rPr lang="en-US" dirty="0" smtClean="0">
                <a:solidFill>
                  <a:srgbClr val="FFFF00"/>
                </a:solidFill>
              </a:rPr>
              <a:t>or the </a:t>
            </a:r>
            <a:r>
              <a:rPr lang="en-US" dirty="0" err="1" smtClean="0">
                <a:solidFill>
                  <a:srgbClr val="FFFF00"/>
                </a:solidFill>
              </a:rPr>
              <a:t>Qtech</a:t>
            </a:r>
            <a:r>
              <a:rPr lang="en-US" dirty="0" smtClean="0">
                <a:solidFill>
                  <a:srgbClr val="FFFF00"/>
                </a:solidFill>
              </a:rPr>
              <a:t> course on same.</a:t>
            </a:r>
            <a:endParaRPr lang="en-US" i="1" dirty="0">
              <a:solidFill>
                <a:srgbClr val="FFFF00"/>
              </a:solidFill>
            </a:endParaRPr>
          </a:p>
        </p:txBody>
      </p:sp>
    </p:spTree>
    <p:custDataLst>
      <p:tags r:id="rId1"/>
    </p:custDataLst>
    <p:extLst>
      <p:ext uri="{BB962C8B-B14F-4D97-AF65-F5344CB8AC3E}">
        <p14:creationId xmlns:p14="http://schemas.microsoft.com/office/powerpoint/2010/main" val="1465082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rot="5400000">
            <a:off x="1181955" y="-1082773"/>
            <a:ext cx="6786314" cy="9144000"/>
          </a:xfrm>
          <a:prstGeom prst="rect">
            <a:avLst/>
          </a:prstGeom>
          <a:ln>
            <a:solidFill>
              <a:schemeClr val="bg2">
                <a:lumMod val="60000"/>
                <a:lumOff val="40000"/>
              </a:schemeClr>
            </a:solidFill>
          </a:ln>
        </p:spPr>
      </p:pic>
      <p:cxnSp>
        <p:nvCxnSpPr>
          <p:cNvPr id="4" name="Straight Connector 3"/>
          <p:cNvCxnSpPr/>
          <p:nvPr/>
        </p:nvCxnSpPr>
        <p:spPr>
          <a:xfrm>
            <a:off x="8991600" y="2133600"/>
            <a:ext cx="0" cy="26670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7201" y="2646819"/>
            <a:ext cx="21733" cy="215378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2764" y="1618009"/>
            <a:ext cx="8534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200" y="4780625"/>
            <a:ext cx="8534400" cy="1997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1" y="381000"/>
            <a:ext cx="7722976" cy="954107"/>
          </a:xfrm>
          <a:prstGeom prst="rect">
            <a:avLst/>
          </a:prstGeom>
          <a:noFill/>
        </p:spPr>
        <p:txBody>
          <a:bodyPr wrap="square" rtlCol="0">
            <a:spAutoFit/>
          </a:bodyPr>
          <a:lstStyle/>
          <a:p>
            <a:r>
              <a:rPr lang="en-US" sz="3600" b="1" dirty="0" smtClean="0">
                <a:solidFill>
                  <a:schemeClr val="bg2"/>
                </a:solidFill>
              </a:rPr>
              <a:t>Maria’s Restaurant Duct Layout</a:t>
            </a:r>
          </a:p>
          <a:p>
            <a:r>
              <a:rPr lang="en-US" sz="2000" b="1" i="1" dirty="0" smtClean="0">
                <a:solidFill>
                  <a:schemeClr val="bg2"/>
                </a:solidFill>
              </a:rPr>
              <a:t>(one grid </a:t>
            </a:r>
            <a:r>
              <a:rPr lang="en-US" sz="2000" b="1" i="1" dirty="0">
                <a:solidFill>
                  <a:schemeClr val="bg2"/>
                </a:solidFill>
              </a:rPr>
              <a:t>s</a:t>
            </a:r>
            <a:r>
              <a:rPr lang="en-US" sz="2000" b="1" i="1" dirty="0" smtClean="0">
                <a:solidFill>
                  <a:schemeClr val="bg2"/>
                </a:solidFill>
              </a:rPr>
              <a:t>quare = one ft</a:t>
            </a:r>
            <a:r>
              <a:rPr lang="en-US" sz="2000" b="1" i="1" baseline="30000" dirty="0" smtClean="0">
                <a:solidFill>
                  <a:schemeClr val="bg2"/>
                </a:solidFill>
              </a:rPr>
              <a:t>2</a:t>
            </a:r>
            <a:r>
              <a:rPr lang="en-US" sz="2000" b="1" i="1" dirty="0" smtClean="0">
                <a:solidFill>
                  <a:schemeClr val="bg2"/>
                </a:solidFill>
              </a:rPr>
              <a:t>)</a:t>
            </a:r>
          </a:p>
        </p:txBody>
      </p:sp>
      <p:cxnSp>
        <p:nvCxnSpPr>
          <p:cNvPr id="26" name="Straight Connector 25"/>
          <p:cNvCxnSpPr/>
          <p:nvPr/>
        </p:nvCxnSpPr>
        <p:spPr>
          <a:xfrm>
            <a:off x="457200"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70885"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200" y="161129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200" y="4790612"/>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067300"/>
            <a:ext cx="4246485"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7200" y="5067300"/>
            <a:ext cx="3713033"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8600" y="3429001"/>
            <a:ext cx="0" cy="136161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28600" y="1611298"/>
            <a:ext cx="0" cy="130890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59083" y="4878851"/>
            <a:ext cx="676788" cy="369332"/>
          </a:xfrm>
          <a:prstGeom prst="rect">
            <a:avLst/>
          </a:prstGeom>
          <a:noFill/>
        </p:spPr>
        <p:txBody>
          <a:bodyPr wrap="none" rtlCol="0">
            <a:spAutoFit/>
          </a:bodyPr>
          <a:lstStyle/>
          <a:p>
            <a:r>
              <a:rPr lang="en-US" b="1" dirty="0" smtClean="0">
                <a:solidFill>
                  <a:schemeClr val="bg1"/>
                </a:solidFill>
              </a:rPr>
              <a:t>66 ft</a:t>
            </a:r>
            <a:r>
              <a:rPr lang="en-US" dirty="0" smtClean="0"/>
              <a:t>.</a:t>
            </a:r>
            <a:endParaRPr lang="en-US" dirty="0"/>
          </a:p>
        </p:txBody>
      </p:sp>
      <p:sp>
        <p:nvSpPr>
          <p:cNvPr id="43" name="TextBox 42"/>
          <p:cNvSpPr txBox="1"/>
          <p:nvPr/>
        </p:nvSpPr>
        <p:spPr>
          <a:xfrm rot="16200000">
            <a:off x="-113000" y="2955444"/>
            <a:ext cx="683200" cy="369332"/>
          </a:xfrm>
          <a:prstGeom prst="rect">
            <a:avLst/>
          </a:prstGeom>
          <a:noFill/>
        </p:spPr>
        <p:txBody>
          <a:bodyPr wrap="none" rtlCol="0">
            <a:spAutoFit/>
          </a:bodyPr>
          <a:lstStyle/>
          <a:p>
            <a:r>
              <a:rPr lang="en-US" b="1" dirty="0" smtClean="0">
                <a:solidFill>
                  <a:schemeClr val="bg1"/>
                </a:solidFill>
              </a:rPr>
              <a:t>25 ft</a:t>
            </a:r>
            <a:r>
              <a:rPr lang="en-US" dirty="0" smtClean="0"/>
              <a:t>.</a:t>
            </a:r>
            <a:endParaRPr lang="en-US" dirty="0"/>
          </a:p>
        </p:txBody>
      </p:sp>
      <p:cxnSp>
        <p:nvCxnSpPr>
          <p:cNvPr id="18" name="Straight Connector 17"/>
          <p:cNvCxnSpPr/>
          <p:nvPr/>
        </p:nvCxnSpPr>
        <p:spPr>
          <a:xfrm flipV="1">
            <a:off x="2573702" y="3044948"/>
            <a:ext cx="762136" cy="658"/>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970885" y="1611297"/>
            <a:ext cx="0" cy="15240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4957" y="1600200"/>
            <a:ext cx="13599" cy="64124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442764" y="3121596"/>
            <a:ext cx="1557824" cy="194"/>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rot="16200000">
            <a:off x="198421" y="3664742"/>
            <a:ext cx="902433" cy="34992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p:nvPr/>
        </p:nvCxnSpPr>
        <p:spPr>
          <a:xfrm>
            <a:off x="3813502" y="1621616"/>
            <a:ext cx="6311" cy="171118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32343" y="3035566"/>
            <a:ext cx="17350" cy="67926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868288" y="1636855"/>
            <a:ext cx="1240" cy="171280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322825" y="2895909"/>
            <a:ext cx="554391" cy="317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335074" y="2867424"/>
            <a:ext cx="0" cy="46066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a:off x="2610734" y="1618009"/>
            <a:ext cx="11635" cy="142956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01149" y="4191305"/>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813502" y="4667108"/>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1941860" y="2646032"/>
            <a:ext cx="2080" cy="46157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467600" y="1613945"/>
            <a:ext cx="0" cy="85045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6576775" y="2920200"/>
            <a:ext cx="890825" cy="1109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9" name="Right Arrow 248"/>
          <p:cNvSpPr/>
          <p:nvPr/>
        </p:nvSpPr>
        <p:spPr>
          <a:xfrm rot="10800000">
            <a:off x="3677533" y="3955903"/>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50" name="Right Arrow 249"/>
          <p:cNvSpPr/>
          <p:nvPr/>
        </p:nvSpPr>
        <p:spPr>
          <a:xfrm>
            <a:off x="3720518" y="4440760"/>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70858" y="3187980"/>
            <a:ext cx="1362809" cy="369332"/>
          </a:xfrm>
          <a:prstGeom prst="rect">
            <a:avLst/>
          </a:prstGeom>
          <a:noFill/>
        </p:spPr>
        <p:txBody>
          <a:bodyPr wrap="none" rtlCol="0">
            <a:spAutoFit/>
          </a:bodyPr>
          <a:lstStyle/>
          <a:p>
            <a:r>
              <a:rPr lang="en-US" dirty="0" smtClean="0">
                <a:solidFill>
                  <a:schemeClr val="bg1"/>
                </a:solidFill>
              </a:rPr>
              <a:t>Zone 1  Duct</a:t>
            </a:r>
            <a:endParaRPr lang="en-US" dirty="0">
              <a:solidFill>
                <a:schemeClr val="bg1"/>
              </a:solidFill>
            </a:endParaRPr>
          </a:p>
        </p:txBody>
      </p:sp>
      <p:pic>
        <p:nvPicPr>
          <p:cNvPr id="1028" name="Picture 4" descr="MCj023901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08354" y="701779"/>
            <a:ext cx="683247" cy="8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 name="Straight Connector 102"/>
          <p:cNvCxnSpPr/>
          <p:nvPr/>
        </p:nvCxnSpPr>
        <p:spPr>
          <a:xfrm>
            <a:off x="3798491" y="3704563"/>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16200000">
            <a:off x="171778" y="3675932"/>
            <a:ext cx="942887" cy="338554"/>
          </a:xfrm>
          <a:prstGeom prst="rect">
            <a:avLst/>
          </a:prstGeom>
          <a:noFill/>
        </p:spPr>
        <p:txBody>
          <a:bodyPr wrap="none" rtlCol="0">
            <a:spAutoFit/>
          </a:bodyPr>
          <a:lstStyle/>
          <a:p>
            <a:r>
              <a:rPr lang="en-US" sz="1600" dirty="0" smtClean="0">
                <a:solidFill>
                  <a:schemeClr val="bg1"/>
                </a:solidFill>
              </a:rPr>
              <a:t>EX. Hood</a:t>
            </a:r>
            <a:endParaRPr lang="en-US" sz="1600" dirty="0">
              <a:solidFill>
                <a:schemeClr val="bg1"/>
              </a:solidFill>
            </a:endParaRPr>
          </a:p>
        </p:txBody>
      </p:sp>
      <p:cxnSp>
        <p:nvCxnSpPr>
          <p:cNvPr id="104" name="Straight Connector 103"/>
          <p:cNvCxnSpPr/>
          <p:nvPr/>
        </p:nvCxnSpPr>
        <p:spPr>
          <a:xfrm flipV="1">
            <a:off x="3331895" y="3693983"/>
            <a:ext cx="1003179" cy="105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806391" y="2071552"/>
            <a:ext cx="109728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p:cNvCxnSpPr/>
          <p:nvPr/>
        </p:nvCxnSpPr>
        <p:spPr>
          <a:xfrm flipH="1">
            <a:off x="4322825" y="463491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745570" y="1763697"/>
            <a:ext cx="817788" cy="369332"/>
          </a:xfrm>
          <a:prstGeom prst="rect">
            <a:avLst/>
          </a:prstGeom>
          <a:noFill/>
        </p:spPr>
        <p:txBody>
          <a:bodyPr wrap="none" rtlCol="0">
            <a:spAutoFit/>
          </a:bodyPr>
          <a:lstStyle/>
          <a:p>
            <a:r>
              <a:rPr lang="en-US" dirty="0" smtClean="0">
                <a:solidFill>
                  <a:schemeClr val="bg1"/>
                </a:solidFill>
              </a:rPr>
              <a:t>Zone 2</a:t>
            </a:r>
            <a:endParaRPr lang="en-US" dirty="0">
              <a:solidFill>
                <a:schemeClr val="bg1"/>
              </a:solidFill>
            </a:endParaRPr>
          </a:p>
        </p:txBody>
      </p:sp>
      <p:cxnSp>
        <p:nvCxnSpPr>
          <p:cNvPr id="121" name="Straight Connector 120"/>
          <p:cNvCxnSpPr>
            <a:stCxn id="100" idx="2"/>
          </p:cNvCxnSpPr>
          <p:nvPr/>
        </p:nvCxnSpPr>
        <p:spPr>
          <a:xfrm>
            <a:off x="2076025" y="3625750"/>
            <a:ext cx="6578" cy="26670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488279" y="3900158"/>
            <a:ext cx="549" cy="390765"/>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8676168" y="1708189"/>
            <a:ext cx="28072" cy="290201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6078095" y="1727532"/>
            <a:ext cx="2583620" cy="1620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4637694" y="2533270"/>
            <a:ext cx="511311" cy="652"/>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82" name="Down Arrow Callout 81"/>
          <p:cNvSpPr/>
          <p:nvPr/>
        </p:nvSpPr>
        <p:spPr>
          <a:xfrm>
            <a:off x="6556317"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wn Arrow Callout 82"/>
          <p:cNvSpPr/>
          <p:nvPr/>
        </p:nvSpPr>
        <p:spPr>
          <a:xfrm>
            <a:off x="5204033"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own Arrow Callout 85"/>
          <p:cNvSpPr/>
          <p:nvPr/>
        </p:nvSpPr>
        <p:spPr>
          <a:xfrm rot="16200000">
            <a:off x="8026641" y="226574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p:cNvCxnSpPr/>
          <p:nvPr/>
        </p:nvCxnSpPr>
        <p:spPr>
          <a:xfrm>
            <a:off x="7058250" y="1743736"/>
            <a:ext cx="0" cy="41032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00" name="Down Arrow Callout 99"/>
          <p:cNvSpPr/>
          <p:nvPr/>
        </p:nvSpPr>
        <p:spPr>
          <a:xfrm>
            <a:off x="1937424" y="3349052"/>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Down Arrow Callout 100"/>
          <p:cNvSpPr/>
          <p:nvPr/>
        </p:nvSpPr>
        <p:spPr>
          <a:xfrm>
            <a:off x="2643192" y="3372341"/>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Down Arrow Callout 105"/>
          <p:cNvSpPr/>
          <p:nvPr/>
        </p:nvSpPr>
        <p:spPr>
          <a:xfrm rot="10800000">
            <a:off x="3093254" y="4233928"/>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359092" y="5182587"/>
            <a:ext cx="3970820" cy="923330"/>
          </a:xfrm>
          <a:prstGeom prst="rect">
            <a:avLst/>
          </a:prstGeom>
        </p:spPr>
        <p:txBody>
          <a:bodyPr wrap="square">
            <a:spAutoFit/>
          </a:bodyPr>
          <a:lstStyle/>
          <a:p>
            <a:r>
              <a:rPr lang="en-US" dirty="0" smtClean="0">
                <a:solidFill>
                  <a:schemeClr val="bg1"/>
                </a:solidFill>
              </a:rPr>
              <a:t>Zone 2 Constant Volume 3,200 CFM</a:t>
            </a:r>
            <a:endParaRPr lang="en-US" dirty="0">
              <a:solidFill>
                <a:schemeClr val="bg1"/>
              </a:solidFill>
            </a:endParaRPr>
          </a:p>
          <a:p>
            <a:r>
              <a:rPr lang="en-US" dirty="0" smtClean="0">
                <a:solidFill>
                  <a:schemeClr val="bg1"/>
                </a:solidFill>
              </a:rPr>
              <a:t>Stage 1 Return: 1,300 CFM</a:t>
            </a:r>
          </a:p>
          <a:p>
            <a:r>
              <a:rPr lang="en-US" dirty="0" smtClean="0">
                <a:solidFill>
                  <a:schemeClr val="bg1"/>
                </a:solidFill>
              </a:rPr>
              <a:t>Stage 2 Return: 3,100 CFM</a:t>
            </a:r>
          </a:p>
        </p:txBody>
      </p:sp>
      <p:sp>
        <p:nvSpPr>
          <p:cNvPr id="112" name="Down Arrow Callout 111"/>
          <p:cNvSpPr/>
          <p:nvPr/>
        </p:nvSpPr>
        <p:spPr>
          <a:xfrm rot="5400000">
            <a:off x="4866239" y="2428723"/>
            <a:ext cx="579973" cy="245304"/>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4563931" y="3492319"/>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cxnSp>
        <p:nvCxnSpPr>
          <p:cNvPr id="109" name="Straight Connector 108"/>
          <p:cNvCxnSpPr/>
          <p:nvPr/>
        </p:nvCxnSpPr>
        <p:spPr>
          <a:xfrm flipH="1">
            <a:off x="5344984" y="4145142"/>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a:off x="6670453" y="4151111"/>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flipV="1">
            <a:off x="7992858" y="3876222"/>
            <a:ext cx="647287" cy="17526"/>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36" name="Down Arrow Callout 135"/>
          <p:cNvSpPr/>
          <p:nvPr/>
        </p:nvSpPr>
        <p:spPr>
          <a:xfrm rot="16200000" flipH="1">
            <a:off x="7904429" y="374178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rot="16200000">
            <a:off x="3569703" y="3515407"/>
            <a:ext cx="1097280" cy="6700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nvCxnSpPr>
        <p:spPr>
          <a:xfrm flipH="1">
            <a:off x="1194597" y="2610370"/>
            <a:ext cx="1288" cy="128208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1" name="Down Arrow Callout 140"/>
          <p:cNvSpPr/>
          <p:nvPr/>
        </p:nvSpPr>
        <p:spPr>
          <a:xfrm>
            <a:off x="1069092" y="2461698"/>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rot="5400000">
            <a:off x="3791235" y="3788328"/>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Connector 144"/>
          <p:cNvCxnSpPr>
            <a:stCxn id="157" idx="0"/>
          </p:cNvCxnSpPr>
          <p:nvPr/>
        </p:nvCxnSpPr>
        <p:spPr>
          <a:xfrm>
            <a:off x="4323350" y="2616117"/>
            <a:ext cx="17240" cy="86268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47" name="Down Arrow Callout 146"/>
          <p:cNvSpPr/>
          <p:nvPr/>
        </p:nvSpPr>
        <p:spPr>
          <a:xfrm rot="16200000">
            <a:off x="3438287" y="4090405"/>
            <a:ext cx="523077" cy="223895"/>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Down Arrow Callout 147"/>
          <p:cNvSpPr/>
          <p:nvPr/>
        </p:nvSpPr>
        <p:spPr>
          <a:xfrm rot="10800000">
            <a:off x="2360585" y="42465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Down Arrow Callout 148"/>
          <p:cNvSpPr/>
          <p:nvPr/>
        </p:nvSpPr>
        <p:spPr>
          <a:xfrm rot="10800000">
            <a:off x="1534219" y="42414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4552856" y="2350128"/>
            <a:ext cx="257040" cy="30955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4211931" y="2491290"/>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3" name="Straight Connector 152"/>
          <p:cNvCxnSpPr/>
          <p:nvPr/>
        </p:nvCxnSpPr>
        <p:spPr>
          <a:xfrm flipH="1">
            <a:off x="3203494" y="3843147"/>
            <a:ext cx="6462" cy="40410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459536" y="2147329"/>
            <a:ext cx="2229713" cy="338554"/>
          </a:xfrm>
          <a:prstGeom prst="rect">
            <a:avLst/>
          </a:prstGeom>
          <a:noFill/>
        </p:spPr>
        <p:txBody>
          <a:bodyPr wrap="none" rtlCol="0">
            <a:spAutoFit/>
          </a:bodyPr>
          <a:lstStyle/>
          <a:p>
            <a:r>
              <a:rPr lang="en-US" sz="1600" dirty="0" smtClean="0">
                <a:solidFill>
                  <a:schemeClr val="bg1"/>
                </a:solidFill>
              </a:rPr>
              <a:t>Supply Diffuser 550 CFM</a:t>
            </a:r>
            <a:endParaRPr lang="en-US" sz="1600" dirty="0">
              <a:solidFill>
                <a:schemeClr val="bg1"/>
              </a:solidFill>
            </a:endParaRPr>
          </a:p>
        </p:txBody>
      </p:sp>
      <p:sp>
        <p:nvSpPr>
          <p:cNvPr id="160" name="TextBox 159"/>
          <p:cNvSpPr txBox="1"/>
          <p:nvPr/>
        </p:nvSpPr>
        <p:spPr>
          <a:xfrm>
            <a:off x="962744" y="4469449"/>
            <a:ext cx="2900997" cy="338554"/>
          </a:xfrm>
          <a:prstGeom prst="rect">
            <a:avLst/>
          </a:prstGeom>
          <a:noFill/>
        </p:spPr>
        <p:txBody>
          <a:bodyPr wrap="square" rtlCol="0">
            <a:spAutoFit/>
          </a:bodyPr>
          <a:lstStyle/>
          <a:p>
            <a:r>
              <a:rPr lang="en-US" sz="1600" dirty="0" smtClean="0">
                <a:solidFill>
                  <a:schemeClr val="bg1"/>
                </a:solidFill>
              </a:rPr>
              <a:t>5 Supply Diffusers 530 CFM Each</a:t>
            </a:r>
            <a:endParaRPr lang="en-US" sz="1600" dirty="0">
              <a:solidFill>
                <a:schemeClr val="bg1"/>
              </a:solidFill>
            </a:endParaRPr>
          </a:p>
        </p:txBody>
      </p:sp>
      <p:sp>
        <p:nvSpPr>
          <p:cNvPr id="161" name="TextBox 160"/>
          <p:cNvSpPr txBox="1"/>
          <p:nvPr/>
        </p:nvSpPr>
        <p:spPr>
          <a:xfrm>
            <a:off x="5607751" y="2547744"/>
            <a:ext cx="2900997" cy="338554"/>
          </a:xfrm>
          <a:prstGeom prst="rect">
            <a:avLst/>
          </a:prstGeom>
          <a:noFill/>
        </p:spPr>
        <p:txBody>
          <a:bodyPr wrap="square" rtlCol="0">
            <a:spAutoFit/>
          </a:bodyPr>
          <a:lstStyle/>
          <a:p>
            <a:r>
              <a:rPr lang="en-US" sz="1600" dirty="0" smtClean="0">
                <a:solidFill>
                  <a:schemeClr val="bg1"/>
                </a:solidFill>
              </a:rPr>
              <a:t>6 Supply Diffusers 400 CFM Each</a:t>
            </a:r>
            <a:endParaRPr lang="en-US" sz="1600" dirty="0">
              <a:solidFill>
                <a:schemeClr val="bg1"/>
              </a:solidFill>
            </a:endParaRPr>
          </a:p>
        </p:txBody>
      </p:sp>
      <p:sp>
        <p:nvSpPr>
          <p:cNvPr id="164" name="Rectangle 163"/>
          <p:cNvSpPr/>
          <p:nvPr/>
        </p:nvSpPr>
        <p:spPr>
          <a:xfrm>
            <a:off x="5000065" y="5116655"/>
            <a:ext cx="3970820" cy="646331"/>
          </a:xfrm>
          <a:prstGeom prst="rect">
            <a:avLst/>
          </a:prstGeom>
        </p:spPr>
        <p:txBody>
          <a:bodyPr wrap="square">
            <a:spAutoFit/>
          </a:bodyPr>
          <a:lstStyle/>
          <a:p>
            <a:r>
              <a:rPr lang="en-US" dirty="0" smtClean="0">
                <a:solidFill>
                  <a:schemeClr val="bg1"/>
                </a:solidFill>
              </a:rPr>
              <a:t>Zone 1 Constant Volume 2,400 CFM</a:t>
            </a:r>
            <a:endParaRPr lang="en-US" dirty="0">
              <a:solidFill>
                <a:schemeClr val="bg1"/>
              </a:solidFill>
            </a:endParaRPr>
          </a:p>
          <a:p>
            <a:r>
              <a:rPr lang="en-US" dirty="0" smtClean="0">
                <a:solidFill>
                  <a:schemeClr val="bg1"/>
                </a:solidFill>
              </a:rPr>
              <a:t>Return: 1,711 CFM</a:t>
            </a:r>
          </a:p>
        </p:txBody>
      </p:sp>
      <p:sp>
        <p:nvSpPr>
          <p:cNvPr id="97" name="Rectangle 96"/>
          <p:cNvSpPr/>
          <p:nvPr/>
        </p:nvSpPr>
        <p:spPr>
          <a:xfrm>
            <a:off x="3855199" y="4110273"/>
            <a:ext cx="310896" cy="25603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p:nvPr/>
        </p:nvCxnSpPr>
        <p:spPr>
          <a:xfrm flipH="1">
            <a:off x="4312829" y="461717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42" idx="2"/>
          </p:cNvCxnSpPr>
          <p:nvPr/>
        </p:nvCxnSpPr>
        <p:spPr>
          <a:xfrm flipH="1" flipV="1">
            <a:off x="1194597" y="3851994"/>
            <a:ext cx="2660763" cy="24609"/>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319271" y="4399074"/>
            <a:ext cx="14680" cy="25543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333951" y="3263858"/>
            <a:ext cx="6383" cy="1117476"/>
          </a:xfrm>
          <a:prstGeom prst="line">
            <a:avLst/>
          </a:prstGeom>
          <a:ln w="57150">
            <a:solidFill>
              <a:schemeClr val="tx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3622872" y="4033944"/>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24" name="TextBox 123"/>
          <p:cNvSpPr txBox="1"/>
          <p:nvPr/>
        </p:nvSpPr>
        <p:spPr>
          <a:xfrm>
            <a:off x="3550248" y="3572384"/>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26" name="TextBox 125"/>
          <p:cNvSpPr txBox="1"/>
          <p:nvPr/>
        </p:nvSpPr>
        <p:spPr>
          <a:xfrm>
            <a:off x="3060625" y="3851994"/>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31" name="TextBox 130"/>
          <p:cNvSpPr txBox="1"/>
          <p:nvPr/>
        </p:nvSpPr>
        <p:spPr>
          <a:xfrm>
            <a:off x="1958999" y="3544890"/>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32" name="Straight Connector 131"/>
          <p:cNvCxnSpPr>
            <a:stCxn id="101" idx="2"/>
          </p:cNvCxnSpPr>
          <p:nvPr/>
        </p:nvCxnSpPr>
        <p:spPr>
          <a:xfrm flipH="1">
            <a:off x="2774313" y="3649039"/>
            <a:ext cx="7480" cy="245616"/>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2633794" y="3546407"/>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37" name="TextBox 136"/>
          <p:cNvSpPr txBox="1"/>
          <p:nvPr/>
        </p:nvSpPr>
        <p:spPr>
          <a:xfrm>
            <a:off x="2338827" y="3860722"/>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cxnSp>
        <p:nvCxnSpPr>
          <p:cNvPr id="139" name="Straight Connector 138"/>
          <p:cNvCxnSpPr/>
          <p:nvPr/>
        </p:nvCxnSpPr>
        <p:spPr>
          <a:xfrm>
            <a:off x="1669927" y="3900158"/>
            <a:ext cx="241" cy="40598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1512252" y="3857808"/>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sp>
        <p:nvSpPr>
          <p:cNvPr id="151" name="TextBox 150"/>
          <p:cNvSpPr txBox="1"/>
          <p:nvPr/>
        </p:nvSpPr>
        <p:spPr>
          <a:xfrm>
            <a:off x="1030176" y="2371321"/>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156" name="TextBox 155"/>
          <p:cNvSpPr txBox="1"/>
          <p:nvPr/>
        </p:nvSpPr>
        <p:spPr>
          <a:xfrm>
            <a:off x="4743588" y="2357995"/>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57" name="TextBox 156"/>
          <p:cNvSpPr txBox="1"/>
          <p:nvPr/>
        </p:nvSpPr>
        <p:spPr>
          <a:xfrm>
            <a:off x="4166095" y="2616117"/>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58" name="TextBox 157"/>
          <p:cNvSpPr txBox="1"/>
          <p:nvPr/>
        </p:nvSpPr>
        <p:spPr>
          <a:xfrm>
            <a:off x="5177403" y="4314098"/>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65" name="TextBox 164"/>
          <p:cNvSpPr txBox="1"/>
          <p:nvPr/>
        </p:nvSpPr>
        <p:spPr>
          <a:xfrm>
            <a:off x="6503876" y="4311102"/>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66" name="TextBox 165"/>
          <p:cNvSpPr txBox="1"/>
          <p:nvPr/>
        </p:nvSpPr>
        <p:spPr>
          <a:xfrm>
            <a:off x="8343269" y="3693983"/>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sp>
        <p:nvSpPr>
          <p:cNvPr id="168" name="TextBox 167"/>
          <p:cNvSpPr txBox="1"/>
          <p:nvPr/>
        </p:nvSpPr>
        <p:spPr>
          <a:xfrm>
            <a:off x="6895823" y="1718610"/>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cxnSp>
        <p:nvCxnSpPr>
          <p:cNvPr id="169" name="Straight Connector 168"/>
          <p:cNvCxnSpPr/>
          <p:nvPr/>
        </p:nvCxnSpPr>
        <p:spPr>
          <a:xfrm flipH="1">
            <a:off x="8279136" y="2402908"/>
            <a:ext cx="411068" cy="0"/>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8289052" y="2211539"/>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71" name="Straight Connector 170"/>
          <p:cNvCxnSpPr/>
          <p:nvPr/>
        </p:nvCxnSpPr>
        <p:spPr>
          <a:xfrm flipH="1">
            <a:off x="6119631" y="1725646"/>
            <a:ext cx="5765" cy="416042"/>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Down Arrow Callout 172"/>
          <p:cNvSpPr/>
          <p:nvPr/>
        </p:nvSpPr>
        <p:spPr>
          <a:xfrm rot="10800000">
            <a:off x="6929878" y="2124142"/>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Down Arrow Callout 173"/>
          <p:cNvSpPr/>
          <p:nvPr/>
        </p:nvSpPr>
        <p:spPr>
          <a:xfrm rot="10800000">
            <a:off x="5987161" y="2142870"/>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Box 174"/>
          <p:cNvSpPr txBox="1"/>
          <p:nvPr/>
        </p:nvSpPr>
        <p:spPr>
          <a:xfrm>
            <a:off x="5975858" y="2163938"/>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39" name="Oval 38"/>
          <p:cNvSpPr/>
          <p:nvPr/>
        </p:nvSpPr>
        <p:spPr>
          <a:xfrm>
            <a:off x="2992314" y="401730"/>
            <a:ext cx="6217920" cy="621792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53932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stretch>
            <a:fillRect/>
          </a:stretch>
        </p:blipFill>
        <p:spPr>
          <a:xfrm>
            <a:off x="141297" y="195989"/>
            <a:ext cx="8839200" cy="6309360"/>
          </a:xfrm>
          <a:prstGeom prst="rect">
            <a:avLst/>
          </a:prstGeom>
        </p:spPr>
      </p:pic>
      <p:cxnSp>
        <p:nvCxnSpPr>
          <p:cNvPr id="27" name="Straight Connector 26"/>
          <p:cNvCxnSpPr/>
          <p:nvPr/>
        </p:nvCxnSpPr>
        <p:spPr>
          <a:xfrm flipH="1" flipV="1">
            <a:off x="4237624" y="3486262"/>
            <a:ext cx="1622392" cy="69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2738053" y="2242196"/>
            <a:ext cx="1497448" cy="225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3891586" y="1556832"/>
            <a:ext cx="331" cy="70244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5117407" y="2678643"/>
            <a:ext cx="1832303" cy="4314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4735365" y="3449913"/>
            <a:ext cx="9062" cy="87581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4231412" y="1642661"/>
            <a:ext cx="885994" cy="60082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H="1">
            <a:off x="4918868" y="2732168"/>
            <a:ext cx="988517" cy="7473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923404" y="3504138"/>
            <a:ext cx="3398" cy="85556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4264405" y="2679363"/>
            <a:ext cx="918953" cy="78223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38" name="Isosceles Triangle 137"/>
          <p:cNvSpPr/>
          <p:nvPr/>
        </p:nvSpPr>
        <p:spPr>
          <a:xfrm rot="8619333">
            <a:off x="5285032" y="3035658"/>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39" name="Isosceles Triangle 138"/>
          <p:cNvSpPr/>
          <p:nvPr/>
        </p:nvSpPr>
        <p:spPr>
          <a:xfrm rot="8619333">
            <a:off x="5135432" y="3156230"/>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0" name="Isosceles Triangle 139"/>
          <p:cNvSpPr/>
          <p:nvPr/>
        </p:nvSpPr>
        <p:spPr>
          <a:xfrm rot="8619333">
            <a:off x="4990629" y="3274057"/>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1" name="Isosceles Triangle 140"/>
          <p:cNvSpPr/>
          <p:nvPr/>
        </p:nvSpPr>
        <p:spPr>
          <a:xfrm rot="8619333">
            <a:off x="4828970" y="3372781"/>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5" name="Isosceles Triangle 144"/>
          <p:cNvSpPr/>
          <p:nvPr/>
        </p:nvSpPr>
        <p:spPr>
          <a:xfrm rot="5400000">
            <a:off x="4789920" y="3496606"/>
            <a:ext cx="104800" cy="15761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7" name="Isosceles Triangle 146"/>
          <p:cNvSpPr/>
          <p:nvPr/>
        </p:nvSpPr>
        <p:spPr>
          <a:xfrm rot="5400000">
            <a:off x="4761943" y="3733813"/>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174" name="Straight Connector 173"/>
          <p:cNvCxnSpPr/>
          <p:nvPr/>
        </p:nvCxnSpPr>
        <p:spPr>
          <a:xfrm flipV="1">
            <a:off x="7048652" y="2708696"/>
            <a:ext cx="514705" cy="1772"/>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V="1">
            <a:off x="7120723" y="3766930"/>
            <a:ext cx="418928" cy="1"/>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sp>
        <p:nvSpPr>
          <p:cNvPr id="179" name="TextBox 178"/>
          <p:cNvSpPr txBox="1"/>
          <p:nvPr/>
        </p:nvSpPr>
        <p:spPr>
          <a:xfrm>
            <a:off x="7226587" y="2982031"/>
            <a:ext cx="514885" cy="369332"/>
          </a:xfrm>
          <a:prstGeom prst="rect">
            <a:avLst/>
          </a:prstGeom>
          <a:noFill/>
        </p:spPr>
        <p:txBody>
          <a:bodyPr wrap="none" rtlCol="0">
            <a:spAutoFit/>
          </a:bodyPr>
          <a:lstStyle/>
          <a:p>
            <a:r>
              <a:rPr lang="en-US" dirty="0" smtClean="0">
                <a:solidFill>
                  <a:schemeClr val="bg1"/>
                </a:solidFill>
              </a:rPr>
              <a:t>24”</a:t>
            </a:r>
            <a:endParaRPr lang="en-US" dirty="0">
              <a:solidFill>
                <a:schemeClr val="bg1"/>
              </a:solidFill>
            </a:endParaRPr>
          </a:p>
        </p:txBody>
      </p:sp>
      <p:cxnSp>
        <p:nvCxnSpPr>
          <p:cNvPr id="181" name="Straight Arrow Connector 180"/>
          <p:cNvCxnSpPr/>
          <p:nvPr/>
        </p:nvCxnSpPr>
        <p:spPr>
          <a:xfrm>
            <a:off x="7229535" y="2710466"/>
            <a:ext cx="7083" cy="1056464"/>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6159133" y="4387137"/>
            <a:ext cx="448045" cy="1401"/>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p:nvPr/>
        </p:nvCxnSpPr>
        <p:spPr>
          <a:xfrm flipH="1">
            <a:off x="6334383" y="3765529"/>
            <a:ext cx="898693" cy="620207"/>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6894861" y="3930237"/>
            <a:ext cx="514885" cy="369332"/>
          </a:xfrm>
          <a:prstGeom prst="rect">
            <a:avLst/>
          </a:prstGeom>
          <a:noFill/>
        </p:spPr>
        <p:txBody>
          <a:bodyPr wrap="none" rtlCol="0">
            <a:spAutoFit/>
          </a:bodyPr>
          <a:lstStyle/>
          <a:p>
            <a:r>
              <a:rPr lang="en-US" dirty="0" smtClean="0">
                <a:solidFill>
                  <a:schemeClr val="bg1"/>
                </a:solidFill>
              </a:rPr>
              <a:t>27”</a:t>
            </a:r>
            <a:endParaRPr lang="en-US" dirty="0">
              <a:solidFill>
                <a:schemeClr val="bg1"/>
              </a:solidFill>
            </a:endParaRPr>
          </a:p>
        </p:txBody>
      </p:sp>
      <p:cxnSp>
        <p:nvCxnSpPr>
          <p:cNvPr id="187" name="Straight Arrow Connector 186"/>
          <p:cNvCxnSpPr/>
          <p:nvPr/>
        </p:nvCxnSpPr>
        <p:spPr>
          <a:xfrm flipH="1" flipV="1">
            <a:off x="3842843" y="1345802"/>
            <a:ext cx="1219216" cy="50345"/>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V="1">
            <a:off x="3870092" y="1109717"/>
            <a:ext cx="1" cy="407293"/>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5062059" y="1224908"/>
            <a:ext cx="1" cy="407293"/>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sp>
        <p:nvSpPr>
          <p:cNvPr id="195" name="TextBox 194"/>
          <p:cNvSpPr txBox="1"/>
          <p:nvPr/>
        </p:nvSpPr>
        <p:spPr>
          <a:xfrm>
            <a:off x="2919468" y="1256220"/>
            <a:ext cx="514885" cy="369332"/>
          </a:xfrm>
          <a:prstGeom prst="rect">
            <a:avLst/>
          </a:prstGeom>
          <a:noFill/>
        </p:spPr>
        <p:txBody>
          <a:bodyPr wrap="none" rtlCol="0">
            <a:spAutoFit/>
          </a:bodyPr>
          <a:lstStyle/>
          <a:p>
            <a:r>
              <a:rPr lang="en-US" dirty="0" smtClean="0">
                <a:solidFill>
                  <a:schemeClr val="bg1"/>
                </a:solidFill>
              </a:rPr>
              <a:t>27”</a:t>
            </a:r>
            <a:endParaRPr lang="en-US" dirty="0">
              <a:solidFill>
                <a:schemeClr val="bg1"/>
              </a:solidFill>
            </a:endParaRPr>
          </a:p>
        </p:txBody>
      </p:sp>
      <p:cxnSp>
        <p:nvCxnSpPr>
          <p:cNvPr id="206" name="Straight Connector 205"/>
          <p:cNvCxnSpPr/>
          <p:nvPr/>
        </p:nvCxnSpPr>
        <p:spPr>
          <a:xfrm flipV="1">
            <a:off x="2654517" y="1801055"/>
            <a:ext cx="6372" cy="432041"/>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flipH="1">
            <a:off x="2668824" y="1345802"/>
            <a:ext cx="1203991" cy="666835"/>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4253477" y="1033747"/>
            <a:ext cx="514885" cy="369332"/>
          </a:xfrm>
          <a:prstGeom prst="rect">
            <a:avLst/>
          </a:prstGeom>
          <a:noFill/>
        </p:spPr>
        <p:txBody>
          <a:bodyPr wrap="none" rtlCol="0">
            <a:spAutoFit/>
          </a:bodyPr>
          <a:lstStyle/>
          <a:p>
            <a:r>
              <a:rPr lang="en-US" dirty="0" smtClean="0">
                <a:solidFill>
                  <a:schemeClr val="bg1"/>
                </a:solidFill>
              </a:rPr>
              <a:t>24”</a:t>
            </a:r>
            <a:endParaRPr lang="en-US" dirty="0">
              <a:solidFill>
                <a:schemeClr val="bg1"/>
              </a:solidFill>
            </a:endParaRPr>
          </a:p>
        </p:txBody>
      </p:sp>
      <p:sp>
        <p:nvSpPr>
          <p:cNvPr id="225" name="TextBox 224"/>
          <p:cNvSpPr txBox="1"/>
          <p:nvPr/>
        </p:nvSpPr>
        <p:spPr>
          <a:xfrm>
            <a:off x="476086" y="593141"/>
            <a:ext cx="8041176" cy="369332"/>
          </a:xfrm>
          <a:prstGeom prst="rect">
            <a:avLst/>
          </a:prstGeom>
          <a:noFill/>
        </p:spPr>
        <p:txBody>
          <a:bodyPr wrap="none" rtlCol="0">
            <a:spAutoFit/>
          </a:bodyPr>
          <a:lstStyle/>
          <a:p>
            <a:r>
              <a:rPr lang="en-US" dirty="0" smtClean="0">
                <a:solidFill>
                  <a:schemeClr val="bg1"/>
                </a:solidFill>
              </a:rPr>
              <a:t>Fan Cabinet Return Connections for 7.5 &amp; 10 Ton Rooftop Package Unit Supply Duct </a:t>
            </a:r>
          </a:p>
        </p:txBody>
      </p:sp>
      <p:cxnSp>
        <p:nvCxnSpPr>
          <p:cNvPr id="104" name="Straight Connector 103"/>
          <p:cNvCxnSpPr/>
          <p:nvPr/>
        </p:nvCxnSpPr>
        <p:spPr>
          <a:xfrm flipH="1">
            <a:off x="5816602" y="2731763"/>
            <a:ext cx="1133108" cy="79688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flipV="1">
            <a:off x="5847571" y="3468698"/>
            <a:ext cx="25919" cy="88080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flipV="1">
            <a:off x="2684177" y="4231152"/>
            <a:ext cx="3189313" cy="152189"/>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a:off x="2700464" y="1570356"/>
            <a:ext cx="1139149" cy="68419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flipV="1">
            <a:off x="4237624" y="2259274"/>
            <a:ext cx="31593" cy="126373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V="1">
            <a:off x="5140694" y="1600634"/>
            <a:ext cx="2103" cy="108735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2680540" y="3479538"/>
            <a:ext cx="1587604" cy="75161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flipV="1">
            <a:off x="2723401" y="2520152"/>
            <a:ext cx="1498596" cy="3262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a:off x="4196500" y="1964031"/>
            <a:ext cx="951668" cy="63523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flipV="1">
            <a:off x="6934200" y="2700216"/>
            <a:ext cx="23219" cy="106671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H="1">
            <a:off x="5882552" y="3718357"/>
            <a:ext cx="1089437" cy="65156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6" name="Isosceles Triangle 65"/>
          <p:cNvSpPr/>
          <p:nvPr/>
        </p:nvSpPr>
        <p:spPr>
          <a:xfrm rot="8619333">
            <a:off x="5522234" y="2847659"/>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67" name="Isosceles Triangle 66"/>
          <p:cNvSpPr/>
          <p:nvPr/>
        </p:nvSpPr>
        <p:spPr>
          <a:xfrm rot="8619333">
            <a:off x="5420816" y="2938192"/>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4" name="Isosceles Triangle 83"/>
          <p:cNvSpPr/>
          <p:nvPr/>
        </p:nvSpPr>
        <p:spPr>
          <a:xfrm rot="8619333">
            <a:off x="5619946" y="2749092"/>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18" name="Isosceles Triangle 117"/>
          <p:cNvSpPr/>
          <p:nvPr/>
        </p:nvSpPr>
        <p:spPr>
          <a:xfrm rot="5400000">
            <a:off x="4770832" y="3611255"/>
            <a:ext cx="104800" cy="15761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19" name="TextBox 118"/>
          <p:cNvSpPr txBox="1"/>
          <p:nvPr/>
        </p:nvSpPr>
        <p:spPr>
          <a:xfrm>
            <a:off x="5973705" y="1407311"/>
            <a:ext cx="1175386" cy="369332"/>
          </a:xfrm>
          <a:prstGeom prst="rect">
            <a:avLst/>
          </a:prstGeom>
          <a:noFill/>
        </p:spPr>
        <p:txBody>
          <a:bodyPr wrap="none" rtlCol="0">
            <a:spAutoFit/>
          </a:bodyPr>
          <a:lstStyle/>
          <a:p>
            <a:r>
              <a:rPr lang="en-US" dirty="0" smtClean="0">
                <a:solidFill>
                  <a:schemeClr val="bg1"/>
                </a:solidFill>
              </a:rPr>
              <a:t>26” Round</a:t>
            </a:r>
            <a:endParaRPr lang="en-US" dirty="0">
              <a:solidFill>
                <a:schemeClr val="bg1"/>
              </a:solidFill>
            </a:endParaRPr>
          </a:p>
        </p:txBody>
      </p:sp>
      <p:cxnSp>
        <p:nvCxnSpPr>
          <p:cNvPr id="69" name="Straight Connector 68"/>
          <p:cNvCxnSpPr/>
          <p:nvPr/>
        </p:nvCxnSpPr>
        <p:spPr>
          <a:xfrm flipH="1" flipV="1">
            <a:off x="3835441" y="1562559"/>
            <a:ext cx="1275435" cy="5841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Isosceles Triangle 78"/>
          <p:cNvSpPr/>
          <p:nvPr/>
        </p:nvSpPr>
        <p:spPr>
          <a:xfrm rot="5400000">
            <a:off x="4791343" y="3837720"/>
            <a:ext cx="82558" cy="183522"/>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0" name="Isosceles Triangle 79"/>
          <p:cNvSpPr/>
          <p:nvPr/>
        </p:nvSpPr>
        <p:spPr>
          <a:xfrm rot="5400000">
            <a:off x="4774641" y="3966955"/>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1" name="Isosceles Triangle 80"/>
          <p:cNvSpPr/>
          <p:nvPr/>
        </p:nvSpPr>
        <p:spPr>
          <a:xfrm rot="5400000">
            <a:off x="4790308" y="4092082"/>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2" name="Isosceles Triangle 81"/>
          <p:cNvSpPr/>
          <p:nvPr/>
        </p:nvSpPr>
        <p:spPr>
          <a:xfrm rot="5400000">
            <a:off x="4792364" y="4226232"/>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102" name="Straight Connector 101"/>
          <p:cNvCxnSpPr/>
          <p:nvPr/>
        </p:nvCxnSpPr>
        <p:spPr>
          <a:xfrm flipH="1" flipV="1">
            <a:off x="5857603" y="3642530"/>
            <a:ext cx="1107003" cy="682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4729143" y="2701980"/>
            <a:ext cx="988517" cy="7473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2710670" y="2243485"/>
            <a:ext cx="12731" cy="200959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475892" y="4511125"/>
            <a:ext cx="5854295" cy="1754326"/>
          </a:xfrm>
          <a:prstGeom prst="rect">
            <a:avLst/>
          </a:prstGeom>
          <a:noFill/>
        </p:spPr>
        <p:txBody>
          <a:bodyPr wrap="none" rtlCol="0">
            <a:spAutoFit/>
          </a:bodyPr>
          <a:lstStyle/>
          <a:p>
            <a:r>
              <a:rPr lang="en-US" dirty="0" smtClean="0">
                <a:solidFill>
                  <a:schemeClr val="bg1"/>
                </a:solidFill>
              </a:rPr>
              <a:t>Friction Rate (FR) Calculation</a:t>
            </a:r>
            <a:endParaRPr lang="en-US" dirty="0">
              <a:solidFill>
                <a:schemeClr val="bg1"/>
              </a:solidFill>
            </a:endParaRPr>
          </a:p>
          <a:p>
            <a:r>
              <a:rPr lang="en-US" dirty="0" smtClean="0">
                <a:solidFill>
                  <a:schemeClr val="bg1"/>
                </a:solidFill>
              </a:rPr>
              <a:t>Zone 1 Unit Return Trunk: 2,400 </a:t>
            </a:r>
            <a:r>
              <a:rPr lang="en-US" dirty="0">
                <a:solidFill>
                  <a:schemeClr val="bg1"/>
                </a:solidFill>
              </a:rPr>
              <a:t>CFM ÷ </a:t>
            </a:r>
            <a:r>
              <a:rPr lang="en-US" dirty="0" smtClean="0">
                <a:solidFill>
                  <a:schemeClr val="bg1"/>
                </a:solidFill>
              </a:rPr>
              <a:t>4.5 </a:t>
            </a:r>
            <a:r>
              <a:rPr lang="en-US" dirty="0">
                <a:solidFill>
                  <a:schemeClr val="bg1"/>
                </a:solidFill>
              </a:rPr>
              <a:t>ft</a:t>
            </a:r>
            <a:r>
              <a:rPr lang="en-US" baseline="30000" dirty="0">
                <a:solidFill>
                  <a:schemeClr val="bg1"/>
                </a:solidFill>
              </a:rPr>
              <a:t>2 </a:t>
            </a:r>
            <a:r>
              <a:rPr lang="en-US" dirty="0">
                <a:solidFill>
                  <a:schemeClr val="bg1"/>
                </a:solidFill>
              </a:rPr>
              <a:t>= </a:t>
            </a:r>
            <a:r>
              <a:rPr lang="en-US" dirty="0" smtClean="0">
                <a:solidFill>
                  <a:schemeClr val="bg1"/>
                </a:solidFill>
              </a:rPr>
              <a:t>534 </a:t>
            </a:r>
            <a:r>
              <a:rPr lang="en-US" dirty="0">
                <a:solidFill>
                  <a:schemeClr val="bg1"/>
                </a:solidFill>
              </a:rPr>
              <a:t>FPM</a:t>
            </a:r>
          </a:p>
          <a:p>
            <a:r>
              <a:rPr lang="en-US" dirty="0" smtClean="0">
                <a:solidFill>
                  <a:schemeClr val="bg1"/>
                </a:solidFill>
              </a:rPr>
              <a:t>FR = 0.016  (Will use 0.020 as per Manual Q Minimum value)</a:t>
            </a:r>
          </a:p>
          <a:p>
            <a:r>
              <a:rPr lang="en-US" dirty="0">
                <a:solidFill>
                  <a:schemeClr val="bg1"/>
                </a:solidFill>
              </a:rPr>
              <a:t>Zone </a:t>
            </a:r>
            <a:r>
              <a:rPr lang="en-US" dirty="0" smtClean="0">
                <a:solidFill>
                  <a:schemeClr val="bg1"/>
                </a:solidFill>
              </a:rPr>
              <a:t>2 </a:t>
            </a:r>
            <a:r>
              <a:rPr lang="en-US" dirty="0">
                <a:solidFill>
                  <a:schemeClr val="bg1"/>
                </a:solidFill>
              </a:rPr>
              <a:t>Unit </a:t>
            </a:r>
            <a:r>
              <a:rPr lang="en-US" dirty="0" smtClean="0">
                <a:solidFill>
                  <a:schemeClr val="bg1"/>
                </a:solidFill>
              </a:rPr>
              <a:t>Return </a:t>
            </a:r>
            <a:r>
              <a:rPr lang="en-US" dirty="0">
                <a:solidFill>
                  <a:schemeClr val="bg1"/>
                </a:solidFill>
              </a:rPr>
              <a:t>Trunk: </a:t>
            </a:r>
            <a:r>
              <a:rPr lang="en-US" dirty="0" smtClean="0">
                <a:solidFill>
                  <a:schemeClr val="bg1"/>
                </a:solidFill>
              </a:rPr>
              <a:t>3,200 </a:t>
            </a:r>
            <a:r>
              <a:rPr lang="en-US" dirty="0">
                <a:solidFill>
                  <a:schemeClr val="bg1"/>
                </a:solidFill>
              </a:rPr>
              <a:t>CFM ÷ </a:t>
            </a:r>
            <a:r>
              <a:rPr lang="en-US" dirty="0" smtClean="0">
                <a:solidFill>
                  <a:schemeClr val="bg1"/>
                </a:solidFill>
              </a:rPr>
              <a:t>4.5 </a:t>
            </a:r>
            <a:r>
              <a:rPr lang="en-US" dirty="0">
                <a:solidFill>
                  <a:schemeClr val="bg1"/>
                </a:solidFill>
              </a:rPr>
              <a:t>ft</a:t>
            </a:r>
            <a:r>
              <a:rPr lang="en-US" baseline="30000" dirty="0">
                <a:solidFill>
                  <a:schemeClr val="bg1"/>
                </a:solidFill>
              </a:rPr>
              <a:t>2 </a:t>
            </a:r>
            <a:r>
              <a:rPr lang="en-US" dirty="0">
                <a:solidFill>
                  <a:schemeClr val="bg1"/>
                </a:solidFill>
              </a:rPr>
              <a:t>= </a:t>
            </a:r>
            <a:r>
              <a:rPr lang="en-US" dirty="0" smtClean="0">
                <a:solidFill>
                  <a:schemeClr val="bg1"/>
                </a:solidFill>
              </a:rPr>
              <a:t>711 </a:t>
            </a:r>
            <a:r>
              <a:rPr lang="en-US" dirty="0">
                <a:solidFill>
                  <a:schemeClr val="bg1"/>
                </a:solidFill>
              </a:rPr>
              <a:t>FPM</a:t>
            </a:r>
          </a:p>
          <a:p>
            <a:r>
              <a:rPr lang="en-US" dirty="0">
                <a:solidFill>
                  <a:schemeClr val="bg1"/>
                </a:solidFill>
              </a:rPr>
              <a:t>FR = </a:t>
            </a:r>
            <a:r>
              <a:rPr lang="en-US" dirty="0" smtClean="0">
                <a:solidFill>
                  <a:schemeClr val="bg1"/>
                </a:solidFill>
              </a:rPr>
              <a:t>0.030  </a:t>
            </a:r>
            <a:endParaRPr lang="en-US" dirty="0">
              <a:solidFill>
                <a:schemeClr val="bg1"/>
              </a:solidFill>
            </a:endParaRPr>
          </a:p>
          <a:p>
            <a:r>
              <a:rPr lang="en-US" dirty="0" smtClean="0">
                <a:solidFill>
                  <a:schemeClr val="bg1"/>
                </a:solidFill>
              </a:rPr>
              <a:t>Note: Sketch not to scale</a:t>
            </a:r>
          </a:p>
        </p:txBody>
      </p:sp>
      <p:sp>
        <p:nvSpPr>
          <p:cNvPr id="60" name="Oval 59"/>
          <p:cNvSpPr/>
          <p:nvPr/>
        </p:nvSpPr>
        <p:spPr>
          <a:xfrm>
            <a:off x="989209" y="4609890"/>
            <a:ext cx="5905652" cy="128016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509487" y="900851"/>
            <a:ext cx="2544286" cy="369332"/>
          </a:xfrm>
          <a:prstGeom prst="rect">
            <a:avLst/>
          </a:prstGeom>
          <a:noFill/>
        </p:spPr>
        <p:txBody>
          <a:bodyPr wrap="none" rtlCol="0">
            <a:spAutoFit/>
          </a:bodyPr>
          <a:lstStyle/>
          <a:p>
            <a:r>
              <a:rPr lang="en-US" dirty="0" smtClean="0">
                <a:solidFill>
                  <a:schemeClr val="bg1"/>
                </a:solidFill>
              </a:rPr>
              <a:t>27”× 24” = OEM Opening</a:t>
            </a:r>
            <a:endParaRPr lang="en-US" dirty="0">
              <a:solidFill>
                <a:schemeClr val="bg1"/>
              </a:solidFill>
            </a:endParaRPr>
          </a:p>
        </p:txBody>
      </p:sp>
    </p:spTree>
    <p:custDataLst>
      <p:tags r:id="rId1"/>
    </p:custDataLst>
    <p:extLst>
      <p:ext uri="{BB962C8B-B14F-4D97-AF65-F5344CB8AC3E}">
        <p14:creationId xmlns:p14="http://schemas.microsoft.com/office/powerpoint/2010/main" val="366095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500" fill="hold"/>
                                        <p:tgtEl>
                                          <p:spTgt spid="60"/>
                                        </p:tgtEl>
                                        <p:attrNameLst>
                                          <p:attrName>ppt_x</p:attrName>
                                        </p:attrNameLst>
                                      </p:cBhvr>
                                      <p:tavLst>
                                        <p:tav tm="0">
                                          <p:val>
                                            <p:strVal val="#ppt_x"/>
                                          </p:val>
                                        </p:tav>
                                        <p:tav tm="100000">
                                          <p:val>
                                            <p:strVal val="#ppt_x"/>
                                          </p:val>
                                        </p:tav>
                                      </p:tavLst>
                                    </p:anim>
                                    <p:anim calcmode="lin" valueType="num">
                                      <p:cBhvr additive="base">
                                        <p:cTn id="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rot="5400000">
            <a:off x="1181955" y="-1082773"/>
            <a:ext cx="6786314" cy="9144000"/>
          </a:xfrm>
          <a:prstGeom prst="rect">
            <a:avLst/>
          </a:prstGeom>
          <a:ln>
            <a:solidFill>
              <a:schemeClr val="bg2">
                <a:lumMod val="60000"/>
                <a:lumOff val="40000"/>
              </a:schemeClr>
            </a:solidFill>
          </a:ln>
        </p:spPr>
      </p:pic>
      <p:cxnSp>
        <p:nvCxnSpPr>
          <p:cNvPr id="4" name="Straight Connector 3"/>
          <p:cNvCxnSpPr/>
          <p:nvPr/>
        </p:nvCxnSpPr>
        <p:spPr>
          <a:xfrm>
            <a:off x="8991600" y="2133600"/>
            <a:ext cx="0" cy="26670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7201" y="2646819"/>
            <a:ext cx="21733" cy="215378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2764" y="1618009"/>
            <a:ext cx="8534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200" y="4780625"/>
            <a:ext cx="8534400" cy="1997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1" y="381000"/>
            <a:ext cx="7722976" cy="954107"/>
          </a:xfrm>
          <a:prstGeom prst="rect">
            <a:avLst/>
          </a:prstGeom>
          <a:noFill/>
        </p:spPr>
        <p:txBody>
          <a:bodyPr wrap="square" rtlCol="0">
            <a:spAutoFit/>
          </a:bodyPr>
          <a:lstStyle/>
          <a:p>
            <a:r>
              <a:rPr lang="en-US" sz="3600" b="1" dirty="0" smtClean="0">
                <a:solidFill>
                  <a:schemeClr val="bg2"/>
                </a:solidFill>
              </a:rPr>
              <a:t>Maria’s Restaurant Duct Design</a:t>
            </a:r>
          </a:p>
          <a:p>
            <a:r>
              <a:rPr lang="en-US" sz="2000" b="1" i="1" dirty="0" smtClean="0">
                <a:solidFill>
                  <a:schemeClr val="bg2"/>
                </a:solidFill>
              </a:rPr>
              <a:t>(one grid </a:t>
            </a:r>
            <a:r>
              <a:rPr lang="en-US" sz="2000" b="1" i="1" dirty="0">
                <a:solidFill>
                  <a:schemeClr val="bg2"/>
                </a:solidFill>
              </a:rPr>
              <a:t>s</a:t>
            </a:r>
            <a:r>
              <a:rPr lang="en-US" sz="2000" b="1" i="1" dirty="0" smtClean="0">
                <a:solidFill>
                  <a:schemeClr val="bg2"/>
                </a:solidFill>
              </a:rPr>
              <a:t>quare = one ft</a:t>
            </a:r>
            <a:r>
              <a:rPr lang="en-US" sz="2000" b="1" i="1" baseline="30000" dirty="0" smtClean="0">
                <a:solidFill>
                  <a:schemeClr val="bg2"/>
                </a:solidFill>
              </a:rPr>
              <a:t>2</a:t>
            </a:r>
            <a:r>
              <a:rPr lang="en-US" sz="2000" b="1" i="1" dirty="0" smtClean="0">
                <a:solidFill>
                  <a:schemeClr val="bg2"/>
                </a:solidFill>
              </a:rPr>
              <a:t>)</a:t>
            </a:r>
          </a:p>
        </p:txBody>
      </p:sp>
      <p:cxnSp>
        <p:nvCxnSpPr>
          <p:cNvPr id="26" name="Straight Connector 25"/>
          <p:cNvCxnSpPr/>
          <p:nvPr/>
        </p:nvCxnSpPr>
        <p:spPr>
          <a:xfrm>
            <a:off x="457200"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70885"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200" y="161129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200" y="4790612"/>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067300"/>
            <a:ext cx="4246485"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7200" y="5067300"/>
            <a:ext cx="3713033"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8600" y="3429001"/>
            <a:ext cx="0" cy="136161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28600" y="1611298"/>
            <a:ext cx="0" cy="130890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59083" y="4878851"/>
            <a:ext cx="676788" cy="369332"/>
          </a:xfrm>
          <a:prstGeom prst="rect">
            <a:avLst/>
          </a:prstGeom>
          <a:noFill/>
        </p:spPr>
        <p:txBody>
          <a:bodyPr wrap="none" rtlCol="0">
            <a:spAutoFit/>
          </a:bodyPr>
          <a:lstStyle/>
          <a:p>
            <a:r>
              <a:rPr lang="en-US" b="1" dirty="0" smtClean="0">
                <a:solidFill>
                  <a:schemeClr val="bg1"/>
                </a:solidFill>
              </a:rPr>
              <a:t>66 ft</a:t>
            </a:r>
            <a:r>
              <a:rPr lang="en-US" dirty="0" smtClean="0"/>
              <a:t>.</a:t>
            </a:r>
            <a:endParaRPr lang="en-US" dirty="0"/>
          </a:p>
        </p:txBody>
      </p:sp>
      <p:sp>
        <p:nvSpPr>
          <p:cNvPr id="43" name="TextBox 42"/>
          <p:cNvSpPr txBox="1"/>
          <p:nvPr/>
        </p:nvSpPr>
        <p:spPr>
          <a:xfrm rot="16200000">
            <a:off x="-113000" y="2955444"/>
            <a:ext cx="683200" cy="369332"/>
          </a:xfrm>
          <a:prstGeom prst="rect">
            <a:avLst/>
          </a:prstGeom>
          <a:noFill/>
        </p:spPr>
        <p:txBody>
          <a:bodyPr wrap="none" rtlCol="0">
            <a:spAutoFit/>
          </a:bodyPr>
          <a:lstStyle/>
          <a:p>
            <a:r>
              <a:rPr lang="en-US" b="1" dirty="0" smtClean="0">
                <a:solidFill>
                  <a:schemeClr val="bg1"/>
                </a:solidFill>
              </a:rPr>
              <a:t>25 ft</a:t>
            </a:r>
            <a:r>
              <a:rPr lang="en-US" dirty="0" smtClean="0"/>
              <a:t>.</a:t>
            </a:r>
            <a:endParaRPr lang="en-US" dirty="0"/>
          </a:p>
        </p:txBody>
      </p:sp>
      <p:cxnSp>
        <p:nvCxnSpPr>
          <p:cNvPr id="18" name="Straight Connector 17"/>
          <p:cNvCxnSpPr/>
          <p:nvPr/>
        </p:nvCxnSpPr>
        <p:spPr>
          <a:xfrm flipV="1">
            <a:off x="2573702" y="3044948"/>
            <a:ext cx="762136" cy="658"/>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970885" y="1611297"/>
            <a:ext cx="0" cy="15240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4957" y="1600200"/>
            <a:ext cx="13599" cy="64124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442764" y="3121596"/>
            <a:ext cx="1557824" cy="194"/>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rot="16200000">
            <a:off x="198421" y="3664742"/>
            <a:ext cx="902433" cy="34992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p:nvPr/>
        </p:nvCxnSpPr>
        <p:spPr>
          <a:xfrm>
            <a:off x="3813502" y="1621616"/>
            <a:ext cx="6311" cy="171118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32343" y="3035566"/>
            <a:ext cx="17350" cy="67926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868288" y="1636855"/>
            <a:ext cx="1240" cy="171280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322825" y="2895909"/>
            <a:ext cx="554391" cy="317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335074" y="2867424"/>
            <a:ext cx="0" cy="46066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a:off x="2610734" y="1618009"/>
            <a:ext cx="11635" cy="142956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01149" y="4191305"/>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813502" y="4667108"/>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1941860" y="2646032"/>
            <a:ext cx="2080" cy="46157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467600" y="1613945"/>
            <a:ext cx="0" cy="85045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6576775" y="2920200"/>
            <a:ext cx="890825" cy="1109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9" name="Right Arrow 248"/>
          <p:cNvSpPr/>
          <p:nvPr/>
        </p:nvSpPr>
        <p:spPr>
          <a:xfrm rot="10800000">
            <a:off x="3677533" y="3955903"/>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50" name="Right Arrow 249"/>
          <p:cNvSpPr/>
          <p:nvPr/>
        </p:nvSpPr>
        <p:spPr>
          <a:xfrm>
            <a:off x="3720518" y="4440760"/>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70858" y="3187980"/>
            <a:ext cx="950838" cy="646331"/>
          </a:xfrm>
          <a:prstGeom prst="rect">
            <a:avLst/>
          </a:prstGeom>
          <a:noFill/>
        </p:spPr>
        <p:txBody>
          <a:bodyPr wrap="none" rtlCol="0">
            <a:spAutoFit/>
          </a:bodyPr>
          <a:lstStyle/>
          <a:p>
            <a:r>
              <a:rPr lang="en-US" dirty="0" smtClean="0">
                <a:solidFill>
                  <a:schemeClr val="bg1"/>
                </a:solidFill>
              </a:rPr>
              <a:t>Zone 1A</a:t>
            </a:r>
          </a:p>
          <a:p>
            <a:r>
              <a:rPr lang="en-US" dirty="0" smtClean="0">
                <a:solidFill>
                  <a:schemeClr val="bg1"/>
                </a:solidFill>
              </a:rPr>
              <a:t>  Duct</a:t>
            </a:r>
            <a:endParaRPr lang="en-US" dirty="0">
              <a:solidFill>
                <a:schemeClr val="bg1"/>
              </a:solidFill>
            </a:endParaRPr>
          </a:p>
        </p:txBody>
      </p:sp>
      <p:pic>
        <p:nvPicPr>
          <p:cNvPr id="1028" name="Picture 4" descr="MCj023901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08354" y="701779"/>
            <a:ext cx="683247" cy="8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 name="Straight Connector 102"/>
          <p:cNvCxnSpPr/>
          <p:nvPr/>
        </p:nvCxnSpPr>
        <p:spPr>
          <a:xfrm>
            <a:off x="3798491" y="3704563"/>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16200000">
            <a:off x="171778" y="3675932"/>
            <a:ext cx="942887" cy="338554"/>
          </a:xfrm>
          <a:prstGeom prst="rect">
            <a:avLst/>
          </a:prstGeom>
          <a:noFill/>
        </p:spPr>
        <p:txBody>
          <a:bodyPr wrap="none" rtlCol="0">
            <a:spAutoFit/>
          </a:bodyPr>
          <a:lstStyle/>
          <a:p>
            <a:r>
              <a:rPr lang="en-US" sz="1600" dirty="0" smtClean="0">
                <a:solidFill>
                  <a:schemeClr val="bg1"/>
                </a:solidFill>
              </a:rPr>
              <a:t>EX. Hood</a:t>
            </a:r>
            <a:endParaRPr lang="en-US" sz="1600" dirty="0">
              <a:solidFill>
                <a:schemeClr val="bg1"/>
              </a:solidFill>
            </a:endParaRPr>
          </a:p>
        </p:txBody>
      </p:sp>
      <p:cxnSp>
        <p:nvCxnSpPr>
          <p:cNvPr id="104" name="Straight Connector 103"/>
          <p:cNvCxnSpPr/>
          <p:nvPr/>
        </p:nvCxnSpPr>
        <p:spPr>
          <a:xfrm flipV="1">
            <a:off x="3331895" y="3693983"/>
            <a:ext cx="1003179" cy="105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806391" y="2071552"/>
            <a:ext cx="109728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p:cNvCxnSpPr/>
          <p:nvPr/>
        </p:nvCxnSpPr>
        <p:spPr>
          <a:xfrm flipH="1">
            <a:off x="4322825" y="463491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745570" y="1763697"/>
            <a:ext cx="817788" cy="369332"/>
          </a:xfrm>
          <a:prstGeom prst="rect">
            <a:avLst/>
          </a:prstGeom>
          <a:noFill/>
        </p:spPr>
        <p:txBody>
          <a:bodyPr wrap="none" rtlCol="0">
            <a:spAutoFit/>
          </a:bodyPr>
          <a:lstStyle/>
          <a:p>
            <a:r>
              <a:rPr lang="en-US" dirty="0" smtClean="0">
                <a:solidFill>
                  <a:schemeClr val="bg1"/>
                </a:solidFill>
              </a:rPr>
              <a:t>Zone 2</a:t>
            </a:r>
            <a:endParaRPr lang="en-US" dirty="0">
              <a:solidFill>
                <a:schemeClr val="bg1"/>
              </a:solidFill>
            </a:endParaRPr>
          </a:p>
        </p:txBody>
      </p:sp>
      <p:cxnSp>
        <p:nvCxnSpPr>
          <p:cNvPr id="125" name="Straight Connector 124"/>
          <p:cNvCxnSpPr/>
          <p:nvPr/>
        </p:nvCxnSpPr>
        <p:spPr>
          <a:xfrm flipH="1">
            <a:off x="8676168" y="1708189"/>
            <a:ext cx="28072" cy="290201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6078095" y="1727532"/>
            <a:ext cx="2583620" cy="1620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4637694" y="2533270"/>
            <a:ext cx="511311" cy="652"/>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82" name="Down Arrow Callout 81"/>
          <p:cNvSpPr/>
          <p:nvPr/>
        </p:nvSpPr>
        <p:spPr>
          <a:xfrm>
            <a:off x="6556317"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wn Arrow Callout 82"/>
          <p:cNvSpPr/>
          <p:nvPr/>
        </p:nvSpPr>
        <p:spPr>
          <a:xfrm>
            <a:off x="5204033"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own Arrow Callout 85"/>
          <p:cNvSpPr/>
          <p:nvPr/>
        </p:nvSpPr>
        <p:spPr>
          <a:xfrm rot="16200000">
            <a:off x="8026641" y="226574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p:cNvCxnSpPr/>
          <p:nvPr/>
        </p:nvCxnSpPr>
        <p:spPr>
          <a:xfrm>
            <a:off x="7058250" y="1743736"/>
            <a:ext cx="0" cy="41032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12" name="Down Arrow Callout 111"/>
          <p:cNvSpPr/>
          <p:nvPr/>
        </p:nvSpPr>
        <p:spPr>
          <a:xfrm rot="5400000">
            <a:off x="4866239" y="2428723"/>
            <a:ext cx="579973" cy="245304"/>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4563931" y="3492319"/>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cxnSp>
        <p:nvCxnSpPr>
          <p:cNvPr id="109" name="Straight Connector 108"/>
          <p:cNvCxnSpPr/>
          <p:nvPr/>
        </p:nvCxnSpPr>
        <p:spPr>
          <a:xfrm flipH="1">
            <a:off x="5344984" y="4145142"/>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a:off x="6670453" y="4151111"/>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flipV="1">
            <a:off x="7992858" y="3876222"/>
            <a:ext cx="647287" cy="17526"/>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36" name="Down Arrow Callout 135"/>
          <p:cNvSpPr/>
          <p:nvPr/>
        </p:nvSpPr>
        <p:spPr>
          <a:xfrm rot="16200000" flipH="1">
            <a:off x="7904429" y="374178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Connector 144"/>
          <p:cNvCxnSpPr>
            <a:stCxn id="157" idx="0"/>
          </p:cNvCxnSpPr>
          <p:nvPr/>
        </p:nvCxnSpPr>
        <p:spPr>
          <a:xfrm>
            <a:off x="4323350" y="2616117"/>
            <a:ext cx="17240" cy="86268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50" name="Rectangle 149"/>
          <p:cNvSpPr/>
          <p:nvPr/>
        </p:nvSpPr>
        <p:spPr>
          <a:xfrm>
            <a:off x="4552856" y="2350128"/>
            <a:ext cx="257040" cy="30955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4211931" y="2491290"/>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TextBox 160"/>
          <p:cNvSpPr txBox="1"/>
          <p:nvPr/>
        </p:nvSpPr>
        <p:spPr>
          <a:xfrm>
            <a:off x="5607751" y="2547744"/>
            <a:ext cx="2900997" cy="338554"/>
          </a:xfrm>
          <a:prstGeom prst="rect">
            <a:avLst/>
          </a:prstGeom>
          <a:noFill/>
        </p:spPr>
        <p:txBody>
          <a:bodyPr wrap="square" rtlCol="0">
            <a:spAutoFit/>
          </a:bodyPr>
          <a:lstStyle/>
          <a:p>
            <a:r>
              <a:rPr lang="en-US" sz="1600" dirty="0" smtClean="0">
                <a:solidFill>
                  <a:schemeClr val="bg1"/>
                </a:solidFill>
              </a:rPr>
              <a:t>6 Supply Diffusers 400 CFM</a:t>
            </a:r>
            <a:endParaRPr lang="en-US" sz="1600" dirty="0">
              <a:solidFill>
                <a:schemeClr val="bg1"/>
              </a:solidFill>
            </a:endParaRPr>
          </a:p>
        </p:txBody>
      </p:sp>
      <p:sp>
        <p:nvSpPr>
          <p:cNvPr id="164" name="Rectangle 163"/>
          <p:cNvSpPr/>
          <p:nvPr/>
        </p:nvSpPr>
        <p:spPr>
          <a:xfrm>
            <a:off x="2495195" y="5322605"/>
            <a:ext cx="3970820" cy="646331"/>
          </a:xfrm>
          <a:prstGeom prst="rect">
            <a:avLst/>
          </a:prstGeom>
        </p:spPr>
        <p:txBody>
          <a:bodyPr wrap="square">
            <a:spAutoFit/>
          </a:bodyPr>
          <a:lstStyle/>
          <a:p>
            <a:r>
              <a:rPr lang="en-US" dirty="0" smtClean="0">
                <a:solidFill>
                  <a:schemeClr val="bg1"/>
                </a:solidFill>
              </a:rPr>
              <a:t>Zone 1 Constant Volume 2,400 CFM</a:t>
            </a:r>
            <a:endParaRPr lang="en-US" dirty="0">
              <a:solidFill>
                <a:schemeClr val="bg1"/>
              </a:solidFill>
            </a:endParaRPr>
          </a:p>
          <a:p>
            <a:r>
              <a:rPr lang="en-US" dirty="0" smtClean="0">
                <a:solidFill>
                  <a:schemeClr val="bg1"/>
                </a:solidFill>
              </a:rPr>
              <a:t>Return: 1,711 CFM</a:t>
            </a:r>
          </a:p>
        </p:txBody>
      </p:sp>
      <p:cxnSp>
        <p:nvCxnSpPr>
          <p:cNvPr id="98" name="Straight Connector 97"/>
          <p:cNvCxnSpPr/>
          <p:nvPr/>
        </p:nvCxnSpPr>
        <p:spPr>
          <a:xfrm flipH="1">
            <a:off x="4312829" y="461717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319271" y="4399074"/>
            <a:ext cx="14680" cy="25543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333951" y="3263858"/>
            <a:ext cx="6383" cy="1117476"/>
          </a:xfrm>
          <a:prstGeom prst="line">
            <a:avLst/>
          </a:prstGeom>
          <a:ln w="57150">
            <a:solidFill>
              <a:schemeClr val="tx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4743588" y="2357995"/>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57" name="TextBox 156"/>
          <p:cNvSpPr txBox="1"/>
          <p:nvPr/>
        </p:nvSpPr>
        <p:spPr>
          <a:xfrm>
            <a:off x="4166095" y="2616117"/>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58" name="TextBox 157"/>
          <p:cNvSpPr txBox="1"/>
          <p:nvPr/>
        </p:nvSpPr>
        <p:spPr>
          <a:xfrm>
            <a:off x="5177403" y="4314098"/>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65" name="TextBox 164"/>
          <p:cNvSpPr txBox="1"/>
          <p:nvPr/>
        </p:nvSpPr>
        <p:spPr>
          <a:xfrm>
            <a:off x="6503876" y="4311102"/>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66" name="TextBox 165"/>
          <p:cNvSpPr txBox="1"/>
          <p:nvPr/>
        </p:nvSpPr>
        <p:spPr>
          <a:xfrm>
            <a:off x="8343269" y="3693983"/>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sp>
        <p:nvSpPr>
          <p:cNvPr id="168" name="TextBox 167"/>
          <p:cNvSpPr txBox="1"/>
          <p:nvPr/>
        </p:nvSpPr>
        <p:spPr>
          <a:xfrm>
            <a:off x="6895823" y="1718610"/>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cxnSp>
        <p:nvCxnSpPr>
          <p:cNvPr id="169" name="Straight Connector 168"/>
          <p:cNvCxnSpPr/>
          <p:nvPr/>
        </p:nvCxnSpPr>
        <p:spPr>
          <a:xfrm flipH="1">
            <a:off x="8279136" y="2402908"/>
            <a:ext cx="411068" cy="0"/>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8289052" y="2211539"/>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71" name="Straight Connector 170"/>
          <p:cNvCxnSpPr/>
          <p:nvPr/>
        </p:nvCxnSpPr>
        <p:spPr>
          <a:xfrm flipH="1">
            <a:off x="6119631" y="1725646"/>
            <a:ext cx="5765" cy="416042"/>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Down Arrow Callout 172"/>
          <p:cNvSpPr/>
          <p:nvPr/>
        </p:nvSpPr>
        <p:spPr>
          <a:xfrm rot="10800000">
            <a:off x="6929878" y="2124142"/>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Down Arrow Callout 173"/>
          <p:cNvSpPr/>
          <p:nvPr/>
        </p:nvSpPr>
        <p:spPr>
          <a:xfrm rot="10800000">
            <a:off x="5987161" y="2142870"/>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Box 174"/>
          <p:cNvSpPr txBox="1"/>
          <p:nvPr/>
        </p:nvSpPr>
        <p:spPr>
          <a:xfrm>
            <a:off x="5975858" y="2163938"/>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pic>
        <p:nvPicPr>
          <p:cNvPr id="5" name="Picture 4"/>
          <p:cNvPicPr>
            <a:picLocks noChangeAspect="1"/>
          </p:cNvPicPr>
          <p:nvPr/>
        </p:nvPicPr>
        <p:blipFill>
          <a:blip r:embed="rId6"/>
          <a:stretch>
            <a:fillRect/>
          </a:stretch>
        </p:blipFill>
        <p:spPr>
          <a:xfrm>
            <a:off x="370827" y="1236366"/>
            <a:ext cx="3371388" cy="2227524"/>
          </a:xfrm>
          <a:prstGeom prst="rect">
            <a:avLst/>
          </a:prstGeom>
        </p:spPr>
      </p:pic>
      <p:sp>
        <p:nvSpPr>
          <p:cNvPr id="6" name="Rectangle 5"/>
          <p:cNvSpPr/>
          <p:nvPr/>
        </p:nvSpPr>
        <p:spPr>
          <a:xfrm>
            <a:off x="2477242" y="5521981"/>
            <a:ext cx="2020235" cy="54541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660010" y="1575675"/>
            <a:ext cx="6249724" cy="2554545"/>
          </a:xfrm>
          <a:prstGeom prst="rect">
            <a:avLst/>
          </a:prstGeom>
          <a:solidFill>
            <a:schemeClr val="bg2">
              <a:lumMod val="60000"/>
              <a:lumOff val="40000"/>
            </a:schemeClr>
          </a:solidFill>
        </p:spPr>
        <p:txBody>
          <a:bodyPr wrap="none" rtlCol="0">
            <a:spAutoFit/>
          </a:bodyPr>
          <a:lstStyle/>
          <a:p>
            <a:r>
              <a:rPr lang="en-US" sz="3200" b="1" dirty="0" smtClean="0">
                <a:solidFill>
                  <a:srgbClr val="FFFF00"/>
                </a:solidFill>
              </a:rPr>
              <a:t>Not a significant Pressure Drop:</a:t>
            </a:r>
          </a:p>
          <a:p>
            <a:r>
              <a:rPr lang="en-US" sz="3200" b="1" dirty="0" smtClean="0">
                <a:solidFill>
                  <a:srgbClr val="FFFF00"/>
                </a:solidFill>
              </a:rPr>
              <a:t>For longer runs or smaller ducting </a:t>
            </a:r>
          </a:p>
          <a:p>
            <a:r>
              <a:rPr lang="en-US" sz="3200" b="1" dirty="0">
                <a:solidFill>
                  <a:srgbClr val="FFFF00"/>
                </a:solidFill>
              </a:rPr>
              <a:t>t</a:t>
            </a:r>
            <a:r>
              <a:rPr lang="en-US" sz="3200" b="1" dirty="0" smtClean="0">
                <a:solidFill>
                  <a:srgbClr val="FFFF00"/>
                </a:solidFill>
              </a:rPr>
              <a:t>he return total needs to be added </a:t>
            </a:r>
          </a:p>
          <a:p>
            <a:r>
              <a:rPr lang="en-US" sz="3200" b="1" dirty="0">
                <a:solidFill>
                  <a:srgbClr val="FFFF00"/>
                </a:solidFill>
              </a:rPr>
              <a:t>t</a:t>
            </a:r>
            <a:r>
              <a:rPr lang="en-US" sz="3200" b="1" dirty="0" smtClean="0">
                <a:solidFill>
                  <a:srgbClr val="FFFF00"/>
                </a:solidFill>
              </a:rPr>
              <a:t>o the supply to obtain the system’s</a:t>
            </a:r>
          </a:p>
          <a:p>
            <a:r>
              <a:rPr lang="en-US" sz="3200" b="1" dirty="0">
                <a:solidFill>
                  <a:srgbClr val="FFFF00"/>
                </a:solidFill>
              </a:rPr>
              <a:t>t</a:t>
            </a:r>
            <a:r>
              <a:rPr lang="en-US" sz="3200" b="1" dirty="0" smtClean="0">
                <a:solidFill>
                  <a:srgbClr val="FFFF00"/>
                </a:solidFill>
              </a:rPr>
              <a:t>otal loss.</a:t>
            </a:r>
            <a:endParaRPr lang="en-US" sz="3200" b="1" dirty="0">
              <a:solidFill>
                <a:srgbClr val="FFFF00"/>
              </a:solidFill>
            </a:endParaRPr>
          </a:p>
        </p:txBody>
      </p:sp>
    </p:spTree>
    <p:custDataLst>
      <p:tags r:id="rId1"/>
    </p:custDataLst>
    <p:extLst>
      <p:ext uri="{BB962C8B-B14F-4D97-AF65-F5344CB8AC3E}">
        <p14:creationId xmlns:p14="http://schemas.microsoft.com/office/powerpoint/2010/main" val="301661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stretch>
            <a:fillRect/>
          </a:stretch>
        </p:blipFill>
        <p:spPr>
          <a:xfrm>
            <a:off x="141297" y="195989"/>
            <a:ext cx="8839200" cy="6309360"/>
          </a:xfrm>
          <a:prstGeom prst="rect">
            <a:avLst/>
          </a:prstGeom>
        </p:spPr>
      </p:pic>
      <p:cxnSp>
        <p:nvCxnSpPr>
          <p:cNvPr id="27" name="Straight Connector 26"/>
          <p:cNvCxnSpPr/>
          <p:nvPr/>
        </p:nvCxnSpPr>
        <p:spPr>
          <a:xfrm flipH="1" flipV="1">
            <a:off x="4237624" y="3486262"/>
            <a:ext cx="1622392" cy="69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2693703" y="2233095"/>
            <a:ext cx="1541798" cy="1135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3891586" y="1556832"/>
            <a:ext cx="331" cy="70244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5117407" y="2678643"/>
            <a:ext cx="1832303" cy="4314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4735365" y="3449913"/>
            <a:ext cx="9062" cy="87581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4231412" y="1642661"/>
            <a:ext cx="885994" cy="60082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H="1">
            <a:off x="4918868" y="2732168"/>
            <a:ext cx="988517" cy="7473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923404" y="3504138"/>
            <a:ext cx="3398" cy="85556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4264405" y="2679363"/>
            <a:ext cx="918953" cy="78223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38" name="Isosceles Triangle 137"/>
          <p:cNvSpPr/>
          <p:nvPr/>
        </p:nvSpPr>
        <p:spPr>
          <a:xfrm rot="8619333">
            <a:off x="5285032" y="3035658"/>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39" name="Isosceles Triangle 138"/>
          <p:cNvSpPr/>
          <p:nvPr/>
        </p:nvSpPr>
        <p:spPr>
          <a:xfrm rot="8619333">
            <a:off x="5135432" y="3156230"/>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0" name="Isosceles Triangle 139"/>
          <p:cNvSpPr/>
          <p:nvPr/>
        </p:nvSpPr>
        <p:spPr>
          <a:xfrm rot="8619333">
            <a:off x="4990629" y="3274057"/>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1" name="Isosceles Triangle 140"/>
          <p:cNvSpPr/>
          <p:nvPr/>
        </p:nvSpPr>
        <p:spPr>
          <a:xfrm rot="8619333">
            <a:off x="4828970" y="3372781"/>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5" name="Isosceles Triangle 144"/>
          <p:cNvSpPr/>
          <p:nvPr/>
        </p:nvSpPr>
        <p:spPr>
          <a:xfrm rot="5400000">
            <a:off x="4789920" y="3496606"/>
            <a:ext cx="104800" cy="15761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7" name="Isosceles Triangle 146"/>
          <p:cNvSpPr/>
          <p:nvPr/>
        </p:nvSpPr>
        <p:spPr>
          <a:xfrm rot="5400000">
            <a:off x="4761943" y="3733813"/>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174" name="Straight Connector 173"/>
          <p:cNvCxnSpPr/>
          <p:nvPr/>
        </p:nvCxnSpPr>
        <p:spPr>
          <a:xfrm flipV="1">
            <a:off x="7048652" y="2708696"/>
            <a:ext cx="514705" cy="1772"/>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V="1">
            <a:off x="7120723" y="3766930"/>
            <a:ext cx="418928" cy="1"/>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sp>
        <p:nvSpPr>
          <p:cNvPr id="179" name="TextBox 178"/>
          <p:cNvSpPr txBox="1"/>
          <p:nvPr/>
        </p:nvSpPr>
        <p:spPr>
          <a:xfrm>
            <a:off x="7226587" y="2982031"/>
            <a:ext cx="514885" cy="369332"/>
          </a:xfrm>
          <a:prstGeom prst="rect">
            <a:avLst/>
          </a:prstGeom>
          <a:noFill/>
        </p:spPr>
        <p:txBody>
          <a:bodyPr wrap="none" rtlCol="0">
            <a:spAutoFit/>
          </a:bodyPr>
          <a:lstStyle/>
          <a:p>
            <a:r>
              <a:rPr lang="en-US" dirty="0" smtClean="0">
                <a:solidFill>
                  <a:schemeClr val="bg1"/>
                </a:solidFill>
              </a:rPr>
              <a:t>20”</a:t>
            </a:r>
            <a:endParaRPr lang="en-US" dirty="0">
              <a:solidFill>
                <a:schemeClr val="bg1"/>
              </a:solidFill>
            </a:endParaRPr>
          </a:p>
        </p:txBody>
      </p:sp>
      <p:cxnSp>
        <p:nvCxnSpPr>
          <p:cNvPr id="181" name="Straight Arrow Connector 180"/>
          <p:cNvCxnSpPr/>
          <p:nvPr/>
        </p:nvCxnSpPr>
        <p:spPr>
          <a:xfrm>
            <a:off x="7229535" y="2710466"/>
            <a:ext cx="7083" cy="1056464"/>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6159133" y="4387137"/>
            <a:ext cx="448045" cy="1401"/>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p:nvPr/>
        </p:nvCxnSpPr>
        <p:spPr>
          <a:xfrm flipH="1">
            <a:off x="6334383" y="3765529"/>
            <a:ext cx="898693" cy="620207"/>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6894861" y="3930237"/>
            <a:ext cx="514885" cy="369332"/>
          </a:xfrm>
          <a:prstGeom prst="rect">
            <a:avLst/>
          </a:prstGeom>
          <a:noFill/>
        </p:spPr>
        <p:txBody>
          <a:bodyPr wrap="none" rtlCol="0">
            <a:spAutoFit/>
          </a:bodyPr>
          <a:lstStyle/>
          <a:p>
            <a:r>
              <a:rPr lang="en-US" dirty="0" smtClean="0">
                <a:solidFill>
                  <a:schemeClr val="bg1"/>
                </a:solidFill>
              </a:rPr>
              <a:t>28”</a:t>
            </a:r>
            <a:endParaRPr lang="en-US" dirty="0">
              <a:solidFill>
                <a:schemeClr val="bg1"/>
              </a:solidFill>
            </a:endParaRPr>
          </a:p>
        </p:txBody>
      </p:sp>
      <p:cxnSp>
        <p:nvCxnSpPr>
          <p:cNvPr id="187" name="Straight Arrow Connector 186"/>
          <p:cNvCxnSpPr/>
          <p:nvPr/>
        </p:nvCxnSpPr>
        <p:spPr>
          <a:xfrm flipH="1" flipV="1">
            <a:off x="3842843" y="1345802"/>
            <a:ext cx="1219216" cy="50345"/>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V="1">
            <a:off x="3870092" y="1109717"/>
            <a:ext cx="1" cy="407293"/>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5062059" y="1224908"/>
            <a:ext cx="1" cy="407293"/>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sp>
        <p:nvSpPr>
          <p:cNvPr id="195" name="TextBox 194"/>
          <p:cNvSpPr txBox="1"/>
          <p:nvPr/>
        </p:nvSpPr>
        <p:spPr>
          <a:xfrm>
            <a:off x="2919468" y="1256220"/>
            <a:ext cx="514885" cy="369332"/>
          </a:xfrm>
          <a:prstGeom prst="rect">
            <a:avLst/>
          </a:prstGeom>
          <a:noFill/>
        </p:spPr>
        <p:txBody>
          <a:bodyPr wrap="none" rtlCol="0">
            <a:spAutoFit/>
          </a:bodyPr>
          <a:lstStyle/>
          <a:p>
            <a:r>
              <a:rPr lang="en-US" dirty="0" smtClean="0">
                <a:solidFill>
                  <a:schemeClr val="bg1"/>
                </a:solidFill>
              </a:rPr>
              <a:t>28”</a:t>
            </a:r>
            <a:endParaRPr lang="en-US" dirty="0">
              <a:solidFill>
                <a:schemeClr val="bg1"/>
              </a:solidFill>
            </a:endParaRPr>
          </a:p>
        </p:txBody>
      </p:sp>
      <p:cxnSp>
        <p:nvCxnSpPr>
          <p:cNvPr id="206" name="Straight Connector 205"/>
          <p:cNvCxnSpPr/>
          <p:nvPr/>
        </p:nvCxnSpPr>
        <p:spPr>
          <a:xfrm flipV="1">
            <a:off x="2654517" y="1801055"/>
            <a:ext cx="6372" cy="432041"/>
          </a:xfrm>
          <a:prstGeom prst="line">
            <a:avLst/>
          </a:prstGeom>
          <a:ln w="28575">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flipH="1">
            <a:off x="2668824" y="1345802"/>
            <a:ext cx="1203991" cy="666835"/>
          </a:xfrm>
          <a:prstGeom prst="straightConnector1">
            <a:avLst/>
          </a:prstGeom>
          <a:ln w="28575">
            <a:solidFill>
              <a:srgbClr val="3F3F3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4253477" y="1033747"/>
            <a:ext cx="514885" cy="369332"/>
          </a:xfrm>
          <a:prstGeom prst="rect">
            <a:avLst/>
          </a:prstGeom>
          <a:noFill/>
        </p:spPr>
        <p:txBody>
          <a:bodyPr wrap="none" rtlCol="0">
            <a:spAutoFit/>
          </a:bodyPr>
          <a:lstStyle/>
          <a:p>
            <a:r>
              <a:rPr lang="en-US" dirty="0" smtClean="0">
                <a:solidFill>
                  <a:schemeClr val="bg1"/>
                </a:solidFill>
              </a:rPr>
              <a:t>20”</a:t>
            </a:r>
            <a:endParaRPr lang="en-US" dirty="0">
              <a:solidFill>
                <a:schemeClr val="bg1"/>
              </a:solidFill>
            </a:endParaRPr>
          </a:p>
        </p:txBody>
      </p:sp>
      <p:sp>
        <p:nvSpPr>
          <p:cNvPr id="212" name="TextBox 211"/>
          <p:cNvSpPr txBox="1"/>
          <p:nvPr/>
        </p:nvSpPr>
        <p:spPr>
          <a:xfrm>
            <a:off x="1232702" y="4665958"/>
            <a:ext cx="5596019" cy="1754326"/>
          </a:xfrm>
          <a:prstGeom prst="rect">
            <a:avLst/>
          </a:prstGeom>
          <a:noFill/>
        </p:spPr>
        <p:txBody>
          <a:bodyPr wrap="none" rtlCol="0">
            <a:spAutoFit/>
          </a:bodyPr>
          <a:lstStyle/>
          <a:p>
            <a:r>
              <a:rPr lang="en-US" dirty="0" smtClean="0">
                <a:solidFill>
                  <a:schemeClr val="bg1"/>
                </a:solidFill>
              </a:rPr>
              <a:t>Friction Rate (FR) Calculation</a:t>
            </a:r>
            <a:endParaRPr lang="en-US" dirty="0">
              <a:solidFill>
                <a:schemeClr val="bg1"/>
              </a:solidFill>
            </a:endParaRPr>
          </a:p>
          <a:p>
            <a:r>
              <a:rPr lang="en-US" dirty="0" smtClean="0">
                <a:solidFill>
                  <a:schemeClr val="bg1"/>
                </a:solidFill>
              </a:rPr>
              <a:t>Zone 1 Unit Supply Trunk: 2,400 </a:t>
            </a:r>
            <a:r>
              <a:rPr lang="en-US" dirty="0">
                <a:solidFill>
                  <a:schemeClr val="bg1"/>
                </a:solidFill>
              </a:rPr>
              <a:t>CFM ÷ </a:t>
            </a:r>
            <a:r>
              <a:rPr lang="en-US" dirty="0" smtClean="0">
                <a:solidFill>
                  <a:schemeClr val="bg1"/>
                </a:solidFill>
              </a:rPr>
              <a:t>3.89 </a:t>
            </a:r>
            <a:r>
              <a:rPr lang="en-US" dirty="0">
                <a:solidFill>
                  <a:schemeClr val="bg1"/>
                </a:solidFill>
              </a:rPr>
              <a:t>ft</a:t>
            </a:r>
            <a:r>
              <a:rPr lang="en-US" baseline="30000" dirty="0">
                <a:solidFill>
                  <a:schemeClr val="bg1"/>
                </a:solidFill>
              </a:rPr>
              <a:t>2 </a:t>
            </a:r>
            <a:r>
              <a:rPr lang="en-US" dirty="0">
                <a:solidFill>
                  <a:schemeClr val="bg1"/>
                </a:solidFill>
              </a:rPr>
              <a:t>= </a:t>
            </a:r>
            <a:r>
              <a:rPr lang="en-US" dirty="0" smtClean="0">
                <a:solidFill>
                  <a:schemeClr val="bg1"/>
                </a:solidFill>
              </a:rPr>
              <a:t>617 </a:t>
            </a:r>
            <a:r>
              <a:rPr lang="en-US" dirty="0">
                <a:solidFill>
                  <a:schemeClr val="bg1"/>
                </a:solidFill>
              </a:rPr>
              <a:t>FPM</a:t>
            </a:r>
          </a:p>
          <a:p>
            <a:r>
              <a:rPr lang="en-US" dirty="0" smtClean="0">
                <a:solidFill>
                  <a:schemeClr val="bg1"/>
                </a:solidFill>
              </a:rPr>
              <a:t>FR = 0.0208</a:t>
            </a:r>
          </a:p>
          <a:p>
            <a:r>
              <a:rPr lang="en-US" dirty="0">
                <a:solidFill>
                  <a:schemeClr val="bg1"/>
                </a:solidFill>
              </a:rPr>
              <a:t>Zone </a:t>
            </a:r>
            <a:r>
              <a:rPr lang="en-US" dirty="0" smtClean="0">
                <a:solidFill>
                  <a:schemeClr val="bg1"/>
                </a:solidFill>
              </a:rPr>
              <a:t>2 </a:t>
            </a:r>
            <a:r>
              <a:rPr lang="en-US" dirty="0">
                <a:solidFill>
                  <a:schemeClr val="bg1"/>
                </a:solidFill>
              </a:rPr>
              <a:t>Unit </a:t>
            </a:r>
            <a:r>
              <a:rPr lang="en-US" dirty="0" smtClean="0">
                <a:solidFill>
                  <a:schemeClr val="bg1"/>
                </a:solidFill>
              </a:rPr>
              <a:t>Supply </a:t>
            </a:r>
            <a:r>
              <a:rPr lang="en-US" dirty="0">
                <a:solidFill>
                  <a:schemeClr val="bg1"/>
                </a:solidFill>
              </a:rPr>
              <a:t>Trunk: </a:t>
            </a:r>
            <a:r>
              <a:rPr lang="en-US" dirty="0" smtClean="0">
                <a:solidFill>
                  <a:schemeClr val="bg1"/>
                </a:solidFill>
              </a:rPr>
              <a:t>3,200 </a:t>
            </a:r>
            <a:r>
              <a:rPr lang="en-US" dirty="0">
                <a:solidFill>
                  <a:schemeClr val="bg1"/>
                </a:solidFill>
              </a:rPr>
              <a:t>CFM ÷ 3.89 ft</a:t>
            </a:r>
            <a:r>
              <a:rPr lang="en-US" baseline="30000" dirty="0">
                <a:solidFill>
                  <a:schemeClr val="bg1"/>
                </a:solidFill>
              </a:rPr>
              <a:t>2 </a:t>
            </a:r>
            <a:r>
              <a:rPr lang="en-US" dirty="0">
                <a:solidFill>
                  <a:schemeClr val="bg1"/>
                </a:solidFill>
              </a:rPr>
              <a:t>= </a:t>
            </a:r>
            <a:r>
              <a:rPr lang="en-US" dirty="0" smtClean="0">
                <a:solidFill>
                  <a:schemeClr val="bg1"/>
                </a:solidFill>
              </a:rPr>
              <a:t>823 </a:t>
            </a:r>
            <a:r>
              <a:rPr lang="en-US" dirty="0">
                <a:solidFill>
                  <a:schemeClr val="bg1"/>
                </a:solidFill>
              </a:rPr>
              <a:t>FPM</a:t>
            </a:r>
          </a:p>
          <a:p>
            <a:r>
              <a:rPr lang="en-US" dirty="0">
                <a:solidFill>
                  <a:schemeClr val="bg1"/>
                </a:solidFill>
              </a:rPr>
              <a:t>FR = </a:t>
            </a:r>
            <a:r>
              <a:rPr lang="en-US" dirty="0" smtClean="0">
                <a:solidFill>
                  <a:schemeClr val="bg1"/>
                </a:solidFill>
              </a:rPr>
              <a:t>0.045  </a:t>
            </a:r>
            <a:endParaRPr lang="en-US" dirty="0">
              <a:solidFill>
                <a:schemeClr val="bg1"/>
              </a:solidFill>
            </a:endParaRPr>
          </a:p>
          <a:p>
            <a:r>
              <a:rPr lang="en-US" dirty="0" smtClean="0">
                <a:solidFill>
                  <a:schemeClr val="bg1"/>
                </a:solidFill>
              </a:rPr>
              <a:t>Note: Sketch not to scale</a:t>
            </a:r>
          </a:p>
        </p:txBody>
      </p:sp>
      <p:sp>
        <p:nvSpPr>
          <p:cNvPr id="225" name="TextBox 224"/>
          <p:cNvSpPr txBox="1"/>
          <p:nvPr/>
        </p:nvSpPr>
        <p:spPr>
          <a:xfrm>
            <a:off x="476086" y="593141"/>
            <a:ext cx="8033609" cy="369332"/>
          </a:xfrm>
          <a:prstGeom prst="rect">
            <a:avLst/>
          </a:prstGeom>
          <a:noFill/>
        </p:spPr>
        <p:txBody>
          <a:bodyPr wrap="none" rtlCol="0">
            <a:spAutoFit/>
          </a:bodyPr>
          <a:lstStyle/>
          <a:p>
            <a:r>
              <a:rPr lang="en-US" dirty="0" smtClean="0">
                <a:solidFill>
                  <a:schemeClr val="bg1"/>
                </a:solidFill>
              </a:rPr>
              <a:t>Fan Cabinet Supply Connections for 7.5 &amp; 10 Ton Rooftop Package Unit Supply Duct </a:t>
            </a:r>
          </a:p>
        </p:txBody>
      </p:sp>
      <p:cxnSp>
        <p:nvCxnSpPr>
          <p:cNvPr id="104" name="Straight Connector 103"/>
          <p:cNvCxnSpPr/>
          <p:nvPr/>
        </p:nvCxnSpPr>
        <p:spPr>
          <a:xfrm flipH="1">
            <a:off x="5816602" y="2731763"/>
            <a:ext cx="1133108" cy="79688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flipV="1">
            <a:off x="5847571" y="3468698"/>
            <a:ext cx="25919" cy="88080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flipV="1">
            <a:off x="2684176" y="4231151"/>
            <a:ext cx="3262885" cy="15598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a:off x="2684177" y="1548899"/>
            <a:ext cx="1185915" cy="71037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flipV="1">
            <a:off x="4237624" y="2259274"/>
            <a:ext cx="31593" cy="126373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V="1">
            <a:off x="5140694" y="1600634"/>
            <a:ext cx="2103" cy="108735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2680540" y="3479538"/>
            <a:ext cx="1587604" cy="75161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flipV="1">
            <a:off x="2723401" y="2520152"/>
            <a:ext cx="1498596" cy="3262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a:off x="4196500" y="1964031"/>
            <a:ext cx="951668" cy="63523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flipV="1">
            <a:off x="6984034" y="2717119"/>
            <a:ext cx="29336" cy="104981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H="1">
            <a:off x="5953780" y="3722188"/>
            <a:ext cx="1069621" cy="664949"/>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6" name="Isosceles Triangle 65"/>
          <p:cNvSpPr/>
          <p:nvPr/>
        </p:nvSpPr>
        <p:spPr>
          <a:xfrm rot="8619333">
            <a:off x="5522234" y="2847659"/>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67" name="Isosceles Triangle 66"/>
          <p:cNvSpPr/>
          <p:nvPr/>
        </p:nvSpPr>
        <p:spPr>
          <a:xfrm rot="8619333">
            <a:off x="5420816" y="2938192"/>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4" name="Isosceles Triangle 83"/>
          <p:cNvSpPr/>
          <p:nvPr/>
        </p:nvSpPr>
        <p:spPr>
          <a:xfrm rot="8619333">
            <a:off x="5619946" y="2749092"/>
            <a:ext cx="182862" cy="72724"/>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18" name="Isosceles Triangle 117"/>
          <p:cNvSpPr/>
          <p:nvPr/>
        </p:nvSpPr>
        <p:spPr>
          <a:xfrm rot="5400000">
            <a:off x="4770832" y="3611255"/>
            <a:ext cx="104800" cy="15761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19" name="TextBox 118"/>
          <p:cNvSpPr txBox="1"/>
          <p:nvPr/>
        </p:nvSpPr>
        <p:spPr>
          <a:xfrm>
            <a:off x="5973705" y="1407311"/>
            <a:ext cx="1175386" cy="369332"/>
          </a:xfrm>
          <a:prstGeom prst="rect">
            <a:avLst/>
          </a:prstGeom>
          <a:noFill/>
        </p:spPr>
        <p:txBody>
          <a:bodyPr wrap="none" rtlCol="0">
            <a:spAutoFit/>
          </a:bodyPr>
          <a:lstStyle/>
          <a:p>
            <a:r>
              <a:rPr lang="en-US" dirty="0" smtClean="0">
                <a:solidFill>
                  <a:schemeClr val="bg1"/>
                </a:solidFill>
              </a:rPr>
              <a:t>26” Round</a:t>
            </a:r>
            <a:endParaRPr lang="en-US" dirty="0">
              <a:solidFill>
                <a:schemeClr val="bg1"/>
              </a:solidFill>
            </a:endParaRPr>
          </a:p>
        </p:txBody>
      </p:sp>
      <p:cxnSp>
        <p:nvCxnSpPr>
          <p:cNvPr id="69" name="Straight Connector 68"/>
          <p:cNvCxnSpPr/>
          <p:nvPr/>
        </p:nvCxnSpPr>
        <p:spPr>
          <a:xfrm flipH="1" flipV="1">
            <a:off x="3835441" y="1562559"/>
            <a:ext cx="1275435" cy="5841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Isosceles Triangle 78"/>
          <p:cNvSpPr/>
          <p:nvPr/>
        </p:nvSpPr>
        <p:spPr>
          <a:xfrm rot="5400000">
            <a:off x="4791343" y="3837720"/>
            <a:ext cx="82558" cy="183522"/>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0" name="Isosceles Triangle 79"/>
          <p:cNvSpPr/>
          <p:nvPr/>
        </p:nvSpPr>
        <p:spPr>
          <a:xfrm rot="5400000">
            <a:off x="4774641" y="3966955"/>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1" name="Isosceles Triangle 80"/>
          <p:cNvSpPr/>
          <p:nvPr/>
        </p:nvSpPr>
        <p:spPr>
          <a:xfrm rot="5400000">
            <a:off x="4790308" y="4092082"/>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2" name="Isosceles Triangle 81"/>
          <p:cNvSpPr/>
          <p:nvPr/>
        </p:nvSpPr>
        <p:spPr>
          <a:xfrm rot="5400000">
            <a:off x="4792364" y="4226232"/>
            <a:ext cx="105855" cy="159550"/>
          </a:xfrm>
          <a:prstGeom prst="triangle">
            <a:avLst/>
          </a:prstGeom>
          <a:no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102" name="Straight Connector 101"/>
          <p:cNvCxnSpPr/>
          <p:nvPr/>
        </p:nvCxnSpPr>
        <p:spPr>
          <a:xfrm flipH="1" flipV="1">
            <a:off x="5857603" y="3642530"/>
            <a:ext cx="1107003" cy="682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4729143" y="2701980"/>
            <a:ext cx="988517" cy="7473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H="1" flipV="1">
            <a:off x="2693272" y="2301561"/>
            <a:ext cx="17397" cy="195151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989209" y="4609890"/>
            <a:ext cx="5905652" cy="128016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509487" y="900851"/>
            <a:ext cx="2544286" cy="369332"/>
          </a:xfrm>
          <a:prstGeom prst="rect">
            <a:avLst/>
          </a:prstGeom>
          <a:noFill/>
        </p:spPr>
        <p:txBody>
          <a:bodyPr wrap="none" rtlCol="0">
            <a:spAutoFit/>
          </a:bodyPr>
          <a:lstStyle/>
          <a:p>
            <a:r>
              <a:rPr lang="en-US" dirty="0" smtClean="0">
                <a:solidFill>
                  <a:schemeClr val="bg1"/>
                </a:solidFill>
              </a:rPr>
              <a:t>28”× 20” = OEM Opening</a:t>
            </a:r>
            <a:endParaRPr lang="en-US" dirty="0">
              <a:solidFill>
                <a:schemeClr val="bg1"/>
              </a:solidFill>
            </a:endParaRPr>
          </a:p>
        </p:txBody>
      </p:sp>
      <p:sp>
        <p:nvSpPr>
          <p:cNvPr id="61" name="TextBox 60"/>
          <p:cNvSpPr txBox="1"/>
          <p:nvPr/>
        </p:nvSpPr>
        <p:spPr>
          <a:xfrm>
            <a:off x="1660010" y="1575675"/>
            <a:ext cx="6249724" cy="2554545"/>
          </a:xfrm>
          <a:prstGeom prst="rect">
            <a:avLst/>
          </a:prstGeom>
          <a:solidFill>
            <a:schemeClr val="bg2">
              <a:lumMod val="60000"/>
              <a:lumOff val="40000"/>
            </a:schemeClr>
          </a:solidFill>
        </p:spPr>
        <p:txBody>
          <a:bodyPr wrap="none" rtlCol="0">
            <a:spAutoFit/>
          </a:bodyPr>
          <a:lstStyle/>
          <a:p>
            <a:r>
              <a:rPr lang="en-US" sz="3200" b="1" dirty="0" smtClean="0">
                <a:solidFill>
                  <a:srgbClr val="FFFF00"/>
                </a:solidFill>
              </a:rPr>
              <a:t>Not a significant Pressure Drop:</a:t>
            </a:r>
          </a:p>
          <a:p>
            <a:r>
              <a:rPr lang="en-US" sz="3200" b="1" dirty="0" smtClean="0">
                <a:solidFill>
                  <a:srgbClr val="FFFF00"/>
                </a:solidFill>
              </a:rPr>
              <a:t>For longer runs or smaller ducting </a:t>
            </a:r>
          </a:p>
          <a:p>
            <a:r>
              <a:rPr lang="en-US" sz="3200" b="1" dirty="0">
                <a:solidFill>
                  <a:srgbClr val="FFFF00"/>
                </a:solidFill>
              </a:rPr>
              <a:t>t</a:t>
            </a:r>
            <a:r>
              <a:rPr lang="en-US" sz="3200" b="1" dirty="0" smtClean="0">
                <a:solidFill>
                  <a:srgbClr val="FFFF00"/>
                </a:solidFill>
              </a:rPr>
              <a:t>he return total needs to be added </a:t>
            </a:r>
          </a:p>
          <a:p>
            <a:r>
              <a:rPr lang="en-US" sz="3200" b="1" dirty="0">
                <a:solidFill>
                  <a:srgbClr val="FFFF00"/>
                </a:solidFill>
              </a:rPr>
              <a:t>t</a:t>
            </a:r>
            <a:r>
              <a:rPr lang="en-US" sz="3200" b="1" dirty="0" smtClean="0">
                <a:solidFill>
                  <a:srgbClr val="FFFF00"/>
                </a:solidFill>
              </a:rPr>
              <a:t>o the supply to obtain the system’s</a:t>
            </a:r>
          </a:p>
          <a:p>
            <a:r>
              <a:rPr lang="en-US" sz="3200" b="1" dirty="0">
                <a:solidFill>
                  <a:srgbClr val="FFFF00"/>
                </a:solidFill>
              </a:rPr>
              <a:t>t</a:t>
            </a:r>
            <a:r>
              <a:rPr lang="en-US" sz="3200" b="1" dirty="0" smtClean="0">
                <a:solidFill>
                  <a:srgbClr val="FFFF00"/>
                </a:solidFill>
              </a:rPr>
              <a:t>otal loss</a:t>
            </a:r>
            <a:r>
              <a:rPr lang="en-US" sz="3200" b="1" dirty="0" smtClean="0">
                <a:solidFill>
                  <a:srgbClr val="FF0000"/>
                </a:solidFill>
              </a:rPr>
              <a:t>.</a:t>
            </a:r>
            <a:endParaRPr lang="en-US" sz="3200" b="1" dirty="0">
              <a:solidFill>
                <a:srgbClr val="FF0000"/>
              </a:solidFill>
            </a:endParaRPr>
          </a:p>
        </p:txBody>
      </p:sp>
    </p:spTree>
    <p:custDataLst>
      <p:tags r:id="rId1"/>
    </p:custDataLst>
    <p:extLst>
      <p:ext uri="{BB962C8B-B14F-4D97-AF65-F5344CB8AC3E}">
        <p14:creationId xmlns:p14="http://schemas.microsoft.com/office/powerpoint/2010/main" val="107245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
                                        </p:tgtEl>
                                        <p:attrNameLst>
                                          <p:attrName>style.visibility</p:attrName>
                                        </p:attrNameLst>
                                      </p:cBhvr>
                                      <p:to>
                                        <p:strVal val="visible"/>
                                      </p:to>
                                    </p:set>
                                    <p:anim calcmode="lin" valueType="num">
                                      <p:cBhvr additive="base">
                                        <p:cTn id="13" dur="500" fill="hold"/>
                                        <p:tgtEl>
                                          <p:spTgt spid="61"/>
                                        </p:tgtEl>
                                        <p:attrNameLst>
                                          <p:attrName>ppt_x</p:attrName>
                                        </p:attrNameLst>
                                      </p:cBhvr>
                                      <p:tavLst>
                                        <p:tav tm="0">
                                          <p:val>
                                            <p:strVal val="#ppt_x"/>
                                          </p:val>
                                        </p:tav>
                                        <p:tav tm="100000">
                                          <p:val>
                                            <p:strVal val="#ppt_x"/>
                                          </p:val>
                                        </p:tav>
                                      </p:tavLst>
                                    </p:anim>
                                    <p:anim calcmode="lin" valueType="num">
                                      <p:cBhvr additive="base">
                                        <p:cTn id="14"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rot="5400000">
            <a:off x="1241800" y="-1007163"/>
            <a:ext cx="6786314" cy="9144000"/>
          </a:xfrm>
          <a:prstGeom prst="rect">
            <a:avLst/>
          </a:prstGeom>
          <a:ln>
            <a:solidFill>
              <a:schemeClr val="bg2">
                <a:lumMod val="60000"/>
                <a:lumOff val="40000"/>
              </a:schemeClr>
            </a:solidFill>
          </a:ln>
        </p:spPr>
      </p:pic>
      <p:cxnSp>
        <p:nvCxnSpPr>
          <p:cNvPr id="4" name="Straight Connector 3"/>
          <p:cNvCxnSpPr/>
          <p:nvPr/>
        </p:nvCxnSpPr>
        <p:spPr>
          <a:xfrm>
            <a:off x="8991600" y="2133600"/>
            <a:ext cx="0" cy="26670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7201" y="2646819"/>
            <a:ext cx="21733" cy="215378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2764" y="1618009"/>
            <a:ext cx="8534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200" y="4780625"/>
            <a:ext cx="8534400" cy="1997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1" y="381000"/>
            <a:ext cx="7722976" cy="954107"/>
          </a:xfrm>
          <a:prstGeom prst="rect">
            <a:avLst/>
          </a:prstGeom>
          <a:noFill/>
        </p:spPr>
        <p:txBody>
          <a:bodyPr wrap="square" rtlCol="0">
            <a:spAutoFit/>
          </a:bodyPr>
          <a:lstStyle/>
          <a:p>
            <a:r>
              <a:rPr lang="en-US" sz="3600" b="1" dirty="0" smtClean="0">
                <a:solidFill>
                  <a:schemeClr val="bg2"/>
                </a:solidFill>
              </a:rPr>
              <a:t>Zone 1 Duct Design</a:t>
            </a:r>
          </a:p>
          <a:p>
            <a:r>
              <a:rPr lang="en-US" sz="2000" b="1" i="1" dirty="0" smtClean="0">
                <a:solidFill>
                  <a:schemeClr val="bg2"/>
                </a:solidFill>
              </a:rPr>
              <a:t>(one grid </a:t>
            </a:r>
            <a:r>
              <a:rPr lang="en-US" sz="2000" b="1" i="1" dirty="0">
                <a:solidFill>
                  <a:schemeClr val="bg2"/>
                </a:solidFill>
              </a:rPr>
              <a:t>s</a:t>
            </a:r>
            <a:r>
              <a:rPr lang="en-US" sz="2000" b="1" i="1" dirty="0" smtClean="0">
                <a:solidFill>
                  <a:schemeClr val="bg2"/>
                </a:solidFill>
              </a:rPr>
              <a:t>quare = one ft</a:t>
            </a:r>
            <a:r>
              <a:rPr lang="en-US" sz="2000" b="1" i="1" baseline="30000" dirty="0" smtClean="0">
                <a:solidFill>
                  <a:schemeClr val="bg2"/>
                </a:solidFill>
              </a:rPr>
              <a:t>2</a:t>
            </a:r>
            <a:r>
              <a:rPr lang="en-US" sz="2000" b="1" i="1" dirty="0" smtClean="0">
                <a:solidFill>
                  <a:schemeClr val="bg2"/>
                </a:solidFill>
              </a:rPr>
              <a:t>)</a:t>
            </a:r>
          </a:p>
        </p:txBody>
      </p:sp>
      <p:cxnSp>
        <p:nvCxnSpPr>
          <p:cNvPr id="26" name="Straight Connector 25"/>
          <p:cNvCxnSpPr/>
          <p:nvPr/>
        </p:nvCxnSpPr>
        <p:spPr>
          <a:xfrm>
            <a:off x="457200"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70885"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200" y="161129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200" y="4790612"/>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067300"/>
            <a:ext cx="4246485"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7200" y="5067300"/>
            <a:ext cx="3713033"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8600" y="3429001"/>
            <a:ext cx="0" cy="136161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28600" y="1611298"/>
            <a:ext cx="0" cy="130890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59083" y="4878851"/>
            <a:ext cx="676788" cy="369332"/>
          </a:xfrm>
          <a:prstGeom prst="rect">
            <a:avLst/>
          </a:prstGeom>
          <a:noFill/>
        </p:spPr>
        <p:txBody>
          <a:bodyPr wrap="none" rtlCol="0">
            <a:spAutoFit/>
          </a:bodyPr>
          <a:lstStyle/>
          <a:p>
            <a:r>
              <a:rPr lang="en-US" b="1" dirty="0" smtClean="0">
                <a:solidFill>
                  <a:schemeClr val="bg1"/>
                </a:solidFill>
              </a:rPr>
              <a:t>66 ft</a:t>
            </a:r>
            <a:r>
              <a:rPr lang="en-US" dirty="0" smtClean="0"/>
              <a:t>.</a:t>
            </a:r>
            <a:endParaRPr lang="en-US" dirty="0"/>
          </a:p>
        </p:txBody>
      </p:sp>
      <p:sp>
        <p:nvSpPr>
          <p:cNvPr id="43" name="TextBox 42"/>
          <p:cNvSpPr txBox="1"/>
          <p:nvPr/>
        </p:nvSpPr>
        <p:spPr>
          <a:xfrm rot="16200000">
            <a:off x="-113000" y="2955444"/>
            <a:ext cx="683200" cy="369332"/>
          </a:xfrm>
          <a:prstGeom prst="rect">
            <a:avLst/>
          </a:prstGeom>
          <a:noFill/>
        </p:spPr>
        <p:txBody>
          <a:bodyPr wrap="none" rtlCol="0">
            <a:spAutoFit/>
          </a:bodyPr>
          <a:lstStyle/>
          <a:p>
            <a:r>
              <a:rPr lang="en-US" b="1" dirty="0" smtClean="0">
                <a:solidFill>
                  <a:schemeClr val="bg1"/>
                </a:solidFill>
              </a:rPr>
              <a:t>25 ft</a:t>
            </a:r>
            <a:r>
              <a:rPr lang="en-US" dirty="0" smtClean="0"/>
              <a:t>.</a:t>
            </a:r>
            <a:endParaRPr lang="en-US" dirty="0"/>
          </a:p>
        </p:txBody>
      </p:sp>
      <p:cxnSp>
        <p:nvCxnSpPr>
          <p:cNvPr id="18" name="Straight Connector 17"/>
          <p:cNvCxnSpPr/>
          <p:nvPr/>
        </p:nvCxnSpPr>
        <p:spPr>
          <a:xfrm flipV="1">
            <a:off x="2573702" y="3044948"/>
            <a:ext cx="762136" cy="658"/>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970885" y="1611297"/>
            <a:ext cx="0" cy="15240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4957" y="1600200"/>
            <a:ext cx="13599" cy="64124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442764" y="3121596"/>
            <a:ext cx="1557824" cy="194"/>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rot="16200000">
            <a:off x="198421" y="3664742"/>
            <a:ext cx="902433" cy="34992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p:nvPr/>
        </p:nvCxnSpPr>
        <p:spPr>
          <a:xfrm>
            <a:off x="3813502" y="1621616"/>
            <a:ext cx="6311" cy="171118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32343" y="3035566"/>
            <a:ext cx="17350" cy="67926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868288" y="1636855"/>
            <a:ext cx="1240" cy="171280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322825" y="2895909"/>
            <a:ext cx="554391" cy="317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335074" y="2867424"/>
            <a:ext cx="0" cy="46066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a:off x="2610734" y="1618009"/>
            <a:ext cx="11635" cy="142956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01149" y="4191305"/>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813502" y="4667108"/>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1941860" y="2646032"/>
            <a:ext cx="2080" cy="46157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467600" y="1613945"/>
            <a:ext cx="0" cy="85045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6576775" y="2920200"/>
            <a:ext cx="890825" cy="1109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9" name="Right Arrow 248"/>
          <p:cNvSpPr/>
          <p:nvPr/>
        </p:nvSpPr>
        <p:spPr>
          <a:xfrm rot="10800000">
            <a:off x="3677533" y="3955903"/>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50" name="Right Arrow 249"/>
          <p:cNvSpPr/>
          <p:nvPr/>
        </p:nvSpPr>
        <p:spPr>
          <a:xfrm>
            <a:off x="3720518" y="4440760"/>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70858" y="3187980"/>
            <a:ext cx="950838" cy="646331"/>
          </a:xfrm>
          <a:prstGeom prst="rect">
            <a:avLst/>
          </a:prstGeom>
          <a:noFill/>
        </p:spPr>
        <p:txBody>
          <a:bodyPr wrap="none" rtlCol="0">
            <a:spAutoFit/>
          </a:bodyPr>
          <a:lstStyle/>
          <a:p>
            <a:r>
              <a:rPr lang="en-US" dirty="0" smtClean="0">
                <a:solidFill>
                  <a:schemeClr val="bg1"/>
                </a:solidFill>
              </a:rPr>
              <a:t>Zone 1A</a:t>
            </a:r>
          </a:p>
          <a:p>
            <a:r>
              <a:rPr lang="en-US" dirty="0" smtClean="0">
                <a:solidFill>
                  <a:schemeClr val="bg1"/>
                </a:solidFill>
              </a:rPr>
              <a:t>  Duct</a:t>
            </a:r>
            <a:endParaRPr lang="en-US" dirty="0">
              <a:solidFill>
                <a:schemeClr val="bg1"/>
              </a:solidFill>
            </a:endParaRPr>
          </a:p>
        </p:txBody>
      </p:sp>
      <p:pic>
        <p:nvPicPr>
          <p:cNvPr id="1028" name="Picture 4" descr="MCj023901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08354" y="701779"/>
            <a:ext cx="683247" cy="8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 name="Straight Connector 102"/>
          <p:cNvCxnSpPr/>
          <p:nvPr/>
        </p:nvCxnSpPr>
        <p:spPr>
          <a:xfrm>
            <a:off x="3798491" y="3704563"/>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16200000">
            <a:off x="171778" y="3675932"/>
            <a:ext cx="942887" cy="338554"/>
          </a:xfrm>
          <a:prstGeom prst="rect">
            <a:avLst/>
          </a:prstGeom>
          <a:noFill/>
        </p:spPr>
        <p:txBody>
          <a:bodyPr wrap="none" rtlCol="0">
            <a:spAutoFit/>
          </a:bodyPr>
          <a:lstStyle/>
          <a:p>
            <a:r>
              <a:rPr lang="en-US" sz="1600" dirty="0" smtClean="0">
                <a:solidFill>
                  <a:schemeClr val="bg1"/>
                </a:solidFill>
              </a:rPr>
              <a:t>EX. Hood</a:t>
            </a:r>
            <a:endParaRPr lang="en-US" sz="1600" dirty="0">
              <a:solidFill>
                <a:schemeClr val="bg1"/>
              </a:solidFill>
            </a:endParaRPr>
          </a:p>
        </p:txBody>
      </p:sp>
      <p:cxnSp>
        <p:nvCxnSpPr>
          <p:cNvPr id="104" name="Straight Connector 103"/>
          <p:cNvCxnSpPr/>
          <p:nvPr/>
        </p:nvCxnSpPr>
        <p:spPr>
          <a:xfrm flipV="1">
            <a:off x="3331895" y="3693983"/>
            <a:ext cx="1003179" cy="105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806391" y="2071552"/>
            <a:ext cx="109728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p:cNvCxnSpPr/>
          <p:nvPr/>
        </p:nvCxnSpPr>
        <p:spPr>
          <a:xfrm flipH="1">
            <a:off x="4322825" y="463491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745570" y="1763697"/>
            <a:ext cx="817788" cy="369332"/>
          </a:xfrm>
          <a:prstGeom prst="rect">
            <a:avLst/>
          </a:prstGeom>
          <a:noFill/>
        </p:spPr>
        <p:txBody>
          <a:bodyPr wrap="none" rtlCol="0">
            <a:spAutoFit/>
          </a:bodyPr>
          <a:lstStyle/>
          <a:p>
            <a:r>
              <a:rPr lang="en-US" dirty="0" smtClean="0">
                <a:solidFill>
                  <a:schemeClr val="bg1"/>
                </a:solidFill>
              </a:rPr>
              <a:t>Zone 2</a:t>
            </a:r>
            <a:endParaRPr lang="en-US" dirty="0">
              <a:solidFill>
                <a:schemeClr val="bg1"/>
              </a:solidFill>
            </a:endParaRPr>
          </a:p>
        </p:txBody>
      </p:sp>
      <p:cxnSp>
        <p:nvCxnSpPr>
          <p:cNvPr id="125" name="Straight Connector 124"/>
          <p:cNvCxnSpPr/>
          <p:nvPr/>
        </p:nvCxnSpPr>
        <p:spPr>
          <a:xfrm flipH="1">
            <a:off x="8676168" y="1708189"/>
            <a:ext cx="28072" cy="290201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6078095" y="1727532"/>
            <a:ext cx="2583620" cy="1620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4637694" y="2533270"/>
            <a:ext cx="511311" cy="652"/>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82" name="Down Arrow Callout 81"/>
          <p:cNvSpPr/>
          <p:nvPr/>
        </p:nvSpPr>
        <p:spPr>
          <a:xfrm>
            <a:off x="6556317"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wn Arrow Callout 82"/>
          <p:cNvSpPr/>
          <p:nvPr/>
        </p:nvSpPr>
        <p:spPr>
          <a:xfrm>
            <a:off x="5204033"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own Arrow Callout 85"/>
          <p:cNvSpPr/>
          <p:nvPr/>
        </p:nvSpPr>
        <p:spPr>
          <a:xfrm rot="16200000">
            <a:off x="8026641" y="226574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p:cNvCxnSpPr/>
          <p:nvPr/>
        </p:nvCxnSpPr>
        <p:spPr>
          <a:xfrm>
            <a:off x="7058250" y="1743736"/>
            <a:ext cx="0" cy="41032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12" name="Down Arrow Callout 111"/>
          <p:cNvSpPr/>
          <p:nvPr/>
        </p:nvSpPr>
        <p:spPr>
          <a:xfrm rot="5400000">
            <a:off x="4866239" y="2428723"/>
            <a:ext cx="579973" cy="245304"/>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4563931" y="3492319"/>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cxnSp>
        <p:nvCxnSpPr>
          <p:cNvPr id="109" name="Straight Connector 108"/>
          <p:cNvCxnSpPr/>
          <p:nvPr/>
        </p:nvCxnSpPr>
        <p:spPr>
          <a:xfrm flipH="1">
            <a:off x="5344984" y="4145142"/>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a:off x="6670453" y="4151111"/>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flipV="1">
            <a:off x="7992858" y="3876222"/>
            <a:ext cx="647287" cy="17526"/>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36" name="Down Arrow Callout 135"/>
          <p:cNvSpPr/>
          <p:nvPr/>
        </p:nvSpPr>
        <p:spPr>
          <a:xfrm rot="16200000" flipH="1">
            <a:off x="7904429" y="374178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Connector 144"/>
          <p:cNvCxnSpPr/>
          <p:nvPr/>
        </p:nvCxnSpPr>
        <p:spPr>
          <a:xfrm>
            <a:off x="4349716" y="2695165"/>
            <a:ext cx="13243" cy="2018796"/>
          </a:xfrm>
          <a:prstGeom prst="line">
            <a:avLst/>
          </a:prstGeom>
          <a:ln w="762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50" name="Rectangle 149"/>
          <p:cNvSpPr/>
          <p:nvPr/>
        </p:nvSpPr>
        <p:spPr>
          <a:xfrm>
            <a:off x="4552856" y="2350128"/>
            <a:ext cx="257040" cy="30955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4211931" y="2491290"/>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TextBox 160"/>
          <p:cNvSpPr txBox="1"/>
          <p:nvPr/>
        </p:nvSpPr>
        <p:spPr>
          <a:xfrm>
            <a:off x="5607751" y="2547744"/>
            <a:ext cx="2900997" cy="338554"/>
          </a:xfrm>
          <a:prstGeom prst="rect">
            <a:avLst/>
          </a:prstGeom>
          <a:noFill/>
        </p:spPr>
        <p:txBody>
          <a:bodyPr wrap="square" rtlCol="0">
            <a:spAutoFit/>
          </a:bodyPr>
          <a:lstStyle/>
          <a:p>
            <a:r>
              <a:rPr lang="en-US" sz="1600" dirty="0" smtClean="0">
                <a:solidFill>
                  <a:schemeClr val="bg1"/>
                </a:solidFill>
              </a:rPr>
              <a:t>6 Supply Diffusers 400 CFM</a:t>
            </a:r>
            <a:endParaRPr lang="en-US" sz="1600" dirty="0">
              <a:solidFill>
                <a:schemeClr val="bg1"/>
              </a:solidFill>
            </a:endParaRPr>
          </a:p>
        </p:txBody>
      </p:sp>
      <p:sp>
        <p:nvSpPr>
          <p:cNvPr id="164" name="Rectangle 163"/>
          <p:cNvSpPr/>
          <p:nvPr/>
        </p:nvSpPr>
        <p:spPr>
          <a:xfrm>
            <a:off x="3664899" y="5353171"/>
            <a:ext cx="3970820" cy="646331"/>
          </a:xfrm>
          <a:prstGeom prst="rect">
            <a:avLst/>
          </a:prstGeom>
        </p:spPr>
        <p:txBody>
          <a:bodyPr wrap="square">
            <a:spAutoFit/>
          </a:bodyPr>
          <a:lstStyle/>
          <a:p>
            <a:r>
              <a:rPr lang="en-US" dirty="0" smtClean="0">
                <a:solidFill>
                  <a:schemeClr val="bg1"/>
                </a:solidFill>
              </a:rPr>
              <a:t>Zone 1 Constant Volume 2,400 CFM</a:t>
            </a:r>
            <a:endParaRPr lang="en-US" dirty="0">
              <a:solidFill>
                <a:schemeClr val="bg1"/>
              </a:solidFill>
            </a:endParaRPr>
          </a:p>
          <a:p>
            <a:r>
              <a:rPr lang="en-US" dirty="0" smtClean="0">
                <a:solidFill>
                  <a:schemeClr val="bg1"/>
                </a:solidFill>
              </a:rPr>
              <a:t>Return: 1,711 CFM</a:t>
            </a:r>
          </a:p>
        </p:txBody>
      </p:sp>
      <p:cxnSp>
        <p:nvCxnSpPr>
          <p:cNvPr id="98" name="Straight Connector 97"/>
          <p:cNvCxnSpPr/>
          <p:nvPr/>
        </p:nvCxnSpPr>
        <p:spPr>
          <a:xfrm flipH="1">
            <a:off x="4312829" y="461717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4743588" y="2357995"/>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57" name="TextBox 156"/>
          <p:cNvSpPr txBox="1"/>
          <p:nvPr/>
        </p:nvSpPr>
        <p:spPr>
          <a:xfrm>
            <a:off x="3956805" y="2656696"/>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58" name="TextBox 157"/>
          <p:cNvSpPr txBox="1"/>
          <p:nvPr/>
        </p:nvSpPr>
        <p:spPr>
          <a:xfrm>
            <a:off x="5309351" y="4106289"/>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65" name="TextBox 164"/>
          <p:cNvSpPr txBox="1"/>
          <p:nvPr/>
        </p:nvSpPr>
        <p:spPr>
          <a:xfrm>
            <a:off x="6638679" y="4117148"/>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66" name="TextBox 165"/>
          <p:cNvSpPr txBox="1"/>
          <p:nvPr/>
        </p:nvSpPr>
        <p:spPr>
          <a:xfrm>
            <a:off x="8094582" y="3556414"/>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sp>
        <p:nvSpPr>
          <p:cNvPr id="168" name="TextBox 167"/>
          <p:cNvSpPr txBox="1"/>
          <p:nvPr/>
        </p:nvSpPr>
        <p:spPr>
          <a:xfrm>
            <a:off x="6764713" y="1943750"/>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cxnSp>
        <p:nvCxnSpPr>
          <p:cNvPr id="169" name="Straight Connector 168"/>
          <p:cNvCxnSpPr/>
          <p:nvPr/>
        </p:nvCxnSpPr>
        <p:spPr>
          <a:xfrm flipH="1">
            <a:off x="8279136" y="2402908"/>
            <a:ext cx="411068" cy="0"/>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8201137" y="2082226"/>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71" name="Straight Connector 170"/>
          <p:cNvCxnSpPr/>
          <p:nvPr/>
        </p:nvCxnSpPr>
        <p:spPr>
          <a:xfrm flipH="1">
            <a:off x="6119631" y="1725646"/>
            <a:ext cx="5765" cy="416042"/>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Down Arrow Callout 172"/>
          <p:cNvSpPr/>
          <p:nvPr/>
        </p:nvSpPr>
        <p:spPr>
          <a:xfrm rot="10800000">
            <a:off x="6929878" y="2124142"/>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Down Arrow Callout 173"/>
          <p:cNvSpPr/>
          <p:nvPr/>
        </p:nvSpPr>
        <p:spPr>
          <a:xfrm rot="10800000">
            <a:off x="5987161" y="2142870"/>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Box 174"/>
          <p:cNvSpPr txBox="1"/>
          <p:nvPr/>
        </p:nvSpPr>
        <p:spPr>
          <a:xfrm>
            <a:off x="5975858" y="2163938"/>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8" name="L-Shape 7"/>
          <p:cNvSpPr/>
          <p:nvPr/>
        </p:nvSpPr>
        <p:spPr>
          <a:xfrm>
            <a:off x="4287096" y="4405680"/>
            <a:ext cx="304896" cy="296509"/>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L-Shape 89"/>
          <p:cNvSpPr/>
          <p:nvPr/>
        </p:nvSpPr>
        <p:spPr>
          <a:xfrm rot="16200000">
            <a:off x="8447767" y="4383827"/>
            <a:ext cx="304896" cy="296509"/>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L-Shape 90"/>
          <p:cNvSpPr/>
          <p:nvPr/>
        </p:nvSpPr>
        <p:spPr>
          <a:xfrm rot="5400000">
            <a:off x="6047760" y="1684468"/>
            <a:ext cx="304896" cy="296509"/>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L-Shape 92"/>
          <p:cNvSpPr/>
          <p:nvPr/>
        </p:nvSpPr>
        <p:spPr>
          <a:xfrm rot="10800000">
            <a:off x="8434684" y="1672723"/>
            <a:ext cx="304896" cy="296509"/>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213604" y="2492215"/>
            <a:ext cx="279202" cy="507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4216598" y="2478503"/>
            <a:ext cx="279202" cy="183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L-Shape 96"/>
          <p:cNvSpPr/>
          <p:nvPr/>
        </p:nvSpPr>
        <p:spPr>
          <a:xfrm rot="5400000">
            <a:off x="316774" y="5791799"/>
            <a:ext cx="304896" cy="296509"/>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Down Arrow Callout 104"/>
          <p:cNvSpPr/>
          <p:nvPr/>
        </p:nvSpPr>
        <p:spPr>
          <a:xfrm>
            <a:off x="340275" y="5427685"/>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688950" y="5353171"/>
            <a:ext cx="926216" cy="369332"/>
          </a:xfrm>
          <a:prstGeom prst="rect">
            <a:avLst/>
          </a:prstGeom>
          <a:noFill/>
        </p:spPr>
        <p:txBody>
          <a:bodyPr wrap="none" rtlCol="0">
            <a:spAutoFit/>
          </a:bodyPr>
          <a:lstStyle/>
          <a:p>
            <a:r>
              <a:rPr lang="en-US" dirty="0" smtClean="0">
                <a:solidFill>
                  <a:schemeClr val="bg1"/>
                </a:solidFill>
              </a:rPr>
              <a:t>Diffuser</a:t>
            </a:r>
            <a:endParaRPr lang="en-US" dirty="0">
              <a:solidFill>
                <a:schemeClr val="bg1"/>
              </a:solidFill>
            </a:endParaRPr>
          </a:p>
        </p:txBody>
      </p:sp>
      <p:sp>
        <p:nvSpPr>
          <p:cNvPr id="107" name="TextBox 106"/>
          <p:cNvSpPr txBox="1"/>
          <p:nvPr/>
        </p:nvSpPr>
        <p:spPr>
          <a:xfrm>
            <a:off x="688950" y="5718553"/>
            <a:ext cx="2350580" cy="369332"/>
          </a:xfrm>
          <a:prstGeom prst="rect">
            <a:avLst/>
          </a:prstGeom>
          <a:noFill/>
        </p:spPr>
        <p:txBody>
          <a:bodyPr wrap="none" rtlCol="0">
            <a:spAutoFit/>
          </a:bodyPr>
          <a:lstStyle/>
          <a:p>
            <a:r>
              <a:rPr lang="en-US" dirty="0" smtClean="0">
                <a:solidFill>
                  <a:schemeClr val="bg1"/>
                </a:solidFill>
              </a:rPr>
              <a:t>90</a:t>
            </a:r>
            <a:r>
              <a:rPr lang="en-US" baseline="30000" dirty="0" smtClean="0">
                <a:solidFill>
                  <a:schemeClr val="bg1"/>
                </a:solidFill>
              </a:rPr>
              <a:t>O </a:t>
            </a:r>
            <a:r>
              <a:rPr lang="en-US" dirty="0" smtClean="0">
                <a:solidFill>
                  <a:schemeClr val="bg1"/>
                </a:solidFill>
              </a:rPr>
              <a:t>Rectangular Elbow </a:t>
            </a:r>
            <a:endParaRPr lang="en-US" dirty="0">
              <a:solidFill>
                <a:schemeClr val="bg1"/>
              </a:solidFill>
            </a:endParaRPr>
          </a:p>
        </p:txBody>
      </p:sp>
      <p:sp>
        <p:nvSpPr>
          <p:cNvPr id="12" name="Rectangle 11"/>
          <p:cNvSpPr/>
          <p:nvPr/>
        </p:nvSpPr>
        <p:spPr>
          <a:xfrm>
            <a:off x="688950" y="6241958"/>
            <a:ext cx="887615" cy="369332"/>
          </a:xfrm>
          <a:prstGeom prst="rect">
            <a:avLst/>
          </a:prstGeom>
        </p:spPr>
        <p:txBody>
          <a:bodyPr wrap="none">
            <a:spAutoFit/>
          </a:bodyPr>
          <a:lstStyle/>
          <a:p>
            <a:r>
              <a:rPr lang="en-US" dirty="0" smtClean="0">
                <a:solidFill>
                  <a:schemeClr val="bg1"/>
                </a:solidFill>
              </a:rPr>
              <a:t>Wye 90</a:t>
            </a:r>
            <a:endParaRPr lang="en-US" dirty="0">
              <a:solidFill>
                <a:schemeClr val="bg1"/>
              </a:solidFill>
            </a:endParaRPr>
          </a:p>
        </p:txBody>
      </p:sp>
      <p:pic>
        <p:nvPicPr>
          <p:cNvPr id="5" name="Picture 4"/>
          <p:cNvPicPr>
            <a:picLocks noChangeAspect="1"/>
          </p:cNvPicPr>
          <p:nvPr/>
        </p:nvPicPr>
        <p:blipFill rotWithShape="1">
          <a:blip r:embed="rId6"/>
          <a:srcRect l="9415" t="6964" r="2128" b="4593"/>
          <a:stretch/>
        </p:blipFill>
        <p:spPr>
          <a:xfrm>
            <a:off x="5046561" y="4485973"/>
            <a:ext cx="443001" cy="230730"/>
          </a:xfrm>
          <a:prstGeom prst="rect">
            <a:avLst/>
          </a:prstGeom>
        </p:spPr>
      </p:pic>
      <p:pic>
        <p:nvPicPr>
          <p:cNvPr id="99" name="Picture 98"/>
          <p:cNvPicPr>
            <a:picLocks noChangeAspect="1"/>
          </p:cNvPicPr>
          <p:nvPr/>
        </p:nvPicPr>
        <p:blipFill rotWithShape="1">
          <a:blip r:embed="rId6"/>
          <a:srcRect l="9415" t="6964" r="2128" b="4593"/>
          <a:stretch/>
        </p:blipFill>
        <p:spPr>
          <a:xfrm>
            <a:off x="221263" y="6286830"/>
            <a:ext cx="443001" cy="230730"/>
          </a:xfrm>
          <a:prstGeom prst="rect">
            <a:avLst/>
          </a:prstGeom>
        </p:spPr>
      </p:pic>
      <p:pic>
        <p:nvPicPr>
          <p:cNvPr id="108" name="Picture 107"/>
          <p:cNvPicPr>
            <a:picLocks noChangeAspect="1"/>
          </p:cNvPicPr>
          <p:nvPr/>
        </p:nvPicPr>
        <p:blipFill rotWithShape="1">
          <a:blip r:embed="rId6"/>
          <a:srcRect l="9415" t="6964" r="2128" b="4593"/>
          <a:stretch/>
        </p:blipFill>
        <p:spPr>
          <a:xfrm>
            <a:off x="6371420" y="4513925"/>
            <a:ext cx="443001" cy="230730"/>
          </a:xfrm>
          <a:prstGeom prst="rect">
            <a:avLst/>
          </a:prstGeom>
        </p:spPr>
      </p:pic>
      <p:pic>
        <p:nvPicPr>
          <p:cNvPr id="111" name="Picture 110"/>
          <p:cNvPicPr>
            <a:picLocks noChangeAspect="1"/>
          </p:cNvPicPr>
          <p:nvPr/>
        </p:nvPicPr>
        <p:blipFill rotWithShape="1">
          <a:blip r:embed="rId6"/>
          <a:srcRect l="9415" t="6964" r="2128" b="4593"/>
          <a:stretch/>
        </p:blipFill>
        <p:spPr>
          <a:xfrm rot="16200000">
            <a:off x="8475476" y="3872838"/>
            <a:ext cx="443001" cy="230730"/>
          </a:xfrm>
          <a:prstGeom prst="rect">
            <a:avLst/>
          </a:prstGeom>
        </p:spPr>
      </p:pic>
      <p:pic>
        <p:nvPicPr>
          <p:cNvPr id="113" name="Picture 112"/>
          <p:cNvPicPr>
            <a:picLocks noChangeAspect="1"/>
          </p:cNvPicPr>
          <p:nvPr/>
        </p:nvPicPr>
        <p:blipFill rotWithShape="1">
          <a:blip r:embed="rId6"/>
          <a:srcRect l="9415" t="6964" r="2128" b="4593"/>
          <a:stretch/>
        </p:blipFill>
        <p:spPr>
          <a:xfrm rot="16200000">
            <a:off x="8459243" y="2411232"/>
            <a:ext cx="443001" cy="230730"/>
          </a:xfrm>
          <a:prstGeom prst="rect">
            <a:avLst/>
          </a:prstGeom>
        </p:spPr>
      </p:pic>
      <p:pic>
        <p:nvPicPr>
          <p:cNvPr id="115" name="Picture 114"/>
          <p:cNvPicPr>
            <a:picLocks noChangeAspect="1"/>
          </p:cNvPicPr>
          <p:nvPr/>
        </p:nvPicPr>
        <p:blipFill rotWithShape="1">
          <a:blip r:embed="rId6"/>
          <a:srcRect l="9415" t="6964" r="2128" b="4593"/>
          <a:stretch/>
        </p:blipFill>
        <p:spPr>
          <a:xfrm rot="10800000">
            <a:off x="6926904" y="1671349"/>
            <a:ext cx="443001" cy="230730"/>
          </a:xfrm>
          <a:prstGeom prst="rect">
            <a:avLst/>
          </a:prstGeom>
        </p:spPr>
      </p:pic>
      <p:sp>
        <p:nvSpPr>
          <p:cNvPr id="6" name="Oval 5"/>
          <p:cNvSpPr/>
          <p:nvPr/>
        </p:nvSpPr>
        <p:spPr>
          <a:xfrm>
            <a:off x="4900392" y="3537801"/>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3945504" y="4095660"/>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6166156" y="4024968"/>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4609641" y="2090505"/>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47687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7"/>
                                        </p:tgtEl>
                                        <p:attrNameLst>
                                          <p:attrName>style.visibility</p:attrName>
                                        </p:attrNameLst>
                                      </p:cBhvr>
                                      <p:to>
                                        <p:strVal val="visible"/>
                                      </p:to>
                                    </p:set>
                                    <p:animEffect transition="in" filter="fade">
                                      <p:cBhvr>
                                        <p:cTn id="14" dur="1000"/>
                                        <p:tgtEl>
                                          <p:spTgt spid="117"/>
                                        </p:tgtEl>
                                      </p:cBhvr>
                                    </p:animEffect>
                                    <p:anim calcmode="lin" valueType="num">
                                      <p:cBhvr>
                                        <p:cTn id="15" dur="1000" fill="hold"/>
                                        <p:tgtEl>
                                          <p:spTgt spid="117"/>
                                        </p:tgtEl>
                                        <p:attrNameLst>
                                          <p:attrName>ppt_x</p:attrName>
                                        </p:attrNameLst>
                                      </p:cBhvr>
                                      <p:tavLst>
                                        <p:tav tm="0">
                                          <p:val>
                                            <p:strVal val="#ppt_x"/>
                                          </p:val>
                                        </p:tav>
                                        <p:tav tm="100000">
                                          <p:val>
                                            <p:strVal val="#ppt_x"/>
                                          </p:val>
                                        </p:tav>
                                      </p:tavLst>
                                    </p:anim>
                                    <p:anim calcmode="lin" valueType="num">
                                      <p:cBhvr>
                                        <p:cTn id="16" dur="1000" fill="hold"/>
                                        <p:tgtEl>
                                          <p:spTgt spid="1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8"/>
                                        </p:tgtEl>
                                        <p:attrNameLst>
                                          <p:attrName>style.visibility</p:attrName>
                                        </p:attrNameLst>
                                      </p:cBhvr>
                                      <p:to>
                                        <p:strVal val="visible"/>
                                      </p:to>
                                    </p:set>
                                    <p:animEffect transition="in" filter="fade">
                                      <p:cBhvr>
                                        <p:cTn id="21" dur="1000"/>
                                        <p:tgtEl>
                                          <p:spTgt spid="118"/>
                                        </p:tgtEl>
                                      </p:cBhvr>
                                    </p:animEffect>
                                    <p:anim calcmode="lin" valueType="num">
                                      <p:cBhvr>
                                        <p:cTn id="22" dur="1000" fill="hold"/>
                                        <p:tgtEl>
                                          <p:spTgt spid="118"/>
                                        </p:tgtEl>
                                        <p:attrNameLst>
                                          <p:attrName>ppt_x</p:attrName>
                                        </p:attrNameLst>
                                      </p:cBhvr>
                                      <p:tavLst>
                                        <p:tav tm="0">
                                          <p:val>
                                            <p:strVal val="#ppt_x"/>
                                          </p:val>
                                        </p:tav>
                                        <p:tav tm="100000">
                                          <p:val>
                                            <p:strVal val="#ppt_x"/>
                                          </p:val>
                                        </p:tav>
                                      </p:tavLst>
                                    </p:anim>
                                    <p:anim calcmode="lin" valueType="num">
                                      <p:cBhvr>
                                        <p:cTn id="23" dur="1000" fill="hold"/>
                                        <p:tgtEl>
                                          <p:spTgt spid="11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1"/>
                                        </p:tgtEl>
                                        <p:attrNameLst>
                                          <p:attrName>style.visibility</p:attrName>
                                        </p:attrNameLst>
                                      </p:cBhvr>
                                      <p:to>
                                        <p:strVal val="visible"/>
                                      </p:to>
                                    </p:set>
                                    <p:animEffect transition="in" filter="fade">
                                      <p:cBhvr>
                                        <p:cTn id="28" dur="1000"/>
                                        <p:tgtEl>
                                          <p:spTgt spid="121"/>
                                        </p:tgtEl>
                                      </p:cBhvr>
                                    </p:animEffect>
                                    <p:anim calcmode="lin" valueType="num">
                                      <p:cBhvr>
                                        <p:cTn id="29" dur="1000" fill="hold"/>
                                        <p:tgtEl>
                                          <p:spTgt spid="121"/>
                                        </p:tgtEl>
                                        <p:attrNameLst>
                                          <p:attrName>ppt_x</p:attrName>
                                        </p:attrNameLst>
                                      </p:cBhvr>
                                      <p:tavLst>
                                        <p:tav tm="0">
                                          <p:val>
                                            <p:strVal val="#ppt_x"/>
                                          </p:val>
                                        </p:tav>
                                        <p:tav tm="100000">
                                          <p:val>
                                            <p:strVal val="#ppt_x"/>
                                          </p:val>
                                        </p:tav>
                                      </p:tavLst>
                                    </p:anim>
                                    <p:anim calcmode="lin" valueType="num">
                                      <p:cBhvr>
                                        <p:cTn id="30" dur="1000" fill="hold"/>
                                        <p:tgtEl>
                                          <p:spTgt spid="1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7" grpId="0" animBg="1"/>
      <p:bldP spid="118" grpId="0" animBg="1"/>
      <p:bldP spid="12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REFERENCE_ID" val="0b2ae246-c608-48c8-b00f-180ba22f995d"/>
  <p:tag name="ARTICULATE_REFERENCE_COUNT" val="0"/>
  <p:tag name="ARTICULATE_PLAYER_GLOSSARY_XML" val="&lt;?xml version=&quot;1.0&quot; encoding=&quot;utf-16&quot;?&gt;&lt;glossary xmlns:xsi=&quot;http://www.w3.org/2001/XMLSchema-instance&quot; xmlns:xsd=&quot;http://www.w3.org/2001/XMLSchema&quot;&gt;&lt;terms /&gt;&lt;/glossary&gt;"/>
  <p:tag name="ARTICULATE_META_DESCRIPTION" val="Conduction, and leakage losses and pressure effects"/>
  <p:tag name="ARTICULATE_META_COURSE_ID" val="2_1_Why_Balance_a_House"/>
  <p:tag name="ARTICULATE_META_NAME_SET" val="True"/>
  <p:tag name="TAG_BACKING_FORM_KEY" val="2294628-c:\users\don\desktop\power points\1.1 energy losses.pptx"/>
  <p:tag name="ARTICULATE_PRESENTER_VERSION" val="7"/>
  <p:tag name="ARTICULATE_USED_PAGE_ORIENTATION" val="1"/>
  <p:tag name="ARTICULATE_USED_PAGE_SIZE" val="1"/>
  <p:tag name="ARTICULATE_PROJECT_OPEN" val="0"/>
  <p:tag name="ARTICULATE_SLIDE_COUNT" val="4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16"/>
  <p:tag name="ARTICULATE_AUDIO_RECORDED" val="1"/>
  <p:tag name="ELAPSEDTIME" val="20.1"/>
  <p:tag name="ANNOTATION_COUNT" val="0"/>
  <p:tag name="ARTICULATE_NAV_LEVEL" val="1"/>
  <p:tag name="ARTICULATE_SLIDE_PRESENTER_GUID" val="98bb69f2-8d08-4a0f-b3bb-0c4b682557b7"/>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6596</TotalTime>
  <Words>3976</Words>
  <Application>Microsoft Office PowerPoint</Application>
  <PresentationFormat>On-screen Show (4:3)</PresentationFormat>
  <Paragraphs>2105</Paragraphs>
  <Slides>45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Times New Roman</vt:lpstr>
      <vt:lpstr>Office Theme</vt:lpstr>
      <vt:lpstr> Maria’s Restaurant Lesson 21 Appendix C Duct Design </vt:lpstr>
      <vt:lpstr>PowerPoint Presentation</vt:lpstr>
      <vt:lpstr>Dining &amp; Bar Exhaust &amp; OA Sketch</vt:lpstr>
      <vt:lpstr>PowerPoint Presentation</vt:lpstr>
      <vt:lpstr>PowerPoint Presentation</vt:lpstr>
      <vt:lpstr>PowerPoint Presentation</vt:lpstr>
      <vt:lpstr>PowerPoint Presentation</vt:lpstr>
      <vt:lpstr>PowerPoint Presentation</vt:lpstr>
      <vt:lpstr>PowerPoint Presentation</vt:lpstr>
      <vt:lpstr>A to B</vt:lpstr>
      <vt:lpstr>PowerPoint Presentation</vt:lpstr>
      <vt:lpstr>B to C</vt:lpstr>
      <vt:lpstr>B to C Straight Duct 24” × 27”</vt:lpstr>
      <vt:lpstr>B to C 90 Bend From Q A6-1</vt:lpstr>
      <vt:lpstr>L 90 Mitered Rectangle Calculation</vt:lpstr>
      <vt:lpstr>Smooth Radius 3 Vane 90 #1 </vt:lpstr>
      <vt:lpstr>Smooth Radius 3 Vane 90 #1 </vt:lpstr>
      <vt:lpstr>Savings for 4 Smooth Radius 3 Vane 90</vt:lpstr>
      <vt:lpstr>Smooth Radius 3 Vane 90</vt:lpstr>
      <vt:lpstr>Smooth Radius 3 Vane 90 # 3</vt:lpstr>
      <vt:lpstr>Smooth Radius 3 Vane 90 # 4</vt:lpstr>
      <vt:lpstr>SP TOTAL For 4 90s In Zone 1</vt:lpstr>
      <vt:lpstr>Duct Design From C to H </vt:lpstr>
      <vt:lpstr>Zone 1 Wye C Rectangular (Pv) </vt:lpstr>
      <vt:lpstr>Main Branch Wye C Rectangular (Pv) (Table from Manual Q: A 6-1)</vt:lpstr>
      <vt:lpstr>Main Branch 1st Wye Rectangular (Pv) (Table from Manual Q: A 6-1)</vt:lpstr>
      <vt:lpstr>Wye C In Table</vt:lpstr>
      <vt:lpstr>Zone 1 Wye D Rectangular (Pv) </vt:lpstr>
      <vt:lpstr>Main Branch Wye D Rectangular (Pv) </vt:lpstr>
      <vt:lpstr>Zone 1 Wye E Rectangular (Pv) </vt:lpstr>
      <vt:lpstr>Main Branch Wye E Rectangular (Pv) </vt:lpstr>
      <vt:lpstr>Zone 1 Wye F Rectangular (Pv) </vt:lpstr>
      <vt:lpstr>Main Branch Wye F Rectangular (Pv) </vt:lpstr>
      <vt:lpstr>Zone 1 Wye G Rectangular (Pv) </vt:lpstr>
      <vt:lpstr>Main Branch Wye F Rectangular (Pv) </vt:lpstr>
      <vt:lpstr>Zone 1 Wye G Rectangular (Pv) </vt:lpstr>
      <vt:lpstr>Zone 1 Wye G Rectangular (Pv) </vt:lpstr>
      <vt:lpstr>Zone 1 H Diffuser</vt:lpstr>
      <vt:lpstr>Zone 1 Total Loss</vt:lpstr>
      <vt:lpstr>Zone 1 Motor Size</vt:lpstr>
      <vt:lpstr>PowerPoint Presentation</vt:lpstr>
      <vt:lpstr>PowerPoint Presentation</vt:lpstr>
      <vt:lpstr>PowerPoint Presentation</vt:lpstr>
      <vt:lpstr>PowerPoint Presentation</vt:lpstr>
      <vt:lpstr>Field Notes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Donald Prather</cp:lastModifiedBy>
  <cp:revision>705</cp:revision>
  <cp:lastPrinted>2017-02-27T16:42:14Z</cp:lastPrinted>
  <dcterms:created xsi:type="dcterms:W3CDTF">2013-05-23T13:04:32Z</dcterms:created>
  <dcterms:modified xsi:type="dcterms:W3CDTF">2017-07-06T14:48:47Z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44778523-F38A-4A41-B7C7-2067637C1208</vt:lpwstr>
  </property>
  <property fmtid="{D5CDD505-2E9C-101B-9397-08002B2CF9AE}" pid="6" name="ArticulateProjectFull">
    <vt:lpwstr>C:\Users\Don\Desktop\Zone 1 Duct Design.ppta</vt:lpwstr>
  </property>
</Properties>
</file>