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16.xml" ContentType="application/vnd.openxmlformats-officedocument.presentationml.notesSlide+xml"/>
  <Override PartName="/ppt/tags/tag20.xml" ContentType="application/vnd.openxmlformats-officedocument.presentationml.tags+xml"/>
  <Override PartName="/ppt/notesSlides/notesSlide17.xml" ContentType="application/vnd.openxmlformats-officedocument.presentationml.notesSlide+xml"/>
  <Override PartName="/ppt/tags/tag21.xml" ContentType="application/vnd.openxmlformats-officedocument.presentationml.tags+xml"/>
  <Override PartName="/ppt/notesSlides/notesSlide18.xml" ContentType="application/vnd.openxmlformats-officedocument.presentationml.notesSlide+xml"/>
  <Override PartName="/ppt/tags/tag22.xml" ContentType="application/vnd.openxmlformats-officedocument.presentationml.tags+xml"/>
  <Override PartName="/ppt/notesSlides/notesSlide19.xml" ContentType="application/vnd.openxmlformats-officedocument.presentationml.notesSlide+xml"/>
  <Override PartName="/ppt/tags/tag23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24.xml" ContentType="application/vnd.openxmlformats-officedocument.presentationml.notesSlide+xml"/>
  <Override PartName="/ppt/tags/tag28.xml" ContentType="application/vnd.openxmlformats-officedocument.presentationml.tags+xml"/>
  <Override PartName="/ppt/notesSlides/notesSlide25.xml" ContentType="application/vnd.openxmlformats-officedocument.presentationml.notesSlide+xml"/>
  <Override PartName="/ppt/tags/tag29.xml" ContentType="application/vnd.openxmlformats-officedocument.presentationml.tags+xml"/>
  <Override PartName="/ppt/notesSlides/notesSlide26.xml" ContentType="application/vnd.openxmlformats-officedocument.presentationml.notesSlide+xml"/>
  <Override PartName="/ppt/tags/tag30.xml" ContentType="application/vnd.openxmlformats-officedocument.presentationml.tags+xml"/>
  <Override PartName="/ppt/notesSlides/notesSlide27.xml" ContentType="application/vnd.openxmlformats-officedocument.presentationml.notesSlide+xml"/>
  <Override PartName="/ppt/tags/tag31.xml" ContentType="application/vnd.openxmlformats-officedocument.presentationml.tags+xml"/>
  <Override PartName="/ppt/notesSlides/notesSlide28.xml" ContentType="application/vnd.openxmlformats-officedocument.presentationml.notesSlide+xml"/>
  <Override PartName="/ppt/tags/tag32.xml" ContentType="application/vnd.openxmlformats-officedocument.presentationml.tags+xml"/>
  <Override PartName="/ppt/notesSlides/notesSlide29.xml" ContentType="application/vnd.openxmlformats-officedocument.presentationml.notesSlide+xml"/>
  <Override PartName="/ppt/tags/tag33.xml" ContentType="application/vnd.openxmlformats-officedocument.presentationml.tags+xml"/>
  <Override PartName="/ppt/notesSlides/notesSlide30.xml" ContentType="application/vnd.openxmlformats-officedocument.presentationml.notesSlide+xml"/>
  <Override PartName="/ppt/tags/tag34.xml" ContentType="application/vnd.openxmlformats-officedocument.presentationml.tags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407" r:id="rId2"/>
    <p:sldId id="477" r:id="rId3"/>
    <p:sldId id="473" r:id="rId4"/>
    <p:sldId id="478" r:id="rId5"/>
    <p:sldId id="481" r:id="rId6"/>
    <p:sldId id="479" r:id="rId7"/>
    <p:sldId id="482" r:id="rId8"/>
    <p:sldId id="483" r:id="rId9"/>
    <p:sldId id="501" r:id="rId10"/>
    <p:sldId id="480" r:id="rId11"/>
    <p:sldId id="484" r:id="rId12"/>
    <p:sldId id="502" r:id="rId13"/>
    <p:sldId id="485" r:id="rId14"/>
    <p:sldId id="486" r:id="rId15"/>
    <p:sldId id="487" r:id="rId16"/>
    <p:sldId id="488" r:id="rId17"/>
    <p:sldId id="503" r:id="rId18"/>
    <p:sldId id="492" r:id="rId19"/>
    <p:sldId id="493" r:id="rId20"/>
    <p:sldId id="495" r:id="rId21"/>
    <p:sldId id="497" r:id="rId22"/>
    <p:sldId id="498" r:id="rId23"/>
    <p:sldId id="496" r:id="rId24"/>
    <p:sldId id="489" r:id="rId25"/>
    <p:sldId id="494" r:id="rId26"/>
    <p:sldId id="504" r:id="rId27"/>
    <p:sldId id="505" r:id="rId28"/>
    <p:sldId id="506" r:id="rId29"/>
    <p:sldId id="499" r:id="rId30"/>
    <p:sldId id="500" r:id="rId31"/>
    <p:sldId id="507" r:id="rId32"/>
  </p:sldIdLst>
  <p:sldSz cx="9144000" cy="6858000" type="screen4x3"/>
  <p:notesSz cx="7010400" cy="92964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3F"/>
    <a:srgbClr val="454545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>
      <p:cViewPr varScale="1">
        <p:scale>
          <a:sx n="64" d="100"/>
          <a:sy n="64" d="100"/>
        </p:scale>
        <p:origin x="48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83A6E7-60DE-4005-B552-9C8674E4BA66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C46B63-F3D0-4FCB-B9C7-2DF26E8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532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426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31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4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00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875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18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30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9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305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46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752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459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0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692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095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464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012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156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795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40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25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457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246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97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34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93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53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45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09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60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2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4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23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3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9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5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9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0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4F02-61AA-4C81-BD1C-511DDA14D550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29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38" y="5105400"/>
            <a:ext cx="9067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Duct Design Basics</a:t>
            </a: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r>
              <a:rPr lang="en-US" dirty="0" smtClean="0"/>
              <a:t>Lesson 4 The </a:t>
            </a:r>
            <a:r>
              <a:rPr lang="en-US" dirty="0" smtClean="0"/>
              <a:t>Manual D </a:t>
            </a:r>
            <a:r>
              <a:rPr lang="en-US" dirty="0" smtClean="0"/>
              <a:t>Primer</a:t>
            </a: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76400" y="27432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1029" name="Picture 5" descr="H:\IMAGES\ACCALogoSolidBlack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298" y="76200"/>
            <a:ext cx="668215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770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19"/>
    </mc:Choice>
    <mc:Fallback xmlns="">
      <p:transition spd="slow" advTm="841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3276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happens when we have a different  reference friction rate?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 example what would the EL be for the 1C fitting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If we were designing a system to operate at a FR of 0.06?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05" t="60064" r="54451" b="-908"/>
          <a:stretch/>
        </p:blipFill>
        <p:spPr>
          <a:xfrm>
            <a:off x="762000" y="3404191"/>
            <a:ext cx="4123765" cy="3505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43000" y="3581400"/>
            <a:ext cx="13716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96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Formula: 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EL</a:t>
            </a:r>
            <a:r>
              <a:rPr lang="en-US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baseline="-25000" dirty="0" smtClean="0">
                <a:solidFill>
                  <a:srgbClr val="FFFF00"/>
                </a:solidFill>
              </a:rPr>
              <a:t> Fitting </a:t>
            </a:r>
            <a:r>
              <a:rPr lang="en-US" dirty="0" smtClean="0">
                <a:solidFill>
                  <a:srgbClr val="FFFF00"/>
                </a:solidFill>
              </a:rPr>
              <a:t>= </a:t>
            </a:r>
            <a:r>
              <a:rPr lang="en-US" dirty="0" err="1" smtClean="0">
                <a:solidFill>
                  <a:srgbClr val="FFFF00"/>
                </a:solidFill>
              </a:rPr>
              <a:t>EL</a:t>
            </a:r>
            <a:r>
              <a:rPr lang="en-US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baseline="-25000" dirty="0" smtClean="0">
                <a:solidFill>
                  <a:srgbClr val="FFFF00"/>
                </a:solidFill>
              </a:rPr>
              <a:t> Value </a:t>
            </a:r>
            <a:r>
              <a:rPr lang="en-US" dirty="0" smtClean="0">
                <a:solidFill>
                  <a:srgbClr val="FFFF00"/>
                </a:solidFill>
              </a:rPr>
              <a:t>x [</a:t>
            </a:r>
            <a:r>
              <a:rPr lang="en-US" dirty="0" err="1" smtClean="0">
                <a:solidFill>
                  <a:srgbClr val="FFFF00"/>
                </a:solidFill>
              </a:rPr>
              <a:t>FR</a:t>
            </a:r>
            <a:r>
              <a:rPr lang="en-US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baseline="-25000" dirty="0" smtClean="0">
                <a:solidFill>
                  <a:srgbClr val="FFFF00"/>
                </a:solidFill>
              </a:rPr>
              <a:t> Value</a:t>
            </a:r>
            <a:r>
              <a:rPr lang="en-US" dirty="0" smtClean="0">
                <a:solidFill>
                  <a:srgbClr val="FFFF00"/>
                </a:solidFill>
              </a:rPr>
              <a:t>÷ </a:t>
            </a:r>
            <a:r>
              <a:rPr lang="en-US" dirty="0" err="1" smtClean="0">
                <a:solidFill>
                  <a:srgbClr val="FFFF00"/>
                </a:solidFill>
              </a:rPr>
              <a:t>FR</a:t>
            </a:r>
            <a:r>
              <a:rPr lang="en-US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baseline="-25000" dirty="0" smtClean="0">
                <a:solidFill>
                  <a:srgbClr val="FFFF00"/>
                </a:solidFill>
              </a:rPr>
              <a:t> Fitting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FF00"/>
                </a:solidFill>
              </a:rPr>
              <a:t>EL</a:t>
            </a:r>
            <a:r>
              <a:rPr lang="en-US" baseline="-25000" dirty="0" err="1">
                <a:solidFill>
                  <a:srgbClr val="FFFF00"/>
                </a:solidFill>
              </a:rPr>
              <a:t>For</a:t>
            </a:r>
            <a:r>
              <a:rPr lang="en-US" baseline="-25000" dirty="0">
                <a:solidFill>
                  <a:srgbClr val="FFFF00"/>
                </a:solidFill>
              </a:rPr>
              <a:t> Fitting </a:t>
            </a:r>
            <a:r>
              <a:rPr lang="en-US" dirty="0">
                <a:solidFill>
                  <a:srgbClr val="FFFF00"/>
                </a:solidFill>
              </a:rPr>
              <a:t>= </a:t>
            </a:r>
            <a:r>
              <a:rPr lang="en-US" dirty="0" smtClean="0">
                <a:solidFill>
                  <a:srgbClr val="FFFF00"/>
                </a:solidFill>
              </a:rPr>
              <a:t>35 x [0.08 ÷ 0.06] </a:t>
            </a:r>
            <a:r>
              <a:rPr lang="en-US" dirty="0">
                <a:solidFill>
                  <a:srgbClr val="FFFF00"/>
                </a:solidFill>
              </a:rPr>
              <a:t>= </a:t>
            </a:r>
            <a:r>
              <a:rPr lang="en-US" dirty="0" smtClean="0">
                <a:solidFill>
                  <a:srgbClr val="FFFF00"/>
                </a:solidFill>
              </a:rPr>
              <a:t>46.67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05" t="60064" r="54451" b="-908"/>
          <a:stretch/>
        </p:blipFill>
        <p:spPr>
          <a:xfrm>
            <a:off x="762000" y="3404191"/>
            <a:ext cx="4123765" cy="3505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43000" y="3581400"/>
            <a:ext cx="13716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67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Formula: 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EL</a:t>
            </a:r>
            <a:r>
              <a:rPr lang="en-US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baseline="-25000" dirty="0" smtClean="0">
                <a:solidFill>
                  <a:srgbClr val="FFFF00"/>
                </a:solidFill>
              </a:rPr>
              <a:t> Fitting </a:t>
            </a:r>
            <a:r>
              <a:rPr lang="en-US" dirty="0" smtClean="0">
                <a:solidFill>
                  <a:srgbClr val="FFFF00"/>
                </a:solidFill>
              </a:rPr>
              <a:t>= </a:t>
            </a:r>
            <a:r>
              <a:rPr lang="en-US" dirty="0" err="1" smtClean="0">
                <a:solidFill>
                  <a:srgbClr val="FFFF00"/>
                </a:solidFill>
              </a:rPr>
              <a:t>EL</a:t>
            </a:r>
            <a:r>
              <a:rPr lang="en-US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baseline="-25000" dirty="0" smtClean="0">
                <a:solidFill>
                  <a:srgbClr val="FFFF00"/>
                </a:solidFill>
              </a:rPr>
              <a:t> Value </a:t>
            </a:r>
            <a:r>
              <a:rPr lang="en-US" dirty="0" smtClean="0">
                <a:solidFill>
                  <a:srgbClr val="FFFF00"/>
                </a:solidFill>
              </a:rPr>
              <a:t>x [</a:t>
            </a:r>
            <a:r>
              <a:rPr lang="en-US" dirty="0" err="1" smtClean="0">
                <a:solidFill>
                  <a:srgbClr val="FFFF00"/>
                </a:solidFill>
              </a:rPr>
              <a:t>FR</a:t>
            </a:r>
            <a:r>
              <a:rPr lang="en-US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baseline="-25000" dirty="0" smtClean="0">
                <a:solidFill>
                  <a:srgbClr val="FFFF00"/>
                </a:solidFill>
              </a:rPr>
              <a:t> Value</a:t>
            </a:r>
            <a:r>
              <a:rPr lang="en-US" dirty="0" smtClean="0">
                <a:solidFill>
                  <a:srgbClr val="FFFF00"/>
                </a:solidFill>
              </a:rPr>
              <a:t>÷ </a:t>
            </a:r>
            <a:r>
              <a:rPr lang="en-US" dirty="0" err="1" smtClean="0">
                <a:solidFill>
                  <a:srgbClr val="FFFF00"/>
                </a:solidFill>
              </a:rPr>
              <a:t>FR</a:t>
            </a:r>
            <a:r>
              <a:rPr lang="en-US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baseline="-25000" dirty="0" smtClean="0">
                <a:solidFill>
                  <a:srgbClr val="FFFF00"/>
                </a:solidFill>
              </a:rPr>
              <a:t> Fitting</a:t>
            </a:r>
            <a:r>
              <a:rPr lang="en-US" dirty="0" smtClean="0">
                <a:solidFill>
                  <a:srgbClr val="FFFF00"/>
                </a:solidFill>
              </a:rPr>
              <a:t>]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FF00"/>
                </a:solidFill>
              </a:rPr>
              <a:t>EL</a:t>
            </a:r>
            <a:r>
              <a:rPr lang="en-US" baseline="-25000" dirty="0" err="1">
                <a:solidFill>
                  <a:srgbClr val="FFFF00"/>
                </a:solidFill>
              </a:rPr>
              <a:t>For</a:t>
            </a:r>
            <a:r>
              <a:rPr lang="en-US" baseline="-25000" dirty="0">
                <a:solidFill>
                  <a:srgbClr val="FFFF00"/>
                </a:solidFill>
              </a:rPr>
              <a:t> Fitting </a:t>
            </a:r>
            <a:r>
              <a:rPr lang="en-US" dirty="0">
                <a:solidFill>
                  <a:srgbClr val="FFFF00"/>
                </a:solidFill>
              </a:rPr>
              <a:t>= </a:t>
            </a:r>
            <a:r>
              <a:rPr lang="en-US" dirty="0" smtClean="0">
                <a:solidFill>
                  <a:srgbClr val="FFFF00"/>
                </a:solidFill>
              </a:rPr>
              <a:t>35 x [0.08 ÷ 0.06] </a:t>
            </a:r>
            <a:r>
              <a:rPr lang="en-US" dirty="0">
                <a:solidFill>
                  <a:srgbClr val="FFFF00"/>
                </a:solidFill>
              </a:rPr>
              <a:t>= </a:t>
            </a:r>
            <a:r>
              <a:rPr lang="en-US" dirty="0" smtClean="0">
                <a:solidFill>
                  <a:srgbClr val="FFFF00"/>
                </a:solidFill>
              </a:rPr>
              <a:t>46.67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05" t="60064" r="54451" b="-908"/>
          <a:stretch/>
        </p:blipFill>
        <p:spPr>
          <a:xfrm>
            <a:off x="762000" y="3404191"/>
            <a:ext cx="4123765" cy="3505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43000" y="3581400"/>
            <a:ext cx="13716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56965" y="1980314"/>
            <a:ext cx="2209800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266765" y="2894714"/>
            <a:ext cx="91440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78771" y="3581400"/>
            <a:ext cx="1718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1.3333….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541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happens when we have a different  reference friction rate and a different Velocity?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05" t="60064" r="54451" b="-908"/>
          <a:stretch/>
        </p:blipFill>
        <p:spPr>
          <a:xfrm>
            <a:off x="762000" y="3404191"/>
            <a:ext cx="4123765" cy="3505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43000" y="3581400"/>
            <a:ext cx="13716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79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3276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happens when we have a different  reference friction rate and a different Velocity?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 example what would the EL be for the 1C fitting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If we were designing a system to operate at a FR of 0.06  and a velocity of 600 FPM?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05" t="60064" r="54451" b="-908"/>
          <a:stretch/>
        </p:blipFill>
        <p:spPr>
          <a:xfrm>
            <a:off x="762000" y="3404191"/>
            <a:ext cx="4123765" cy="3505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43000" y="3581400"/>
            <a:ext cx="13716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32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Formula: 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FFFF00"/>
                </a:solidFill>
              </a:rPr>
              <a:t>EL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sz="2400" baseline="-25000" dirty="0" smtClean="0">
                <a:solidFill>
                  <a:srgbClr val="FFFF00"/>
                </a:solidFill>
              </a:rPr>
              <a:t> Fitting </a:t>
            </a:r>
            <a:r>
              <a:rPr lang="en-US" sz="2400" dirty="0" smtClean="0">
                <a:solidFill>
                  <a:srgbClr val="FFFF00"/>
                </a:solidFill>
              </a:rPr>
              <a:t>= </a:t>
            </a:r>
            <a:r>
              <a:rPr lang="en-US" sz="2400" dirty="0" err="1" smtClean="0">
                <a:solidFill>
                  <a:srgbClr val="FFFF00"/>
                </a:solidFill>
              </a:rPr>
              <a:t>EL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sz="2400" baseline="-25000" dirty="0" smtClean="0">
                <a:solidFill>
                  <a:srgbClr val="FFFF00"/>
                </a:solidFill>
              </a:rPr>
              <a:t> Value </a:t>
            </a:r>
            <a:r>
              <a:rPr lang="en-US" sz="2400" dirty="0" smtClean="0">
                <a:solidFill>
                  <a:srgbClr val="FFFF00"/>
                </a:solidFill>
              </a:rPr>
              <a:t>x [</a:t>
            </a:r>
            <a:r>
              <a:rPr lang="en-US" sz="2400" dirty="0" err="1" smtClean="0">
                <a:solidFill>
                  <a:srgbClr val="FFFF00"/>
                </a:solidFill>
              </a:rPr>
              <a:t>FR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sz="2400" baseline="-25000" dirty="0" smtClean="0">
                <a:solidFill>
                  <a:srgbClr val="FFFF00"/>
                </a:solidFill>
              </a:rPr>
              <a:t> Value</a:t>
            </a:r>
            <a:r>
              <a:rPr lang="en-US" sz="2400" dirty="0" smtClean="0">
                <a:solidFill>
                  <a:srgbClr val="FFFF00"/>
                </a:solidFill>
              </a:rPr>
              <a:t>÷ </a:t>
            </a:r>
            <a:r>
              <a:rPr lang="en-US" sz="2400" dirty="0" err="1" smtClean="0">
                <a:solidFill>
                  <a:srgbClr val="FFFF00"/>
                </a:solidFill>
              </a:rPr>
              <a:t>FR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sz="2400" baseline="-25000" dirty="0" smtClean="0">
                <a:solidFill>
                  <a:srgbClr val="FFFF00"/>
                </a:solidFill>
              </a:rPr>
              <a:t> Fitting</a:t>
            </a:r>
            <a:r>
              <a:rPr lang="en-US" sz="2400" dirty="0">
                <a:solidFill>
                  <a:srgbClr val="FFFF00"/>
                </a:solidFill>
              </a:rPr>
              <a:t>] x [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</a:t>
            </a:r>
            <a:r>
              <a:rPr lang="en-US" sz="2400" dirty="0">
                <a:solidFill>
                  <a:srgbClr val="FFFF00"/>
                </a:solidFill>
              </a:rPr>
              <a:t>]</a:t>
            </a:r>
            <a:r>
              <a:rPr lang="en-US" sz="2400" baseline="30000" dirty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05" t="60064" r="54451" b="-908"/>
          <a:stretch/>
        </p:blipFill>
        <p:spPr>
          <a:xfrm>
            <a:off x="762000" y="3404191"/>
            <a:ext cx="4123765" cy="3505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43000" y="3581400"/>
            <a:ext cx="13716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64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90678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Formula: 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FFFF00"/>
                </a:solidFill>
              </a:rPr>
              <a:t>EL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sz="2400" baseline="-25000" dirty="0" smtClean="0">
                <a:solidFill>
                  <a:srgbClr val="FFFF00"/>
                </a:solidFill>
              </a:rPr>
              <a:t> Fitting </a:t>
            </a:r>
            <a:r>
              <a:rPr lang="en-US" sz="2400" dirty="0" smtClean="0">
                <a:solidFill>
                  <a:srgbClr val="FFFF00"/>
                </a:solidFill>
              </a:rPr>
              <a:t>= </a:t>
            </a:r>
            <a:r>
              <a:rPr lang="en-US" sz="2400" dirty="0" err="1" smtClean="0">
                <a:solidFill>
                  <a:srgbClr val="FFFF00"/>
                </a:solidFill>
              </a:rPr>
              <a:t>EL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sz="2400" baseline="-25000" dirty="0" smtClean="0">
                <a:solidFill>
                  <a:srgbClr val="FFFF00"/>
                </a:solidFill>
              </a:rPr>
              <a:t> Value </a:t>
            </a:r>
            <a:r>
              <a:rPr lang="en-US" sz="2400" dirty="0" smtClean="0">
                <a:solidFill>
                  <a:srgbClr val="FFFF00"/>
                </a:solidFill>
              </a:rPr>
              <a:t>x [</a:t>
            </a:r>
            <a:r>
              <a:rPr lang="en-US" sz="2400" dirty="0" err="1" smtClean="0">
                <a:solidFill>
                  <a:srgbClr val="FFFF00"/>
                </a:solidFill>
              </a:rPr>
              <a:t>FR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sz="2400" baseline="-25000" dirty="0" smtClean="0">
                <a:solidFill>
                  <a:srgbClr val="FFFF00"/>
                </a:solidFill>
              </a:rPr>
              <a:t> Value</a:t>
            </a:r>
            <a:r>
              <a:rPr lang="en-US" sz="2400" dirty="0" smtClean="0">
                <a:solidFill>
                  <a:srgbClr val="FFFF00"/>
                </a:solidFill>
              </a:rPr>
              <a:t>÷ </a:t>
            </a:r>
            <a:r>
              <a:rPr lang="en-US" sz="2400" dirty="0" err="1" smtClean="0">
                <a:solidFill>
                  <a:srgbClr val="FFFF00"/>
                </a:solidFill>
              </a:rPr>
              <a:t>FR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sz="2400" baseline="-25000" dirty="0" smtClean="0">
                <a:solidFill>
                  <a:srgbClr val="FFFF00"/>
                </a:solidFill>
              </a:rPr>
              <a:t> Fitting</a:t>
            </a:r>
            <a:r>
              <a:rPr lang="en-US" sz="2400" dirty="0">
                <a:solidFill>
                  <a:srgbClr val="FFFF00"/>
                </a:solidFill>
              </a:rPr>
              <a:t>] x </a:t>
            </a:r>
            <a:r>
              <a:rPr lang="en-US" sz="2400" dirty="0" smtClean="0">
                <a:solidFill>
                  <a:srgbClr val="FFFF00"/>
                </a:solidFill>
              </a:rPr>
              <a:t>[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 smtClean="0">
                <a:solidFill>
                  <a:srgbClr val="FFFF0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sz="2400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baseline="-25000" dirty="0">
                <a:solidFill>
                  <a:srgbClr val="FFFF00"/>
                </a:solidFill>
              </a:rPr>
              <a:t>Value</a:t>
            </a:r>
            <a:r>
              <a:rPr lang="en-US" sz="2400" dirty="0">
                <a:solidFill>
                  <a:srgbClr val="FFFF00"/>
                </a:solidFill>
              </a:rPr>
              <a:t>]</a:t>
            </a:r>
            <a:r>
              <a:rPr lang="en-US" sz="2400" baseline="30000" dirty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smtClean="0">
                <a:solidFill>
                  <a:srgbClr val="FFFF00"/>
                </a:solidFill>
              </a:rPr>
              <a:t>35 x [0.08 ÷ 0.06] </a:t>
            </a:r>
            <a:r>
              <a:rPr lang="en-US" sz="2400" dirty="0">
                <a:solidFill>
                  <a:srgbClr val="FFFF00"/>
                </a:solidFill>
              </a:rPr>
              <a:t>x </a:t>
            </a:r>
            <a:r>
              <a:rPr lang="en-US" sz="2400" dirty="0" smtClean="0">
                <a:solidFill>
                  <a:srgbClr val="FFFF00"/>
                </a:solidFill>
              </a:rPr>
              <a:t>[600 ÷ 900]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= 20.74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05" t="60064" r="54451" b="-908"/>
          <a:stretch/>
        </p:blipFill>
        <p:spPr>
          <a:xfrm>
            <a:off x="762000" y="3404191"/>
            <a:ext cx="4123765" cy="3505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43000" y="3581400"/>
            <a:ext cx="13716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596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90678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Formula: 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FFFF00"/>
                </a:solidFill>
              </a:rPr>
              <a:t>EL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sz="2400" baseline="-25000" dirty="0" smtClean="0">
                <a:solidFill>
                  <a:srgbClr val="FFFF00"/>
                </a:solidFill>
              </a:rPr>
              <a:t> Fitting </a:t>
            </a:r>
            <a:r>
              <a:rPr lang="en-US" sz="2400" dirty="0" smtClean="0">
                <a:solidFill>
                  <a:srgbClr val="FFFF00"/>
                </a:solidFill>
              </a:rPr>
              <a:t>= </a:t>
            </a:r>
            <a:r>
              <a:rPr lang="en-US" sz="2400" dirty="0" err="1" smtClean="0">
                <a:solidFill>
                  <a:srgbClr val="FFFF00"/>
                </a:solidFill>
              </a:rPr>
              <a:t>EL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sz="2400" baseline="-25000" dirty="0" smtClean="0">
                <a:solidFill>
                  <a:srgbClr val="FFFF00"/>
                </a:solidFill>
              </a:rPr>
              <a:t> Value </a:t>
            </a:r>
            <a:r>
              <a:rPr lang="en-US" sz="2400" dirty="0" smtClean="0">
                <a:solidFill>
                  <a:srgbClr val="FFFF00"/>
                </a:solidFill>
              </a:rPr>
              <a:t>x [</a:t>
            </a:r>
            <a:r>
              <a:rPr lang="en-US" sz="2400" dirty="0" err="1" smtClean="0">
                <a:solidFill>
                  <a:srgbClr val="FFFF00"/>
                </a:solidFill>
              </a:rPr>
              <a:t>FR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sz="2400" baseline="-25000" dirty="0" smtClean="0">
                <a:solidFill>
                  <a:srgbClr val="FFFF00"/>
                </a:solidFill>
              </a:rPr>
              <a:t> Value</a:t>
            </a:r>
            <a:r>
              <a:rPr lang="en-US" sz="2400" dirty="0" smtClean="0">
                <a:solidFill>
                  <a:srgbClr val="FFFF00"/>
                </a:solidFill>
              </a:rPr>
              <a:t>÷ </a:t>
            </a:r>
            <a:r>
              <a:rPr lang="en-US" sz="2400" dirty="0" err="1" smtClean="0">
                <a:solidFill>
                  <a:srgbClr val="FFFF00"/>
                </a:solidFill>
              </a:rPr>
              <a:t>FR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sz="2400" baseline="-25000" dirty="0" smtClean="0">
                <a:solidFill>
                  <a:srgbClr val="FFFF00"/>
                </a:solidFill>
              </a:rPr>
              <a:t> Fitting</a:t>
            </a:r>
            <a:r>
              <a:rPr lang="en-US" sz="2400" dirty="0">
                <a:solidFill>
                  <a:srgbClr val="FFFF00"/>
                </a:solidFill>
              </a:rPr>
              <a:t>] x </a:t>
            </a:r>
            <a:r>
              <a:rPr lang="en-US" sz="2400" dirty="0" smtClean="0">
                <a:solidFill>
                  <a:srgbClr val="FFFF00"/>
                </a:solidFill>
              </a:rPr>
              <a:t>[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 smtClean="0">
                <a:solidFill>
                  <a:srgbClr val="FFFF00"/>
                </a:solidFill>
              </a:rPr>
              <a:t>V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sz="2400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baseline="-25000" dirty="0">
                <a:solidFill>
                  <a:srgbClr val="FFFF00"/>
                </a:solidFill>
              </a:rPr>
              <a:t>Value</a:t>
            </a:r>
            <a:r>
              <a:rPr lang="en-US" sz="2400" dirty="0">
                <a:solidFill>
                  <a:srgbClr val="FFFF00"/>
                </a:solidFill>
              </a:rPr>
              <a:t>]</a:t>
            </a:r>
            <a:r>
              <a:rPr lang="en-US" sz="2400" baseline="30000" dirty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smtClean="0">
                <a:solidFill>
                  <a:srgbClr val="FFFF00"/>
                </a:solidFill>
              </a:rPr>
              <a:t>35 x [0.08 ÷ 0.06] </a:t>
            </a:r>
            <a:r>
              <a:rPr lang="en-US" sz="2400" dirty="0">
                <a:solidFill>
                  <a:srgbClr val="FFFF00"/>
                </a:solidFill>
              </a:rPr>
              <a:t>x </a:t>
            </a:r>
            <a:r>
              <a:rPr lang="en-US" sz="2400" dirty="0" smtClean="0">
                <a:solidFill>
                  <a:srgbClr val="FFFF00"/>
                </a:solidFill>
              </a:rPr>
              <a:t>[600 ÷ 900]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= 20.74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05" t="60064" r="54451" b="-908"/>
          <a:stretch/>
        </p:blipFill>
        <p:spPr>
          <a:xfrm>
            <a:off x="762000" y="3404191"/>
            <a:ext cx="4123765" cy="3505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43000" y="3581400"/>
            <a:ext cx="13716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1524000"/>
            <a:ext cx="3429000" cy="685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86400" y="2211572"/>
            <a:ext cx="91440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00800" y="293195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0.59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39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1000"/>
            <a:ext cx="8317632" cy="448056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524000" y="357963"/>
            <a:ext cx="6248400" cy="1676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3000" y="1504507"/>
            <a:ext cx="914400" cy="6096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5287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1000"/>
            <a:ext cx="8317632" cy="448056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524000" y="357963"/>
            <a:ext cx="6248400" cy="1676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3000" y="1504507"/>
            <a:ext cx="914400" cy="6096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2400" y="5311956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What would the EL be if we have a design for 500 FPM at 0.08 IWC?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00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800600"/>
            <a:ext cx="8991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r>
              <a:rPr lang="en-US" dirty="0" smtClean="0"/>
              <a:t>Fitting Equivalent Length 4.5</a:t>
            </a: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76400" y="27432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1029" name="Picture 5" descr="H:\IMAGES\ACCALogoSolidBlack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298" y="76200"/>
            <a:ext cx="668215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800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19"/>
    </mc:Choice>
    <mc:Fallback xmlns="">
      <p:transition spd="slow" advTm="8419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1000"/>
            <a:ext cx="8317632" cy="448056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524000" y="357963"/>
            <a:ext cx="6248400" cy="1676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3000" y="1504507"/>
            <a:ext cx="914400" cy="6096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2400" y="5311956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Formula: </a:t>
            </a: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 </a:t>
            </a:r>
            <a:r>
              <a:rPr lang="en-US" sz="2400" dirty="0">
                <a:solidFill>
                  <a:srgbClr val="FFFF00"/>
                </a:solidFill>
              </a:rPr>
              <a:t>x [</a:t>
            </a:r>
            <a:r>
              <a:rPr lang="en-US" sz="2400" dirty="0" err="1">
                <a:solidFill>
                  <a:srgbClr val="FFFF00"/>
                </a:solidFill>
              </a:rPr>
              <a:t>FR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>
                <a:solidFill>
                  <a:srgbClr val="FFFF00"/>
                </a:solidFill>
              </a:rPr>
              <a:t>FR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</a:t>
            </a:r>
            <a:r>
              <a:rPr lang="en-US" sz="2400" dirty="0">
                <a:solidFill>
                  <a:srgbClr val="FFFF00"/>
                </a:solidFill>
              </a:rPr>
              <a:t>] x </a:t>
            </a:r>
            <a:r>
              <a:rPr lang="en-US" sz="2400" dirty="0" smtClean="0">
                <a:solidFill>
                  <a:srgbClr val="FFFF00"/>
                </a:solidFill>
              </a:rPr>
              <a:t>[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</a:t>
            </a:r>
            <a:r>
              <a:rPr lang="en-US" sz="2400" baseline="-25000" dirty="0" smtClean="0">
                <a:solidFill>
                  <a:srgbClr val="FFFF00"/>
                </a:solidFill>
              </a:rPr>
              <a:t>Value</a:t>
            </a:r>
            <a:r>
              <a:rPr lang="en-US" sz="2400" dirty="0" smtClean="0">
                <a:solidFill>
                  <a:srgbClr val="FFFF00"/>
                </a:solidFill>
              </a:rPr>
              <a:t>]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</a:p>
          <a:p>
            <a:endParaRPr lang="en-US" sz="2400" baseline="30000" dirty="0">
              <a:solidFill>
                <a:srgbClr val="FFFF00"/>
              </a:solidFill>
            </a:endParaRP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smtClean="0">
                <a:solidFill>
                  <a:srgbClr val="FFFF00"/>
                </a:solidFill>
              </a:rPr>
              <a:t>75 x [0.08 ÷ 0.08] </a:t>
            </a:r>
            <a:r>
              <a:rPr lang="en-US" sz="2400" dirty="0">
                <a:solidFill>
                  <a:srgbClr val="FFFF00"/>
                </a:solidFill>
              </a:rPr>
              <a:t>x </a:t>
            </a:r>
            <a:r>
              <a:rPr lang="en-US" sz="2400" dirty="0" smtClean="0">
                <a:solidFill>
                  <a:srgbClr val="FFFF00"/>
                </a:solidFill>
              </a:rPr>
              <a:t>[600 ÷ 700]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= 55.1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83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1000"/>
            <a:ext cx="8317632" cy="448056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524000" y="357963"/>
            <a:ext cx="6248400" cy="1676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3000" y="1504507"/>
            <a:ext cx="914400" cy="6096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2400" y="5311956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What would the EL be if we have a design for 700 FPM at 0.06 IWC?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21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1000"/>
            <a:ext cx="8317632" cy="448056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524000" y="357963"/>
            <a:ext cx="6248400" cy="1676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3000" y="1504507"/>
            <a:ext cx="914400" cy="6096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2400" y="5311956"/>
            <a:ext cx="8839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Formula: </a:t>
            </a: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 </a:t>
            </a:r>
            <a:r>
              <a:rPr lang="en-US" sz="2400" dirty="0">
                <a:solidFill>
                  <a:srgbClr val="FFFF00"/>
                </a:solidFill>
              </a:rPr>
              <a:t>x [</a:t>
            </a:r>
            <a:r>
              <a:rPr lang="en-US" sz="2400" dirty="0" err="1">
                <a:solidFill>
                  <a:srgbClr val="FFFF00"/>
                </a:solidFill>
              </a:rPr>
              <a:t>FR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>
                <a:solidFill>
                  <a:srgbClr val="FFFF00"/>
                </a:solidFill>
              </a:rPr>
              <a:t>FR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</a:t>
            </a:r>
            <a:r>
              <a:rPr lang="en-US" sz="2400" dirty="0">
                <a:solidFill>
                  <a:srgbClr val="FFFF00"/>
                </a:solidFill>
              </a:rPr>
              <a:t>] x </a:t>
            </a:r>
            <a:r>
              <a:rPr lang="en-US" sz="2400" dirty="0" smtClean="0">
                <a:solidFill>
                  <a:srgbClr val="FFFF00"/>
                </a:solidFill>
              </a:rPr>
              <a:t>[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</a:t>
            </a:r>
            <a:r>
              <a:rPr lang="en-US" sz="2400" baseline="-25000" dirty="0" smtClean="0">
                <a:solidFill>
                  <a:srgbClr val="FFFF00"/>
                </a:solidFill>
              </a:rPr>
              <a:t>Value</a:t>
            </a:r>
            <a:r>
              <a:rPr lang="en-US" sz="2400" dirty="0" smtClean="0">
                <a:solidFill>
                  <a:srgbClr val="FFFF00"/>
                </a:solidFill>
              </a:rPr>
              <a:t>]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</a:p>
          <a:p>
            <a:endParaRPr lang="en-US" sz="2400" baseline="30000" dirty="0">
              <a:solidFill>
                <a:srgbClr val="FFFF00"/>
              </a:solidFill>
            </a:endParaRP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smtClean="0">
                <a:solidFill>
                  <a:srgbClr val="FFFF00"/>
                </a:solidFill>
              </a:rPr>
              <a:t>75 x [0.08 ÷ 0.06] </a:t>
            </a:r>
            <a:r>
              <a:rPr lang="en-US" sz="2400" dirty="0">
                <a:solidFill>
                  <a:srgbClr val="FFFF00"/>
                </a:solidFill>
              </a:rPr>
              <a:t>x </a:t>
            </a:r>
            <a:r>
              <a:rPr lang="en-US" sz="2400" dirty="0" smtClean="0">
                <a:solidFill>
                  <a:srgbClr val="FFFF00"/>
                </a:solidFill>
              </a:rPr>
              <a:t>[700 ÷ 700]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= 100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57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1000"/>
            <a:ext cx="8317632" cy="448056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524000" y="357963"/>
            <a:ext cx="6248400" cy="1676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3000" y="1504507"/>
            <a:ext cx="914400" cy="6096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2400" y="5311956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What would the EL be if we have a design for 500 FPM at 0.07 IWC?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83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1000"/>
            <a:ext cx="8317632" cy="448056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524000" y="357963"/>
            <a:ext cx="6248400" cy="1676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3000" y="1504507"/>
            <a:ext cx="914400" cy="6096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2400" y="5311956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Formula: </a:t>
            </a: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 </a:t>
            </a:r>
            <a:r>
              <a:rPr lang="en-US" sz="2400" dirty="0">
                <a:solidFill>
                  <a:srgbClr val="FFFF00"/>
                </a:solidFill>
              </a:rPr>
              <a:t>x [</a:t>
            </a:r>
            <a:r>
              <a:rPr lang="en-US" sz="2400" dirty="0" err="1">
                <a:solidFill>
                  <a:srgbClr val="FFFF00"/>
                </a:solidFill>
              </a:rPr>
              <a:t>FR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>
                <a:solidFill>
                  <a:srgbClr val="FFFF00"/>
                </a:solidFill>
              </a:rPr>
              <a:t>FR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</a:t>
            </a:r>
            <a:r>
              <a:rPr lang="en-US" sz="2400" dirty="0">
                <a:solidFill>
                  <a:srgbClr val="FFFF00"/>
                </a:solidFill>
              </a:rPr>
              <a:t>] x </a:t>
            </a:r>
            <a:r>
              <a:rPr lang="en-US" sz="2400" dirty="0" smtClean="0">
                <a:solidFill>
                  <a:srgbClr val="FFFF00"/>
                </a:solidFill>
              </a:rPr>
              <a:t>[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</a:t>
            </a:r>
            <a:r>
              <a:rPr lang="en-US" sz="2400" dirty="0">
                <a:solidFill>
                  <a:srgbClr val="FFFF00"/>
                </a:solidFill>
              </a:rPr>
              <a:t>]</a:t>
            </a:r>
            <a:r>
              <a:rPr lang="en-US" sz="2400" baseline="30000" dirty="0">
                <a:solidFill>
                  <a:srgbClr val="FFFF00"/>
                </a:solidFill>
              </a:rPr>
              <a:t>2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97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1000"/>
            <a:ext cx="8317632" cy="448056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524000" y="357963"/>
            <a:ext cx="6248400" cy="1676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3000" y="1504507"/>
            <a:ext cx="914400" cy="6096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2400" y="5311956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Formula: </a:t>
            </a: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 </a:t>
            </a:r>
            <a:r>
              <a:rPr lang="en-US" sz="2400" dirty="0">
                <a:solidFill>
                  <a:srgbClr val="FFFF00"/>
                </a:solidFill>
              </a:rPr>
              <a:t>x [</a:t>
            </a:r>
            <a:r>
              <a:rPr lang="en-US" sz="2400" dirty="0" err="1">
                <a:solidFill>
                  <a:srgbClr val="FFFF00"/>
                </a:solidFill>
              </a:rPr>
              <a:t>FR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>
                <a:solidFill>
                  <a:srgbClr val="FFFF00"/>
                </a:solidFill>
              </a:rPr>
              <a:t>FR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</a:t>
            </a:r>
            <a:r>
              <a:rPr lang="en-US" sz="2400" dirty="0">
                <a:solidFill>
                  <a:srgbClr val="FFFF00"/>
                </a:solidFill>
              </a:rPr>
              <a:t>] x </a:t>
            </a:r>
            <a:r>
              <a:rPr lang="en-US" sz="2400" dirty="0" smtClean="0">
                <a:solidFill>
                  <a:srgbClr val="FFFF00"/>
                </a:solidFill>
              </a:rPr>
              <a:t>[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</a:t>
            </a:r>
            <a:r>
              <a:rPr lang="en-US" sz="2400" baseline="-25000" dirty="0" smtClean="0">
                <a:solidFill>
                  <a:srgbClr val="FFFF00"/>
                </a:solidFill>
              </a:rPr>
              <a:t>Value</a:t>
            </a:r>
            <a:r>
              <a:rPr lang="en-US" sz="2400" dirty="0" smtClean="0">
                <a:solidFill>
                  <a:srgbClr val="FFFF00"/>
                </a:solidFill>
              </a:rPr>
              <a:t>]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</a:p>
          <a:p>
            <a:endParaRPr lang="en-US" sz="2400" baseline="30000" dirty="0">
              <a:solidFill>
                <a:srgbClr val="FFFF00"/>
              </a:solidFill>
            </a:endParaRP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smtClean="0">
                <a:solidFill>
                  <a:srgbClr val="FFFF00"/>
                </a:solidFill>
              </a:rPr>
              <a:t>75 x [0.08 ÷ 0.06] </a:t>
            </a:r>
            <a:r>
              <a:rPr lang="en-US" sz="2400" dirty="0">
                <a:solidFill>
                  <a:srgbClr val="FFFF00"/>
                </a:solidFill>
              </a:rPr>
              <a:t>x </a:t>
            </a:r>
            <a:r>
              <a:rPr lang="en-US" sz="2400" dirty="0" smtClean="0">
                <a:solidFill>
                  <a:srgbClr val="FFFF00"/>
                </a:solidFill>
              </a:rPr>
              <a:t>[600 ÷ 700]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= 74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237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Formula: </a:t>
            </a: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 </a:t>
            </a:r>
            <a:r>
              <a:rPr lang="en-US" sz="2400" dirty="0">
                <a:solidFill>
                  <a:srgbClr val="FFFF00"/>
                </a:solidFill>
              </a:rPr>
              <a:t>x [</a:t>
            </a:r>
            <a:r>
              <a:rPr lang="en-US" sz="2400" dirty="0" err="1">
                <a:solidFill>
                  <a:srgbClr val="FFFF00"/>
                </a:solidFill>
              </a:rPr>
              <a:t>FR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>
                <a:solidFill>
                  <a:srgbClr val="FFFF00"/>
                </a:solidFill>
              </a:rPr>
              <a:t>FR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</a:t>
            </a:r>
            <a:r>
              <a:rPr lang="en-US" sz="2400" dirty="0">
                <a:solidFill>
                  <a:srgbClr val="FFFF00"/>
                </a:solidFill>
              </a:rPr>
              <a:t>] </a:t>
            </a:r>
            <a:r>
              <a:rPr lang="en-US" sz="2400" strike="sngStrike" dirty="0">
                <a:solidFill>
                  <a:srgbClr val="FFFF00"/>
                </a:solidFill>
              </a:rPr>
              <a:t>x </a:t>
            </a:r>
            <a:r>
              <a:rPr lang="en-US" sz="2400" strike="sngStrike" dirty="0" smtClean="0">
                <a:solidFill>
                  <a:srgbClr val="FFFF00"/>
                </a:solidFill>
              </a:rPr>
              <a:t>[</a:t>
            </a:r>
            <a:r>
              <a:rPr lang="en-US" sz="2400" strike="sngStrike" dirty="0" err="1">
                <a:solidFill>
                  <a:srgbClr val="FFFF00"/>
                </a:solidFill>
              </a:rPr>
              <a:t>V</a:t>
            </a:r>
            <a:r>
              <a:rPr lang="en-US" sz="2400" strike="sngStrike" baseline="-25000" dirty="0" err="1">
                <a:solidFill>
                  <a:srgbClr val="FFFF00"/>
                </a:solidFill>
              </a:rPr>
              <a:t>For</a:t>
            </a:r>
            <a:r>
              <a:rPr lang="en-US" sz="2400" strike="sngStrike" baseline="-25000" dirty="0">
                <a:solidFill>
                  <a:srgbClr val="FFFF00"/>
                </a:solidFill>
              </a:rPr>
              <a:t> Fitting </a:t>
            </a:r>
            <a:r>
              <a:rPr lang="en-US" sz="2400" strike="sngStrike" dirty="0">
                <a:solidFill>
                  <a:srgbClr val="FFFF00"/>
                </a:solidFill>
              </a:rPr>
              <a:t>÷ </a:t>
            </a:r>
            <a:r>
              <a:rPr lang="en-US" sz="2400" strike="sngStrike" dirty="0" err="1">
                <a:solidFill>
                  <a:srgbClr val="FFFF00"/>
                </a:solidFill>
              </a:rPr>
              <a:t>V</a:t>
            </a:r>
            <a:r>
              <a:rPr lang="en-US" sz="2400" strike="sngStrike" baseline="-25000" dirty="0" err="1">
                <a:solidFill>
                  <a:srgbClr val="FFFF00"/>
                </a:solidFill>
              </a:rPr>
              <a:t>Table</a:t>
            </a:r>
            <a:r>
              <a:rPr lang="en-US" sz="2400" strike="sngStrike" baseline="-25000" dirty="0">
                <a:solidFill>
                  <a:srgbClr val="FFFF00"/>
                </a:solidFill>
              </a:rPr>
              <a:t> </a:t>
            </a:r>
            <a:r>
              <a:rPr lang="en-US" sz="2400" strike="sngStrike" baseline="-25000" dirty="0" smtClean="0">
                <a:solidFill>
                  <a:srgbClr val="FFFF00"/>
                </a:solidFill>
              </a:rPr>
              <a:t>Value</a:t>
            </a:r>
            <a:r>
              <a:rPr lang="en-US" sz="2400" strike="sngStrike" dirty="0" smtClean="0">
                <a:solidFill>
                  <a:srgbClr val="FFFF00"/>
                </a:solidFill>
              </a:rPr>
              <a:t>]</a:t>
            </a:r>
            <a:r>
              <a:rPr lang="en-US" sz="2400" strike="sngStrike" baseline="30000" dirty="0" smtClean="0">
                <a:solidFill>
                  <a:srgbClr val="FFFF00"/>
                </a:solidFill>
              </a:rPr>
              <a:t>2</a:t>
            </a:r>
          </a:p>
          <a:p>
            <a:endParaRPr lang="en-US" sz="2400" baseline="30000" dirty="0">
              <a:solidFill>
                <a:srgbClr val="FFFF00"/>
              </a:solidFill>
            </a:endParaRP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smtClean="0">
                <a:solidFill>
                  <a:srgbClr val="FFFF00"/>
                </a:solidFill>
              </a:rPr>
              <a:t>75 x [0.08 ÷ 0.06] = 100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905000"/>
            <a:ext cx="883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aseline="30000" dirty="0">
              <a:solidFill>
                <a:srgbClr val="FFFF00"/>
              </a:solidFill>
            </a:endParaRP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smtClean="0">
                <a:solidFill>
                  <a:srgbClr val="FFFF00"/>
                </a:solidFill>
              </a:rPr>
              <a:t>75 x [0.08 ÷ 0.10] = 60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849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Formula: </a:t>
            </a: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 </a:t>
            </a:r>
            <a:r>
              <a:rPr lang="en-US" sz="2400" dirty="0">
                <a:solidFill>
                  <a:srgbClr val="FFFF00"/>
                </a:solidFill>
              </a:rPr>
              <a:t>x [</a:t>
            </a:r>
            <a:r>
              <a:rPr lang="en-US" sz="2400" dirty="0" err="1">
                <a:solidFill>
                  <a:srgbClr val="FFFF00"/>
                </a:solidFill>
              </a:rPr>
              <a:t>FR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>
                <a:solidFill>
                  <a:srgbClr val="FFFF00"/>
                </a:solidFill>
              </a:rPr>
              <a:t>FR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</a:t>
            </a:r>
            <a:r>
              <a:rPr lang="en-US" sz="2400" dirty="0">
                <a:solidFill>
                  <a:srgbClr val="FFFF00"/>
                </a:solidFill>
              </a:rPr>
              <a:t>] </a:t>
            </a:r>
            <a:r>
              <a:rPr lang="en-US" sz="2400" strike="dblStrike" dirty="0">
                <a:solidFill>
                  <a:srgbClr val="FFFF00"/>
                </a:solidFill>
              </a:rPr>
              <a:t>x </a:t>
            </a:r>
            <a:r>
              <a:rPr lang="en-US" sz="2400" strike="dblStrike" dirty="0" smtClean="0">
                <a:solidFill>
                  <a:srgbClr val="FFFF00"/>
                </a:solidFill>
              </a:rPr>
              <a:t>[</a:t>
            </a:r>
            <a:r>
              <a:rPr lang="en-US" sz="2400" strike="dblStrike" dirty="0" err="1">
                <a:solidFill>
                  <a:srgbClr val="FFFF00"/>
                </a:solidFill>
              </a:rPr>
              <a:t>V</a:t>
            </a:r>
            <a:r>
              <a:rPr lang="en-US" sz="2400" strike="dblStrike" baseline="-25000" dirty="0" err="1">
                <a:solidFill>
                  <a:srgbClr val="FFFF00"/>
                </a:solidFill>
              </a:rPr>
              <a:t>For</a:t>
            </a:r>
            <a:r>
              <a:rPr lang="en-US" sz="2400" strike="dblStrike" baseline="-25000" dirty="0">
                <a:solidFill>
                  <a:srgbClr val="FFFF00"/>
                </a:solidFill>
              </a:rPr>
              <a:t> Fitting </a:t>
            </a:r>
            <a:r>
              <a:rPr lang="en-US" sz="2400" strike="dblStrike" dirty="0">
                <a:solidFill>
                  <a:srgbClr val="FFFF00"/>
                </a:solidFill>
              </a:rPr>
              <a:t>÷ </a:t>
            </a:r>
            <a:r>
              <a:rPr lang="en-US" sz="2400" strike="dblStrike" dirty="0" err="1">
                <a:solidFill>
                  <a:srgbClr val="FFFF00"/>
                </a:solidFill>
              </a:rPr>
              <a:t>V</a:t>
            </a:r>
            <a:r>
              <a:rPr lang="en-US" sz="2400" strike="dblStrike" baseline="-25000" dirty="0" err="1">
                <a:solidFill>
                  <a:srgbClr val="FFFF00"/>
                </a:solidFill>
              </a:rPr>
              <a:t>Table</a:t>
            </a:r>
            <a:r>
              <a:rPr lang="en-US" sz="2400" strike="dblStrike" baseline="-25000" dirty="0">
                <a:solidFill>
                  <a:srgbClr val="FFFF00"/>
                </a:solidFill>
              </a:rPr>
              <a:t> </a:t>
            </a:r>
            <a:r>
              <a:rPr lang="en-US" sz="2400" strike="dblStrike" baseline="-25000" dirty="0" smtClean="0">
                <a:solidFill>
                  <a:srgbClr val="FFFF00"/>
                </a:solidFill>
              </a:rPr>
              <a:t>Value</a:t>
            </a:r>
            <a:r>
              <a:rPr lang="en-US" sz="2400" strike="dblStrike" dirty="0" smtClean="0">
                <a:solidFill>
                  <a:srgbClr val="FFFF00"/>
                </a:solidFill>
              </a:rPr>
              <a:t>]</a:t>
            </a:r>
            <a:r>
              <a:rPr lang="en-US" sz="2400" strike="dblStrike" baseline="30000" dirty="0" smtClean="0">
                <a:solidFill>
                  <a:srgbClr val="FFFF00"/>
                </a:solidFill>
              </a:rPr>
              <a:t>2</a:t>
            </a:r>
          </a:p>
          <a:p>
            <a:endParaRPr lang="en-US" sz="2400" baseline="30000" dirty="0">
              <a:solidFill>
                <a:srgbClr val="FFFF00"/>
              </a:solidFill>
            </a:endParaRP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smtClean="0">
                <a:solidFill>
                  <a:srgbClr val="FFFF00"/>
                </a:solidFill>
              </a:rPr>
              <a:t>75 x [0.08 ÷ 0.06] = 100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905000"/>
            <a:ext cx="883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aseline="30000" dirty="0">
              <a:solidFill>
                <a:srgbClr val="FFFF00"/>
              </a:solidFill>
            </a:endParaRP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smtClean="0">
                <a:solidFill>
                  <a:srgbClr val="FFFF00"/>
                </a:solidFill>
              </a:rPr>
              <a:t>75 x [0.08 ÷ 0.10] = 60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812941"/>
            <a:ext cx="8839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FF00"/>
                </a:solidFill>
              </a:rPr>
              <a:t>EL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sz="2400" baseline="-25000" dirty="0" smtClean="0">
                <a:solidFill>
                  <a:srgbClr val="FFFF00"/>
                </a:solidFill>
              </a:rPr>
              <a:t> </a:t>
            </a:r>
            <a:r>
              <a:rPr lang="en-US" sz="2400" baseline="-25000" dirty="0">
                <a:solidFill>
                  <a:srgbClr val="FFFF00"/>
                </a:solidFill>
              </a:rPr>
              <a:t>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 </a:t>
            </a:r>
            <a:r>
              <a:rPr lang="en-US" sz="2400" dirty="0">
                <a:solidFill>
                  <a:srgbClr val="FFFF00"/>
                </a:solidFill>
              </a:rPr>
              <a:t>x </a:t>
            </a:r>
            <a:r>
              <a:rPr lang="en-US" sz="2400" strike="dblStrike" dirty="0">
                <a:solidFill>
                  <a:srgbClr val="FFFF00"/>
                </a:solidFill>
              </a:rPr>
              <a:t>[</a:t>
            </a:r>
            <a:r>
              <a:rPr lang="en-US" sz="2400" strike="dblStrike" dirty="0" err="1">
                <a:solidFill>
                  <a:srgbClr val="FFFF00"/>
                </a:solidFill>
              </a:rPr>
              <a:t>FR</a:t>
            </a:r>
            <a:r>
              <a:rPr lang="en-US" sz="2400" strike="dblStrike" baseline="-25000" dirty="0" err="1">
                <a:solidFill>
                  <a:srgbClr val="FFFF00"/>
                </a:solidFill>
              </a:rPr>
              <a:t>Table</a:t>
            </a:r>
            <a:r>
              <a:rPr lang="en-US" sz="2400" strike="dblStrike" baseline="-25000" dirty="0">
                <a:solidFill>
                  <a:srgbClr val="FFFF00"/>
                </a:solidFill>
              </a:rPr>
              <a:t> Value</a:t>
            </a:r>
            <a:r>
              <a:rPr lang="en-US" sz="2400" strike="dblStrike" dirty="0">
                <a:solidFill>
                  <a:srgbClr val="FFFF00"/>
                </a:solidFill>
              </a:rPr>
              <a:t>÷ </a:t>
            </a:r>
            <a:r>
              <a:rPr lang="en-US" sz="2400" strike="dblStrike" dirty="0" err="1">
                <a:solidFill>
                  <a:srgbClr val="FFFF00"/>
                </a:solidFill>
              </a:rPr>
              <a:t>FR</a:t>
            </a:r>
            <a:r>
              <a:rPr lang="en-US" sz="2400" strike="dblStrike" baseline="-25000" dirty="0" err="1">
                <a:solidFill>
                  <a:srgbClr val="FFFF00"/>
                </a:solidFill>
              </a:rPr>
              <a:t>For</a:t>
            </a:r>
            <a:r>
              <a:rPr lang="en-US" sz="2400" strike="dblStrike" baseline="-25000" dirty="0">
                <a:solidFill>
                  <a:srgbClr val="FFFF00"/>
                </a:solidFill>
              </a:rPr>
              <a:t> Fitting</a:t>
            </a:r>
            <a:r>
              <a:rPr lang="en-US" sz="2400" strike="dblStrike" dirty="0">
                <a:solidFill>
                  <a:srgbClr val="FFFF00"/>
                </a:solidFill>
              </a:rPr>
              <a:t>] </a:t>
            </a:r>
            <a:r>
              <a:rPr lang="en-US" sz="2400" strike="dblStrike" dirty="0" smtClean="0">
                <a:solidFill>
                  <a:srgbClr val="FFFF00"/>
                </a:solidFill>
              </a:rPr>
              <a:t>x</a:t>
            </a:r>
            <a:r>
              <a:rPr lang="en-US" sz="2400" dirty="0" smtClean="0">
                <a:solidFill>
                  <a:srgbClr val="FFFF00"/>
                </a:solidFill>
              </a:rPr>
              <a:t> [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</a:t>
            </a:r>
            <a:r>
              <a:rPr lang="en-US" sz="2400" baseline="-25000" dirty="0" smtClean="0">
                <a:solidFill>
                  <a:srgbClr val="FFFF00"/>
                </a:solidFill>
              </a:rPr>
              <a:t>Value</a:t>
            </a:r>
            <a:r>
              <a:rPr lang="en-US" sz="2400" dirty="0" smtClean="0">
                <a:solidFill>
                  <a:srgbClr val="FFFF00"/>
                </a:solidFill>
              </a:rPr>
              <a:t>]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</a:p>
          <a:p>
            <a:endParaRPr lang="en-US" sz="2400" baseline="30000" dirty="0">
              <a:solidFill>
                <a:srgbClr val="FFFF00"/>
              </a:solidFill>
            </a:endParaRP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smtClean="0">
                <a:solidFill>
                  <a:srgbClr val="FFFF00"/>
                </a:solidFill>
              </a:rPr>
              <a:t>75 x [600 ÷ 700] = 64.29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228475"/>
            <a:ext cx="883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aseline="30000" dirty="0">
              <a:solidFill>
                <a:srgbClr val="FFFF00"/>
              </a:solidFill>
            </a:endParaRP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smtClean="0">
                <a:solidFill>
                  <a:srgbClr val="FFFF00"/>
                </a:solidFill>
              </a:rPr>
              <a:t>75 x [900 ÷ 700] = 96.42</a:t>
            </a:r>
          </a:p>
          <a:p>
            <a:endParaRPr lang="en-US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280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057400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Formula: </a:t>
            </a: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 </a:t>
            </a:r>
            <a:r>
              <a:rPr lang="en-US" sz="2400" dirty="0">
                <a:solidFill>
                  <a:srgbClr val="FFFF00"/>
                </a:solidFill>
              </a:rPr>
              <a:t>x [</a:t>
            </a:r>
            <a:r>
              <a:rPr lang="en-US" sz="2400" dirty="0" err="1">
                <a:solidFill>
                  <a:srgbClr val="FFFF00"/>
                </a:solidFill>
              </a:rPr>
              <a:t>FR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Value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>
                <a:solidFill>
                  <a:srgbClr val="FFFF00"/>
                </a:solidFill>
              </a:rPr>
              <a:t>FR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</a:t>
            </a:r>
            <a:r>
              <a:rPr lang="en-US" sz="2400" dirty="0">
                <a:solidFill>
                  <a:srgbClr val="FFFF00"/>
                </a:solidFill>
              </a:rPr>
              <a:t>] x </a:t>
            </a:r>
            <a:r>
              <a:rPr lang="en-US" sz="2400" dirty="0" smtClean="0">
                <a:solidFill>
                  <a:srgbClr val="FFFF00"/>
                </a:solidFill>
              </a:rPr>
              <a:t>[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÷ </a:t>
            </a:r>
            <a:r>
              <a:rPr lang="en-US" sz="2400" dirty="0" err="1">
                <a:solidFill>
                  <a:srgbClr val="FFFF00"/>
                </a:solidFill>
              </a:rPr>
              <a:t>V</a:t>
            </a:r>
            <a:r>
              <a:rPr lang="en-US" sz="2400" baseline="-25000" dirty="0" err="1">
                <a:solidFill>
                  <a:srgbClr val="FFFF00"/>
                </a:solidFill>
              </a:rPr>
              <a:t>Table</a:t>
            </a:r>
            <a:r>
              <a:rPr lang="en-US" sz="2400" baseline="-25000" dirty="0">
                <a:solidFill>
                  <a:srgbClr val="FFFF00"/>
                </a:solidFill>
              </a:rPr>
              <a:t> </a:t>
            </a:r>
            <a:r>
              <a:rPr lang="en-US" sz="2400" baseline="-25000" dirty="0" smtClean="0">
                <a:solidFill>
                  <a:srgbClr val="FFFF00"/>
                </a:solidFill>
              </a:rPr>
              <a:t>Value</a:t>
            </a:r>
            <a:r>
              <a:rPr lang="en-US" sz="2400" dirty="0" smtClean="0">
                <a:solidFill>
                  <a:srgbClr val="FFFF00"/>
                </a:solidFill>
              </a:rPr>
              <a:t>]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</a:p>
          <a:p>
            <a:endParaRPr lang="en-US" sz="2400" baseline="30000" dirty="0">
              <a:solidFill>
                <a:srgbClr val="FFFF00"/>
              </a:solidFill>
            </a:endParaRPr>
          </a:p>
          <a:p>
            <a:r>
              <a:rPr lang="en-US" sz="2400" dirty="0" err="1">
                <a:solidFill>
                  <a:srgbClr val="FFFF00"/>
                </a:solidFill>
              </a:rPr>
              <a:t>EL</a:t>
            </a:r>
            <a:r>
              <a:rPr lang="en-US" sz="2400" baseline="-25000" dirty="0" err="1">
                <a:solidFill>
                  <a:srgbClr val="FFFF00"/>
                </a:solidFill>
              </a:rPr>
              <a:t>For</a:t>
            </a:r>
            <a:r>
              <a:rPr lang="en-US" sz="2400" baseline="-25000" dirty="0">
                <a:solidFill>
                  <a:srgbClr val="FFFF00"/>
                </a:solidFill>
              </a:rPr>
              <a:t> Fitting </a:t>
            </a:r>
            <a:r>
              <a:rPr lang="en-US" sz="2400" dirty="0">
                <a:solidFill>
                  <a:srgbClr val="FFFF00"/>
                </a:solidFill>
              </a:rPr>
              <a:t>= </a:t>
            </a:r>
            <a:r>
              <a:rPr lang="en-US" sz="2400" dirty="0" smtClean="0">
                <a:solidFill>
                  <a:srgbClr val="FFFF00"/>
                </a:solidFill>
              </a:rPr>
              <a:t>75 x [0.08 ÷ 0.06] </a:t>
            </a:r>
            <a:r>
              <a:rPr lang="en-US" sz="2400" dirty="0">
                <a:solidFill>
                  <a:srgbClr val="FFFF00"/>
                </a:solidFill>
              </a:rPr>
              <a:t>x </a:t>
            </a:r>
            <a:r>
              <a:rPr lang="en-US" sz="2400" dirty="0" smtClean="0">
                <a:solidFill>
                  <a:srgbClr val="FFFF00"/>
                </a:solidFill>
              </a:rPr>
              <a:t>[600 ÷ 700]</a:t>
            </a:r>
            <a:r>
              <a:rPr lang="en-US" sz="2400" baseline="30000" dirty="0" smtClean="0">
                <a:solidFill>
                  <a:srgbClr val="FFFF00"/>
                </a:solidFill>
              </a:rPr>
              <a:t>2</a:t>
            </a:r>
            <a:r>
              <a:rPr lang="en-US" sz="2400" dirty="0" smtClean="0">
                <a:solidFill>
                  <a:srgbClr val="FFFF00"/>
                </a:solidFill>
              </a:rPr>
              <a:t> = 74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82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43000"/>
            <a:ext cx="901818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 For Math Lovers</a:t>
            </a:r>
            <a:r>
              <a:rPr lang="en-US" sz="2400" dirty="0" smtClean="0">
                <a:solidFill>
                  <a:srgbClr val="FFFF00"/>
                </a:solidFill>
              </a:rPr>
              <a:t>: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A formula based on equal friction rates for the conversion from rectangular ducts to a circular equivalent.  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Round Duct Diameter (In) = 1.3 x [(a x b)</a:t>
            </a:r>
            <a:r>
              <a:rPr lang="en-US" sz="2400" baseline="30000" dirty="0" smtClean="0">
                <a:solidFill>
                  <a:srgbClr val="FFFF00"/>
                </a:solidFill>
              </a:rPr>
              <a:t>0.625</a:t>
            </a:r>
            <a:r>
              <a:rPr lang="en-US" sz="2400" dirty="0" smtClean="0">
                <a:solidFill>
                  <a:srgbClr val="FFFF00"/>
                </a:solidFill>
              </a:rPr>
              <a:t>) ÷ (a + b)</a:t>
            </a:r>
            <a:r>
              <a:rPr lang="en-US" sz="2400" baseline="30000" dirty="0" smtClean="0">
                <a:solidFill>
                  <a:srgbClr val="FFFF00"/>
                </a:solidFill>
              </a:rPr>
              <a:t>0.25</a:t>
            </a:r>
            <a:r>
              <a:rPr lang="en-US" sz="2400" dirty="0" smtClean="0">
                <a:solidFill>
                  <a:srgbClr val="FFFF00"/>
                </a:solidFill>
              </a:rPr>
              <a:t>]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Where a = length of side one in inches and b = length of side 2 in inches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4963894"/>
            <a:ext cx="2362200" cy="9144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743200" y="4648200"/>
            <a:ext cx="0" cy="2286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05400" y="4648200"/>
            <a:ext cx="0" cy="2286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181600" y="4963894"/>
            <a:ext cx="30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81600" y="5878294"/>
            <a:ext cx="30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84812" y="448268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53050" y="518802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b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770414" y="4726632"/>
            <a:ext cx="887185" cy="8662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38600" y="4713514"/>
            <a:ext cx="1066800" cy="13119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314950" y="4963894"/>
            <a:ext cx="19050" cy="914400"/>
          </a:xfrm>
          <a:prstGeom prst="straightConnector1">
            <a:avLst/>
          </a:prstGeom>
          <a:ln w="381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52133" y="4940382"/>
            <a:ext cx="944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Side 1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4398807" y="5198807"/>
            <a:ext cx="944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Side 2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129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969" y="381000"/>
            <a:ext cx="6781800" cy="634321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981200" y="838200"/>
            <a:ext cx="4953000" cy="1143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907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43000"/>
            <a:ext cx="901818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 For Math Lovers</a:t>
            </a:r>
            <a:r>
              <a:rPr lang="en-US" sz="2400" dirty="0" smtClean="0">
                <a:solidFill>
                  <a:srgbClr val="FFFF00"/>
                </a:solidFill>
              </a:rPr>
              <a:t>: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A formula based on equal friction rates for the conversion from rectangular ducts to a circular equivalent.  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Round Duct Diameter (In) = 1.3 x [(a x b)</a:t>
            </a:r>
            <a:r>
              <a:rPr lang="en-US" sz="2400" baseline="30000" dirty="0" smtClean="0">
                <a:solidFill>
                  <a:srgbClr val="FFFF00"/>
                </a:solidFill>
              </a:rPr>
              <a:t>0.625</a:t>
            </a:r>
            <a:r>
              <a:rPr lang="en-US" sz="2400" dirty="0" smtClean="0">
                <a:solidFill>
                  <a:srgbClr val="FFFF00"/>
                </a:solidFill>
              </a:rPr>
              <a:t>) ÷ (a + b)</a:t>
            </a:r>
            <a:r>
              <a:rPr lang="en-US" sz="2400" baseline="30000" dirty="0" smtClean="0">
                <a:solidFill>
                  <a:srgbClr val="FFFF00"/>
                </a:solidFill>
              </a:rPr>
              <a:t>0.25</a:t>
            </a:r>
            <a:r>
              <a:rPr lang="en-US" sz="2400" dirty="0" smtClean="0">
                <a:solidFill>
                  <a:srgbClr val="FFFF00"/>
                </a:solidFill>
              </a:rPr>
              <a:t>]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Where a = length of side one in inches and b = length of side 2 in inches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4963894"/>
            <a:ext cx="2362200" cy="9144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743200" y="4648200"/>
            <a:ext cx="0" cy="2286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05400" y="4648200"/>
            <a:ext cx="0" cy="2286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181600" y="4963894"/>
            <a:ext cx="30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81600" y="5878294"/>
            <a:ext cx="30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84812" y="448268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53050" y="518802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b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770414" y="4726632"/>
            <a:ext cx="887185" cy="8662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38600" y="4713514"/>
            <a:ext cx="1066800" cy="13119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314950" y="4963894"/>
            <a:ext cx="19050" cy="914400"/>
          </a:xfrm>
          <a:prstGeom prst="straightConnector1">
            <a:avLst/>
          </a:prstGeom>
          <a:ln w="381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52133" y="4940382"/>
            <a:ext cx="944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Side 1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4398807" y="5198807"/>
            <a:ext cx="944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Side 2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7191"/>
            <a:ext cx="8646149" cy="107721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See Appendix 2 in Manual D for Conversion Charts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and Formulas or use the ACCA Duct Slide Rule!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20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43000"/>
            <a:ext cx="901818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 For Math Lovers</a:t>
            </a:r>
            <a:r>
              <a:rPr lang="en-US" sz="2400" dirty="0" smtClean="0">
                <a:solidFill>
                  <a:srgbClr val="FFFF00"/>
                </a:solidFill>
              </a:rPr>
              <a:t>: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A formula based on equal friction rates for the conversion from rectangular ducts to a circular equivalent.  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Round Duct Diameter (In) = 1.3 x [(a x b)</a:t>
            </a:r>
            <a:r>
              <a:rPr lang="en-US" sz="2400" baseline="30000" dirty="0" smtClean="0">
                <a:solidFill>
                  <a:srgbClr val="FFFF00"/>
                </a:solidFill>
              </a:rPr>
              <a:t>0.625</a:t>
            </a:r>
            <a:r>
              <a:rPr lang="en-US" sz="2400" dirty="0" smtClean="0">
                <a:solidFill>
                  <a:srgbClr val="FFFF00"/>
                </a:solidFill>
              </a:rPr>
              <a:t>) ÷ (a + b)</a:t>
            </a:r>
            <a:r>
              <a:rPr lang="en-US" sz="2400" baseline="30000" dirty="0" smtClean="0">
                <a:solidFill>
                  <a:srgbClr val="FFFF00"/>
                </a:solidFill>
              </a:rPr>
              <a:t>0.25</a:t>
            </a:r>
            <a:r>
              <a:rPr lang="en-US" sz="2400" dirty="0" smtClean="0">
                <a:solidFill>
                  <a:srgbClr val="FFFF00"/>
                </a:solidFill>
              </a:rPr>
              <a:t>]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r>
              <a:rPr lang="en-US" sz="2400" dirty="0" smtClean="0">
                <a:solidFill>
                  <a:srgbClr val="FFFF00"/>
                </a:solidFill>
              </a:rPr>
              <a:t>Where a = length of side one in inches and b = length of side 2 in inches</a:t>
            </a:r>
          </a:p>
          <a:p>
            <a:endParaRPr lang="en-US" sz="2400" dirty="0">
              <a:solidFill>
                <a:srgbClr val="FFFF00"/>
              </a:solidFill>
            </a:endParaRPr>
          </a:p>
          <a:p>
            <a:endParaRPr lang="en-US" sz="2400" dirty="0" smtClean="0">
              <a:solidFill>
                <a:srgbClr val="FFFF00"/>
              </a:solidFill>
            </a:endParaRPr>
          </a:p>
          <a:p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4963894"/>
            <a:ext cx="2362200" cy="9144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743200" y="4648200"/>
            <a:ext cx="0" cy="2286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05400" y="4648200"/>
            <a:ext cx="0" cy="2286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181600" y="4963894"/>
            <a:ext cx="30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181600" y="5878294"/>
            <a:ext cx="304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84812" y="4482681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53050" y="5188028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b</a:t>
            </a:r>
            <a:endParaRPr lang="en-US" sz="2400" dirty="0">
              <a:solidFill>
                <a:srgbClr val="FFFF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770414" y="4726632"/>
            <a:ext cx="887185" cy="8662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38600" y="4713514"/>
            <a:ext cx="1066800" cy="13119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314950" y="4963894"/>
            <a:ext cx="19050" cy="914400"/>
          </a:xfrm>
          <a:prstGeom prst="straightConnector1">
            <a:avLst/>
          </a:prstGeom>
          <a:ln w="381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52133" y="4940382"/>
            <a:ext cx="944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Side 1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6200000">
            <a:off x="4398807" y="5198807"/>
            <a:ext cx="944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Side 2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47191"/>
            <a:ext cx="8646149" cy="107721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See Appendix 2 in Manual D for Conversion Charts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and Formulas or use the ACCA Duct Slide Rule!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59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969" y="381000"/>
            <a:ext cx="6781800" cy="6343217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219200" y="4267200"/>
            <a:ext cx="13716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81200" y="838200"/>
            <a:ext cx="4953000" cy="1143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08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3276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happens when we have a different  reference velocity?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 example what would the EL be for the 1C fitting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If we were designing a system to operate at 600 FPM?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05" t="60064" r="54451" b="-908"/>
          <a:stretch/>
        </p:blipFill>
        <p:spPr>
          <a:xfrm>
            <a:off x="762000" y="3404191"/>
            <a:ext cx="4123765" cy="3505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43000" y="3581400"/>
            <a:ext cx="13716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37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Formula: 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EL</a:t>
            </a:r>
            <a:r>
              <a:rPr lang="en-US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baseline="-25000" dirty="0" smtClean="0">
                <a:solidFill>
                  <a:srgbClr val="FFFF00"/>
                </a:solidFill>
              </a:rPr>
              <a:t> Fitting </a:t>
            </a:r>
            <a:r>
              <a:rPr lang="en-US" dirty="0" smtClean="0">
                <a:solidFill>
                  <a:srgbClr val="FFFF00"/>
                </a:solidFill>
              </a:rPr>
              <a:t>= </a:t>
            </a:r>
            <a:r>
              <a:rPr lang="en-US" dirty="0" err="1" smtClean="0">
                <a:solidFill>
                  <a:srgbClr val="FFFF00"/>
                </a:solidFill>
              </a:rPr>
              <a:t>EL</a:t>
            </a:r>
            <a:r>
              <a:rPr lang="en-US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baseline="-25000" dirty="0" smtClean="0">
                <a:solidFill>
                  <a:srgbClr val="FFFF00"/>
                </a:solidFill>
              </a:rPr>
              <a:t> Value </a:t>
            </a:r>
            <a:r>
              <a:rPr lang="en-US" dirty="0" smtClean="0">
                <a:solidFill>
                  <a:srgbClr val="FFFF00"/>
                </a:solidFill>
              </a:rPr>
              <a:t>x [</a:t>
            </a:r>
            <a:r>
              <a:rPr lang="en-US" dirty="0" err="1" smtClean="0">
                <a:solidFill>
                  <a:srgbClr val="FFFF00"/>
                </a:solidFill>
              </a:rPr>
              <a:t>V</a:t>
            </a:r>
            <a:r>
              <a:rPr lang="en-US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baseline="-25000" dirty="0" smtClean="0">
                <a:solidFill>
                  <a:srgbClr val="FFFF00"/>
                </a:solidFill>
              </a:rPr>
              <a:t> </a:t>
            </a:r>
            <a:r>
              <a:rPr lang="en-US" baseline="-25000" dirty="0">
                <a:solidFill>
                  <a:srgbClr val="FFFF00"/>
                </a:solidFill>
              </a:rPr>
              <a:t>Fitting </a:t>
            </a:r>
            <a:r>
              <a:rPr lang="en-US" dirty="0">
                <a:solidFill>
                  <a:srgbClr val="FFFF00"/>
                </a:solidFill>
              </a:rPr>
              <a:t>÷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V</a:t>
            </a:r>
            <a:r>
              <a:rPr lang="en-US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baseline="-25000" dirty="0" smtClean="0">
                <a:solidFill>
                  <a:srgbClr val="FFFF00"/>
                </a:solidFill>
              </a:rPr>
              <a:t> Value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05" t="60064" r="54451" b="-908"/>
          <a:stretch/>
        </p:blipFill>
        <p:spPr>
          <a:xfrm>
            <a:off x="762000" y="3404191"/>
            <a:ext cx="4123765" cy="3505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43000" y="3581400"/>
            <a:ext cx="13716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89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969" y="381000"/>
            <a:ext cx="6781800" cy="6343217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219200" y="4267200"/>
            <a:ext cx="13716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81200" y="838200"/>
            <a:ext cx="4953000" cy="1143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181600" y="671146"/>
            <a:ext cx="762000" cy="7620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209800" y="3886200"/>
            <a:ext cx="762000" cy="76200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2026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Formula: 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EL</a:t>
            </a:r>
            <a:r>
              <a:rPr lang="en-US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baseline="-25000" dirty="0" smtClean="0">
                <a:solidFill>
                  <a:srgbClr val="FFFF00"/>
                </a:solidFill>
              </a:rPr>
              <a:t> Fitting </a:t>
            </a:r>
            <a:r>
              <a:rPr lang="en-US" dirty="0" smtClean="0">
                <a:solidFill>
                  <a:srgbClr val="FFFF00"/>
                </a:solidFill>
              </a:rPr>
              <a:t>= </a:t>
            </a:r>
            <a:r>
              <a:rPr lang="en-US" dirty="0" err="1" smtClean="0">
                <a:solidFill>
                  <a:srgbClr val="FFFF00"/>
                </a:solidFill>
              </a:rPr>
              <a:t>EL</a:t>
            </a:r>
            <a:r>
              <a:rPr lang="en-US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baseline="-25000" dirty="0" smtClean="0">
                <a:solidFill>
                  <a:srgbClr val="FFFF00"/>
                </a:solidFill>
              </a:rPr>
              <a:t> Value </a:t>
            </a:r>
            <a:r>
              <a:rPr lang="en-US" dirty="0" smtClean="0">
                <a:solidFill>
                  <a:srgbClr val="FFFF00"/>
                </a:solidFill>
              </a:rPr>
              <a:t>x </a:t>
            </a:r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dirty="0" err="1">
                <a:solidFill>
                  <a:srgbClr val="FFFF00"/>
                </a:solidFill>
              </a:rPr>
              <a:t>V</a:t>
            </a:r>
            <a:r>
              <a:rPr lang="en-US" baseline="-25000" dirty="0" err="1">
                <a:solidFill>
                  <a:srgbClr val="FFFF00"/>
                </a:solidFill>
              </a:rPr>
              <a:t>For</a:t>
            </a:r>
            <a:r>
              <a:rPr lang="en-US" baseline="-25000" dirty="0">
                <a:solidFill>
                  <a:srgbClr val="FFFF00"/>
                </a:solidFill>
              </a:rPr>
              <a:t> Fitting </a:t>
            </a:r>
            <a:r>
              <a:rPr lang="en-US" dirty="0">
                <a:solidFill>
                  <a:srgbClr val="FFFF00"/>
                </a:solidFill>
              </a:rPr>
              <a:t>÷ </a:t>
            </a:r>
            <a:r>
              <a:rPr lang="en-US" dirty="0" err="1">
                <a:solidFill>
                  <a:srgbClr val="FFFF00"/>
                </a:solidFill>
              </a:rPr>
              <a:t>V</a:t>
            </a:r>
            <a:r>
              <a:rPr lang="en-US" baseline="-25000" dirty="0" err="1">
                <a:solidFill>
                  <a:srgbClr val="FFFF00"/>
                </a:solidFill>
              </a:rPr>
              <a:t>Table</a:t>
            </a:r>
            <a:r>
              <a:rPr lang="en-US" baseline="-25000" dirty="0">
                <a:solidFill>
                  <a:srgbClr val="FFFF00"/>
                </a:solidFill>
              </a:rPr>
              <a:t> Value</a:t>
            </a:r>
            <a:r>
              <a:rPr lang="en-US" dirty="0">
                <a:solidFill>
                  <a:srgbClr val="FFFF00"/>
                </a:solidFill>
              </a:rPr>
              <a:t>]</a:t>
            </a:r>
            <a:r>
              <a:rPr lang="en-US" baseline="30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FF00"/>
                </a:solidFill>
              </a:rPr>
              <a:t>EL</a:t>
            </a:r>
            <a:r>
              <a:rPr lang="en-US" baseline="-25000" dirty="0" err="1">
                <a:solidFill>
                  <a:srgbClr val="FFFF00"/>
                </a:solidFill>
              </a:rPr>
              <a:t>For</a:t>
            </a:r>
            <a:r>
              <a:rPr lang="en-US" baseline="-25000" dirty="0">
                <a:solidFill>
                  <a:srgbClr val="FFFF00"/>
                </a:solidFill>
              </a:rPr>
              <a:t> Fitting </a:t>
            </a:r>
            <a:r>
              <a:rPr lang="en-US" dirty="0">
                <a:solidFill>
                  <a:srgbClr val="FFFF00"/>
                </a:solidFill>
              </a:rPr>
              <a:t>= </a:t>
            </a:r>
            <a:r>
              <a:rPr lang="en-US" dirty="0" smtClean="0">
                <a:solidFill>
                  <a:srgbClr val="FFFF00"/>
                </a:solidFill>
              </a:rPr>
              <a:t>35 x [600 ÷ 900]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= </a:t>
            </a:r>
            <a:r>
              <a:rPr lang="en-US" dirty="0" smtClean="0">
                <a:solidFill>
                  <a:srgbClr val="FFFF00"/>
                </a:solidFill>
              </a:rPr>
              <a:t>15.56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05" t="60064" r="54451" b="-908"/>
          <a:stretch/>
        </p:blipFill>
        <p:spPr>
          <a:xfrm>
            <a:off x="762000" y="3404191"/>
            <a:ext cx="4123765" cy="3505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43000" y="3581400"/>
            <a:ext cx="13716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849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Formula: 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EL</a:t>
            </a:r>
            <a:r>
              <a:rPr lang="en-US" baseline="-25000" dirty="0" err="1" smtClean="0">
                <a:solidFill>
                  <a:srgbClr val="FFFF00"/>
                </a:solidFill>
              </a:rPr>
              <a:t>For</a:t>
            </a:r>
            <a:r>
              <a:rPr lang="en-US" baseline="-25000" dirty="0" smtClean="0">
                <a:solidFill>
                  <a:srgbClr val="FFFF00"/>
                </a:solidFill>
              </a:rPr>
              <a:t> Fitting </a:t>
            </a:r>
            <a:r>
              <a:rPr lang="en-US" dirty="0" smtClean="0">
                <a:solidFill>
                  <a:srgbClr val="FFFF00"/>
                </a:solidFill>
              </a:rPr>
              <a:t>= </a:t>
            </a:r>
            <a:r>
              <a:rPr lang="en-US" dirty="0" err="1" smtClean="0">
                <a:solidFill>
                  <a:srgbClr val="FFFF00"/>
                </a:solidFill>
              </a:rPr>
              <a:t>EL</a:t>
            </a:r>
            <a:r>
              <a:rPr lang="en-US" baseline="-25000" dirty="0" err="1" smtClean="0">
                <a:solidFill>
                  <a:srgbClr val="FFFF00"/>
                </a:solidFill>
              </a:rPr>
              <a:t>Table</a:t>
            </a:r>
            <a:r>
              <a:rPr lang="en-US" baseline="-25000" dirty="0" smtClean="0">
                <a:solidFill>
                  <a:srgbClr val="FFFF00"/>
                </a:solidFill>
              </a:rPr>
              <a:t> Value </a:t>
            </a:r>
            <a:r>
              <a:rPr lang="en-US" dirty="0" smtClean="0">
                <a:solidFill>
                  <a:srgbClr val="FFFF00"/>
                </a:solidFill>
              </a:rPr>
              <a:t>x </a:t>
            </a:r>
            <a:r>
              <a:rPr lang="en-US" dirty="0">
                <a:solidFill>
                  <a:srgbClr val="FFFF00"/>
                </a:solidFill>
              </a:rPr>
              <a:t>[</a:t>
            </a:r>
            <a:r>
              <a:rPr lang="en-US" dirty="0" err="1">
                <a:solidFill>
                  <a:srgbClr val="FFFF00"/>
                </a:solidFill>
              </a:rPr>
              <a:t>V</a:t>
            </a:r>
            <a:r>
              <a:rPr lang="en-US" baseline="-25000" dirty="0" err="1">
                <a:solidFill>
                  <a:srgbClr val="FFFF00"/>
                </a:solidFill>
              </a:rPr>
              <a:t>For</a:t>
            </a:r>
            <a:r>
              <a:rPr lang="en-US" baseline="-25000" dirty="0">
                <a:solidFill>
                  <a:srgbClr val="FFFF00"/>
                </a:solidFill>
              </a:rPr>
              <a:t> Fitting </a:t>
            </a:r>
            <a:r>
              <a:rPr lang="en-US" dirty="0">
                <a:solidFill>
                  <a:srgbClr val="FFFF00"/>
                </a:solidFill>
              </a:rPr>
              <a:t>÷ </a:t>
            </a:r>
            <a:r>
              <a:rPr lang="en-US" dirty="0" err="1">
                <a:solidFill>
                  <a:srgbClr val="FFFF00"/>
                </a:solidFill>
              </a:rPr>
              <a:t>V</a:t>
            </a:r>
            <a:r>
              <a:rPr lang="en-US" baseline="-25000" dirty="0" err="1">
                <a:solidFill>
                  <a:srgbClr val="FFFF00"/>
                </a:solidFill>
              </a:rPr>
              <a:t>Table</a:t>
            </a:r>
            <a:r>
              <a:rPr lang="en-US" baseline="-25000" dirty="0">
                <a:solidFill>
                  <a:srgbClr val="FFFF00"/>
                </a:solidFill>
              </a:rPr>
              <a:t> Value</a:t>
            </a:r>
            <a:r>
              <a:rPr lang="en-US" dirty="0">
                <a:solidFill>
                  <a:srgbClr val="FFFF00"/>
                </a:solidFill>
              </a:rPr>
              <a:t>]</a:t>
            </a:r>
            <a:r>
              <a:rPr lang="en-US" baseline="30000" dirty="0">
                <a:solidFill>
                  <a:srgbClr val="FFFF00"/>
                </a:solidFill>
              </a:rPr>
              <a:t>2</a:t>
            </a:r>
            <a:r>
              <a:rPr lang="en-US" dirty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FF00"/>
                </a:solidFill>
              </a:rPr>
              <a:t>EL</a:t>
            </a:r>
            <a:r>
              <a:rPr lang="en-US" baseline="-25000" dirty="0" err="1">
                <a:solidFill>
                  <a:srgbClr val="FFFF00"/>
                </a:solidFill>
              </a:rPr>
              <a:t>For</a:t>
            </a:r>
            <a:r>
              <a:rPr lang="en-US" baseline="-25000" dirty="0">
                <a:solidFill>
                  <a:srgbClr val="FFFF00"/>
                </a:solidFill>
              </a:rPr>
              <a:t> Fitting </a:t>
            </a:r>
            <a:r>
              <a:rPr lang="en-US" dirty="0">
                <a:solidFill>
                  <a:srgbClr val="FFFF00"/>
                </a:solidFill>
              </a:rPr>
              <a:t>= </a:t>
            </a:r>
            <a:r>
              <a:rPr lang="en-US" dirty="0" smtClean="0">
                <a:solidFill>
                  <a:srgbClr val="FFFF00"/>
                </a:solidFill>
              </a:rPr>
              <a:t>35 x [600 ÷ 900]</a:t>
            </a:r>
            <a:r>
              <a:rPr lang="en-US" baseline="30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= </a:t>
            </a:r>
            <a:r>
              <a:rPr lang="en-US" dirty="0" smtClean="0">
                <a:solidFill>
                  <a:srgbClr val="FFFF00"/>
                </a:solidFill>
              </a:rPr>
              <a:t>15.56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605" t="60064" r="54451" b="-908"/>
          <a:stretch/>
        </p:blipFill>
        <p:spPr>
          <a:xfrm>
            <a:off x="762000" y="3404191"/>
            <a:ext cx="4123765" cy="3505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43000" y="3581400"/>
            <a:ext cx="13716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0" y="1980314"/>
            <a:ext cx="2133600" cy="914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94005" y="2946991"/>
            <a:ext cx="91440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78771" y="3581400"/>
            <a:ext cx="21355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0.444444….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02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GO" val="ComfortU_Logo.jpg"/>
  <p:tag name="ARTICULATE_PRESENTER" val="Donald Prather"/>
  <p:tag name="ARTICULATE_PRESENTER_GUID" val="0067420A16B5"/>
  <p:tag name="ARTICULATE_LMS" val="0"/>
  <p:tag name="ARTICULATE_TEMPLATE" val="Corporate Communications"/>
  <p:tag name="ARTICULATE_TEMPLATE_GUID" val="1a000000-6000-0000-b000-000000000001"/>
  <p:tag name="PRESENTER_PREVIEW_MODE" val="0"/>
  <p:tag name="PRESENTER_PREVIEW_START" val="1"/>
  <p:tag name="PLAYERLOGOHEIGHT" val="162"/>
  <p:tag name="PLAYERLOGOWIDTH" val="351"/>
  <p:tag name="LAUNCHINNEWWINDOW" val="0"/>
  <p:tag name="LASTPUBLISHED" val="C:\Users\Craig\Documents\My Articulate Projects\1.1 Static Pressure Measurement\player.html"/>
  <p:tag name="ARTICULATE_META_COURSE_VERSION" val="1.0"/>
  <p:tag name="ARTICULATE_META_COURSE_VERSION_SET" val="True"/>
  <p:tag name="ARTICULATE_REFERENCE_ID" val="601c83d8-455c-4256-96f2-0f6fe1c77a1b"/>
  <p:tag name="ARTICULATE_PROJECT_OPEN" val="1"/>
  <p:tag name="ARTICULATE_META_COURSE_ID" val="1.1_Static_Pressure_Measurement"/>
  <p:tag name="ARTICULATE_META_NAME_SET" val="True"/>
  <p:tag name="ARTICULATE_SLIDE_COUNT" val="31"/>
  <p:tag name="TAG_BACKING_FORM_KEY" val="5507194-c:\users\don\desktop\duct design basics\lesson 4 manual d primer 4.5.pptx"/>
  <p:tag name="ARTICULATE_PRESENTER_VERSION" val="7"/>
  <p:tag name="ARTICULATE_USED_PAGE_ORIENTATION" val="1"/>
  <p:tag name="ARTICULATE_USED_PAGE_SIZE" val="1"/>
  <p:tag name="ARTICULATE_META_DESCRIPTION" val="Fitting effective (equivelent) Length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82"/>
  <p:tag name="ARTICULATE_AUDIO_RECORDED" val="1"/>
  <p:tag name="TIMELINE" val="4.2/7.9"/>
  <p:tag name="ELAPSEDTIME" val="17.8"/>
  <p:tag name="ANNOTATION_COUNT" val="0"/>
  <p:tag name="ARTICULATE_USED_LAYOUT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83"/>
  <p:tag name="ARTICULATE_AUDIO_RECORDED" val="1"/>
  <p:tag name="ELAPSEDTIME" val="38.7"/>
  <p:tag name="ANNOTATION_COUNT" val="0"/>
  <p:tag name="ARTICULATE_USED_LAYOUT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501"/>
  <p:tag name="ARTICULATE_AUDIO_RECORDED" val="1"/>
  <p:tag name="ELAPSEDTIME" val="29.1"/>
  <p:tag name="ANNOTATION_COUNT" val="0"/>
  <p:tag name="ARTICULATE_USED_LAYOUT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80"/>
  <p:tag name="ARTICULATE_AUDIO_RECORDED" val="1"/>
  <p:tag name="ELAPSEDTIME" val="21"/>
  <p:tag name="ANNOTATION_COUNT" val="0"/>
  <p:tag name="ARTICULATE_USED_LAYOUT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84"/>
  <p:tag name="ARTICULATE_AUDIO_RECORDED" val="1"/>
  <p:tag name="ELAPSEDTIME" val="31.4"/>
  <p:tag name="ANNOTATION_COUNT" val="0"/>
  <p:tag name="ARTICULATE_USED_LAYOUT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502"/>
  <p:tag name="ARTICULATE_AUDIO_RECORDED" val="1"/>
  <p:tag name="ELAPSEDTIME" val="28.5"/>
  <p:tag name="ANNOTATION_COUNT" val="0"/>
  <p:tag name="ARTICULATE_USED_LAYOUT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85"/>
  <p:tag name="ARTICULATE_AUDIO_RECORDED" val="1"/>
  <p:tag name="ELAPSEDTIME" val="11.6"/>
  <p:tag name="ANNOTATION_COUNT" val="0"/>
  <p:tag name="ARTICULATE_USED_LAYOUT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86"/>
  <p:tag name="ARTICULATE_AUDIO_RECORDED" val="1"/>
  <p:tag name="ELAPSEDTIME" val="19.3"/>
  <p:tag name="ANNOTATION_COUNT" val="0"/>
  <p:tag name="ARTICULATE_USED_LAYOUT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87"/>
  <p:tag name="ARTICULATE_AUDIO_RECORDED" val="1"/>
  <p:tag name="ELAPSEDTIME" val="34.9"/>
  <p:tag name="ANNOTATION_COUNT" val="0"/>
  <p:tag name="ARTICULATE_USED_LAYOUT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88"/>
  <p:tag name="ARTICULATE_AUDIO_RECORDED" val="1"/>
  <p:tag name="ELAPSEDTIME" val="22.8"/>
  <p:tag name="ANNOTATION_COUNT" val="0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fd00b96a-4332-4155-8630-f18edca090c2"/>
  <p:tag name="ARTICULATE_SLIDE_NAV" val="1"/>
  <p:tag name="ARTICULATE_LOCK_SLIDE" val="0"/>
  <p:tag name="AUDIO_ID" val="407"/>
  <p:tag name="ARTICULATE_AUDIO_RECORDED" val="1"/>
  <p:tag name="ELAPSEDTIME" val="6.3"/>
  <p:tag name="ANNOTATION_COUNT" val="0"/>
  <p:tag name="ARTICULATE_USED_LAYOUT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503"/>
  <p:tag name="ARTICULATE_AUDIO_RECORDED" val="1"/>
  <p:tag name="ELAPSEDTIME" val="47"/>
  <p:tag name="ANNOTATION_COUNT" val="0"/>
  <p:tag name="ARTICULATE_USED_LAYOUT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92"/>
  <p:tag name="ARTICULATE_AUDIO_RECORDED" val="1"/>
  <p:tag name="TIMELINE" val="30.1"/>
  <p:tag name="ELAPSEDTIME" val="35.3"/>
  <p:tag name="ANNOTATION_COUNT" val="0"/>
  <p:tag name="ARTICULATE_USED_LAYOUT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93"/>
  <p:tag name="ARTICULATE_AUDIO_RECORDED" val="1"/>
  <p:tag name="ELAPSEDTIME" val="7.7"/>
  <p:tag name="ANNOTATION_COUNT" val="0"/>
  <p:tag name="ARTICULATE_USED_LAYOUT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95"/>
  <p:tag name="ARTICULATE_AUDIO_RECORDED" val="1"/>
  <p:tag name="ELAPSEDTIME" val="56"/>
  <p:tag name="ANNOTATION_COUNT" val="0"/>
  <p:tag name="ARTICULATE_USED_LAYOUT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97"/>
  <p:tag name="ARTICULATE_AUDIO_RECORDED" val="1"/>
  <p:tag name="ELAPSEDTIME" val="6.2"/>
  <p:tag name="ANNOTATION_COUNT" val="0"/>
  <p:tag name="ARTICULATE_USED_LAYOUT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98"/>
  <p:tag name="ARTICULATE_AUDIO_RECORDED" val="1"/>
  <p:tag name="ELAPSEDTIME" val="24.4"/>
  <p:tag name="ANNOTATION_COUNT" val="0"/>
  <p:tag name="ARTICULATE_USED_LAYOUT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96"/>
  <p:tag name="ARTICULATE_AUDIO_RECORDED" val="1"/>
  <p:tag name="ELAPSEDTIME" val="9.5"/>
  <p:tag name="ANNOTATION_COUNT" val="0"/>
  <p:tag name="ARTICULATE_USED_LAYOUT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89"/>
  <p:tag name="ARTICULATE_AUDIO_RECORDED" val="1"/>
  <p:tag name="ELAPSEDTIME" val="9.4"/>
  <p:tag name="ANNOTATION_COUNT" val="0"/>
  <p:tag name="ARTICULATE_USED_LAYOUT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94"/>
  <p:tag name="ARTICULATE_AUDIO_RECORDED" val="1"/>
  <p:tag name="ELAPSEDTIME" val="24.2"/>
  <p:tag name="ANNOTATION_COUNT" val="0"/>
  <p:tag name="ARTICULATE_USED_LAYOUT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504"/>
  <p:tag name="ARTICULATE_AUDIO_RECORDED" val="1"/>
  <p:tag name="TIMELINE" val="9.5"/>
  <p:tag name="ELAPSEDTIME" val="20.8"/>
  <p:tag name="ANNOTATION_COUNT" val="0"/>
  <p:tag name="ARTICULATE_USED_LAYOU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Craig\AppData\Local\Temp\articulate\presenter\imgtemp\c9FHs3lH_files\slide0001_image001.pn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505"/>
  <p:tag name="ARTICULATE_AUDIO_RECORDED" val="1"/>
  <p:tag name="TIMELINE" val="6.2/17.6"/>
  <p:tag name="ELAPSEDTIME" val="28.2"/>
  <p:tag name="ANNOTATION_COUNT" val="0"/>
  <p:tag name="ARTICULATE_USED_LAYOUT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506"/>
  <p:tag name="ARTICULATE_AUDIO_RECORDED" val="1"/>
  <p:tag name="ELAPSEDTIME" val="11.5"/>
  <p:tag name="ANNOTATION_COUNT" val="0"/>
  <p:tag name="ARTICULATE_USED_LAYOUT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99"/>
  <p:tag name="ARTICULATE_AUDIO_RECORDED" val="1"/>
  <p:tag name="ELAPSEDTIME" val="19.3"/>
  <p:tag name="ANNOTATION_COUNT" val="0"/>
  <p:tag name="ARTICULATE_USED_LAYOUT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500"/>
  <p:tag name="ARTICULATE_AUDIO_RECORDED" val="1"/>
  <p:tag name="ELAPSEDTIME" val="33.4"/>
  <p:tag name="ANNOTATION_COUNT" val="0"/>
  <p:tag name="ARTICULATE_USED_LAYOUT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507"/>
  <p:tag name="ARTICULATE_AUDIO_RECORDED" val="1"/>
  <p:tag name="ELAPSEDTIME" val="20.7"/>
  <p:tag name="ANNOTATION_COUNT" val="0"/>
  <p:tag name="ARTICULATE_USED_LAYOUT" val="2"/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fd00b96a-4332-4155-8630-f18edca090c2"/>
  <p:tag name="ARTICULATE_SLIDE_NAV" val="1"/>
  <p:tag name="ARTICULATE_LOCK_SLIDE" val="0"/>
  <p:tag name="AUDIO_ID" val="477"/>
  <p:tag name="ARTICULATE_AUDIO_RECORDED" val="1"/>
  <p:tag name="ELAPSEDTIME" val="5.8"/>
  <p:tag name="ANNOTATION_COUNT" val="0"/>
  <p:tag name="ARTICULATE_USED_LAYOUT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Craig\AppData\Local\Temp\articulate\presenter\imgtemp\c9FHs3lH_files\slide0001_image001.p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73"/>
  <p:tag name="ARTICULATE_AUDIO_RECORDED" val="1"/>
  <p:tag name="ELAPSEDTIME" val="48.6"/>
  <p:tag name="ANNOTATION_COUNT" val="0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78"/>
  <p:tag name="ARTICULATE_AUDIO_RECORDED" val="1"/>
  <p:tag name="ELAPSEDTIME" val="9.3"/>
  <p:tag name="ANNOTATION_COUNT" val="0"/>
  <p:tag name="ARTICULATE_USED_LAYOU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81"/>
  <p:tag name="ARTICULATE_AUDIO_RECORDED" val="1"/>
  <p:tag name="ELAPSEDTIME" val="6.5"/>
  <p:tag name="ANNOTATION_COUNT" val="0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CK_SLIDE" val="0"/>
  <p:tag name="AUDIO_ID" val="479"/>
  <p:tag name="ARTICULATE_AUDIO_RECORDED" val="1"/>
  <p:tag name="ELAPSEDTIME" val="25"/>
  <p:tag name="ANNOTATION_COUNT" val="0"/>
  <p:tag name="ARTICULATE_USED_LAYOUT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3670</TotalTime>
  <Words>994</Words>
  <Application>Microsoft Office PowerPoint</Application>
  <PresentationFormat>On-screen Show (4:3)</PresentationFormat>
  <Paragraphs>158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Duct Design Basics Lesson 4 The Manual D Primer </vt:lpstr>
      <vt:lpstr> Fitting Equivalent Length 4.5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</dc:creator>
  <cp:lastModifiedBy>Donald Prather</cp:lastModifiedBy>
  <cp:revision>460</cp:revision>
  <cp:lastPrinted>2013-06-17T20:42:26Z</cp:lastPrinted>
  <dcterms:created xsi:type="dcterms:W3CDTF">2013-05-23T13:04:32Z</dcterms:created>
  <dcterms:modified xsi:type="dcterms:W3CDTF">2016-01-12T20:22:57Z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1.1 Static Pressure Measurement</vt:lpwstr>
  </property>
  <property fmtid="{D5CDD505-2E9C-101B-9397-08002B2CF9AE}" pid="4" name="ArticulateProjectVersion">
    <vt:lpwstr>7</vt:lpwstr>
  </property>
  <property fmtid="{D5CDD505-2E9C-101B-9397-08002B2CF9AE}" pid="5" name="ArticulateGUID">
    <vt:lpwstr>AA65E2D6-9B8C-4160-8A78-4304E2E51E12</vt:lpwstr>
  </property>
  <property fmtid="{D5CDD505-2E9C-101B-9397-08002B2CF9AE}" pid="6" name="ArticulateProjectFull">
    <vt:lpwstr>C:\Users\Don\Desktop\Duct Design Basics\Lesson 4 Manual D Primer 4.5.ppta</vt:lpwstr>
  </property>
</Properties>
</file>