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tags/tag10.xml" ContentType="application/vnd.openxmlformats-officedocument.presentationml.tags+xml"/>
  <Override PartName="/ppt/notesSlides/notesSlide8.xml" ContentType="application/vnd.openxmlformats-officedocument.presentationml.notesSlide+xml"/>
  <Override PartName="/ppt/tags/tag11.xml" ContentType="application/vnd.openxmlformats-officedocument.presentationml.tags+xml"/>
  <Override PartName="/ppt/notesSlides/notesSlide9.xml" ContentType="application/vnd.openxmlformats-officedocument.presentationml.notesSlide+xml"/>
  <Override PartName="/ppt/tags/tag12.xml" ContentType="application/vnd.openxmlformats-officedocument.presentationml.tags+xml"/>
  <Override PartName="/ppt/notesSlides/notesSlide10.xml" ContentType="application/vnd.openxmlformats-officedocument.presentationml.notesSlide+xml"/>
  <Override PartName="/ppt/tags/tag13.xml" ContentType="application/vnd.openxmlformats-officedocument.presentationml.tags+xml"/>
  <Override PartName="/ppt/notesSlides/notesSlide11.xml" ContentType="application/vnd.openxmlformats-officedocument.presentationml.notesSlide+xml"/>
  <Override PartName="/ppt/tags/tag14.xml" ContentType="application/vnd.openxmlformats-officedocument.presentationml.tags+xml"/>
  <Override PartName="/ppt/notesSlides/notesSlide12.xml" ContentType="application/vnd.openxmlformats-officedocument.presentationml.notesSlide+xml"/>
  <Override PartName="/ppt/tags/tag15.xml" ContentType="application/vnd.openxmlformats-officedocument.presentationml.tags+xml"/>
  <Override PartName="/ppt/notesSlides/notesSlide13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14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15.xml" ContentType="application/vnd.openxmlformats-officedocument.presentationml.notesSlide+xml"/>
  <Override PartName="/ppt/tags/tag20.xml" ContentType="application/vnd.openxmlformats-officedocument.presentationml.tags+xml"/>
  <Override PartName="/ppt/notesSlides/notesSlide16.xml" ContentType="application/vnd.openxmlformats-officedocument.presentationml.notesSlide+xml"/>
  <Override PartName="/ppt/tags/tag21.xml" ContentType="application/vnd.openxmlformats-officedocument.presentationml.tags+xml"/>
  <Override PartName="/ppt/notesSlides/notesSlide17.xml" ContentType="application/vnd.openxmlformats-officedocument.presentationml.notesSlide+xml"/>
  <Override PartName="/ppt/tags/tag22.xml" ContentType="application/vnd.openxmlformats-officedocument.presentationml.tags+xml"/>
  <Override PartName="/ppt/notesSlides/notesSlide18.xml" ContentType="application/vnd.openxmlformats-officedocument.presentationml.notesSlide+xml"/>
  <Override PartName="/ppt/tags/tag23.xml" ContentType="application/vnd.openxmlformats-officedocument.presentationml.tags+xml"/>
  <Override PartName="/ppt/notesSlides/notesSlide19.xml" ContentType="application/vnd.openxmlformats-officedocument.presentationml.notesSlide+xml"/>
  <Override PartName="/ppt/tags/tag24.xml" ContentType="application/vnd.openxmlformats-officedocument.presentationml.tags+xml"/>
  <Override PartName="/ppt/notesSlides/notesSlide20.xml" ContentType="application/vnd.openxmlformats-officedocument.presentationml.notesSlide+xml"/>
  <Override PartName="/ppt/tags/tag25.xml" ContentType="application/vnd.openxmlformats-officedocument.presentationml.tags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348" r:id="rId2"/>
    <p:sldId id="356" r:id="rId3"/>
    <p:sldId id="357" r:id="rId4"/>
    <p:sldId id="358" r:id="rId5"/>
    <p:sldId id="359" r:id="rId6"/>
    <p:sldId id="360" r:id="rId7"/>
    <p:sldId id="361" r:id="rId8"/>
    <p:sldId id="362" r:id="rId9"/>
    <p:sldId id="363" r:id="rId10"/>
    <p:sldId id="364" r:id="rId11"/>
    <p:sldId id="365" r:id="rId12"/>
    <p:sldId id="366" r:id="rId13"/>
    <p:sldId id="367" r:id="rId14"/>
    <p:sldId id="419" r:id="rId15"/>
    <p:sldId id="420" r:id="rId16"/>
    <p:sldId id="421" r:id="rId17"/>
    <p:sldId id="422" r:id="rId18"/>
    <p:sldId id="423" r:id="rId19"/>
    <p:sldId id="424" r:id="rId20"/>
    <p:sldId id="425" r:id="rId21"/>
    <p:sldId id="426" r:id="rId22"/>
  </p:sldIdLst>
  <p:sldSz cx="9144000" cy="6858000" type="screen4x3"/>
  <p:notesSz cx="7010400" cy="92964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4545"/>
    <a:srgbClr val="3F3F3F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68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E83A6E7-60DE-4005-B552-9C8674E4BA66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2C46B63-F3D0-4FCB-B9C7-2DF26E8BC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039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4561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698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9958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978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1022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5363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1438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3723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8653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9719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709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7270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5230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71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727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392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18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2850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5938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4650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51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460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22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345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23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52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33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392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351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1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093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01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A4F02-61AA-4C81-BD1C-511DDA14D550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293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image" Target="../media/image2.jpeg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image" Target="../media/image2.jpeg"/><Relationship Id="rId4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4800600"/>
            <a:ext cx="8991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14.0 Math Review</a:t>
            </a:r>
            <a:br>
              <a:rPr lang="en-US" dirty="0" smtClean="0"/>
            </a:br>
            <a:r>
              <a:rPr lang="en-US" smtClean="0"/>
              <a:t>14.2 Inches to Feet </a:t>
            </a:r>
            <a:r>
              <a:rPr lang="en-US" dirty="0" smtClean="0"/>
              <a:t>&amp; Areas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676400" y="2743200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pic>
        <p:nvPicPr>
          <p:cNvPr id="1029" name="Picture 5" descr="H:\IMAGES\ACCALogoSolidBlack.pn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298" y="76200"/>
            <a:ext cx="6682154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61684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19"/>
    </mc:Choice>
    <mc:Fallback xmlns="">
      <p:transition spd="slow" advTm="8419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of a Circle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A = 3.14 x R x 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505200" y="1524000"/>
            <a:ext cx="4572000" cy="45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4" idx="7"/>
          </p:cNvCxnSpPr>
          <p:nvPr/>
        </p:nvCxnSpPr>
        <p:spPr>
          <a:xfrm flipH="1">
            <a:off x="7391400" y="2193554"/>
            <a:ext cx="16246" cy="162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4" idx="6"/>
          </p:cNvCxnSpPr>
          <p:nvPr/>
        </p:nvCxnSpPr>
        <p:spPr>
          <a:xfrm>
            <a:off x="5791200" y="3810000"/>
            <a:ext cx="2286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4" idx="6"/>
          </p:cNvCxnSpPr>
          <p:nvPr/>
        </p:nvCxnSpPr>
        <p:spPr>
          <a:xfrm>
            <a:off x="5791200" y="3810000"/>
            <a:ext cx="2286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711483" y="2895600"/>
            <a:ext cx="19062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Radius = R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endCxn id="4" idx="2"/>
          </p:cNvCxnSpPr>
          <p:nvPr/>
        </p:nvCxnSpPr>
        <p:spPr>
          <a:xfrm flipH="1">
            <a:off x="3505200" y="3810000"/>
            <a:ext cx="2286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328395" y="4267200"/>
            <a:ext cx="29256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Diameter = 2 x R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50812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of a Circle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A = 3.14 x R x 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505200" y="1524000"/>
            <a:ext cx="4572000" cy="45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4" idx="7"/>
          </p:cNvCxnSpPr>
          <p:nvPr/>
        </p:nvCxnSpPr>
        <p:spPr>
          <a:xfrm flipH="1">
            <a:off x="7391400" y="2193554"/>
            <a:ext cx="16246" cy="162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4" idx="6"/>
          </p:cNvCxnSpPr>
          <p:nvPr/>
        </p:nvCxnSpPr>
        <p:spPr>
          <a:xfrm>
            <a:off x="5791200" y="3810000"/>
            <a:ext cx="2286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4" idx="6"/>
          </p:cNvCxnSpPr>
          <p:nvPr/>
        </p:nvCxnSpPr>
        <p:spPr>
          <a:xfrm>
            <a:off x="5791200" y="3810000"/>
            <a:ext cx="2286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792800" y="2919045"/>
            <a:ext cx="4031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Radius = ½ R = 4 inches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endCxn id="4" idx="2"/>
          </p:cNvCxnSpPr>
          <p:nvPr/>
        </p:nvCxnSpPr>
        <p:spPr>
          <a:xfrm flipH="1">
            <a:off x="3505200" y="3810000"/>
            <a:ext cx="2286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328395" y="4267200"/>
            <a:ext cx="3496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Diameter = 8 inches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5418" y="4559587"/>
            <a:ext cx="27158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A = 3.14 x </a:t>
            </a:r>
            <a:r>
              <a:rPr lang="en-US" sz="3200" dirty="0" smtClean="0">
                <a:solidFill>
                  <a:srgbClr val="FFFF00"/>
                </a:solidFill>
              </a:rPr>
              <a:t>4 </a:t>
            </a:r>
            <a:r>
              <a:rPr lang="en-US" sz="3200" dirty="0">
                <a:solidFill>
                  <a:srgbClr val="FFFF00"/>
                </a:solidFill>
              </a:rPr>
              <a:t>x </a:t>
            </a:r>
            <a:r>
              <a:rPr lang="en-US" sz="3200" dirty="0" smtClean="0">
                <a:solidFill>
                  <a:srgbClr val="FFFF00"/>
                </a:solidFill>
              </a:rPr>
              <a:t>4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6110" y="5334000"/>
            <a:ext cx="41322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A = </a:t>
            </a:r>
            <a:r>
              <a:rPr lang="en-US" sz="3200" dirty="0" smtClean="0">
                <a:solidFill>
                  <a:srgbClr val="FFFF00"/>
                </a:solidFill>
              </a:rPr>
              <a:t>50.24 square inches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51865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3" grpId="0"/>
      <p:bldP spid="24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of a Circle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A = 3.14 x R x 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505200" y="1524000"/>
            <a:ext cx="4572000" cy="45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4" idx="7"/>
          </p:cNvCxnSpPr>
          <p:nvPr/>
        </p:nvCxnSpPr>
        <p:spPr>
          <a:xfrm flipH="1">
            <a:off x="7391400" y="2193554"/>
            <a:ext cx="16246" cy="162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4" idx="6"/>
          </p:cNvCxnSpPr>
          <p:nvPr/>
        </p:nvCxnSpPr>
        <p:spPr>
          <a:xfrm>
            <a:off x="5791200" y="3810000"/>
            <a:ext cx="2286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4" idx="6"/>
          </p:cNvCxnSpPr>
          <p:nvPr/>
        </p:nvCxnSpPr>
        <p:spPr>
          <a:xfrm>
            <a:off x="5791200" y="3810000"/>
            <a:ext cx="2286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792800" y="2919045"/>
            <a:ext cx="4031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Radius = ½ R = 4 inches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endCxn id="4" idx="2"/>
          </p:cNvCxnSpPr>
          <p:nvPr/>
        </p:nvCxnSpPr>
        <p:spPr>
          <a:xfrm flipH="1">
            <a:off x="3505200" y="3810000"/>
            <a:ext cx="2286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328395" y="4267200"/>
            <a:ext cx="3496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Diameter = 8 inches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5418" y="4559587"/>
            <a:ext cx="27158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A = 3.14 x </a:t>
            </a:r>
            <a:r>
              <a:rPr lang="en-US" sz="3200" dirty="0" smtClean="0">
                <a:solidFill>
                  <a:srgbClr val="FFFF00"/>
                </a:solidFill>
              </a:rPr>
              <a:t>4 </a:t>
            </a:r>
            <a:r>
              <a:rPr lang="en-US" sz="3200" dirty="0">
                <a:solidFill>
                  <a:srgbClr val="FFFF00"/>
                </a:solidFill>
              </a:rPr>
              <a:t>x </a:t>
            </a:r>
            <a:r>
              <a:rPr lang="en-US" sz="3200" dirty="0" smtClean="0">
                <a:solidFill>
                  <a:srgbClr val="FFFF00"/>
                </a:solidFill>
              </a:rPr>
              <a:t>4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6110" y="5334000"/>
            <a:ext cx="41322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A = </a:t>
            </a:r>
            <a:r>
              <a:rPr lang="en-US" sz="3200" dirty="0" smtClean="0">
                <a:solidFill>
                  <a:srgbClr val="FFFF00"/>
                </a:solidFill>
              </a:rPr>
              <a:t>50.24 square inches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462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3" grpId="0"/>
      <p:bldP spid="24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of a Circle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572942" y="1981200"/>
            <a:ext cx="4572000" cy="45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4" idx="7"/>
          </p:cNvCxnSpPr>
          <p:nvPr/>
        </p:nvCxnSpPr>
        <p:spPr>
          <a:xfrm flipH="1">
            <a:off x="7459142" y="2650754"/>
            <a:ext cx="16246" cy="162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792800" y="3412379"/>
            <a:ext cx="41322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 = 50.24 square inches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1000" y="2193554"/>
            <a:ext cx="23984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12 x 12 = 144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1000" y="1241404"/>
            <a:ext cx="6307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 A in square inches </a:t>
            </a:r>
            <a:r>
              <a:rPr lang="en-US" sz="3200" dirty="0">
                <a:solidFill>
                  <a:srgbClr val="FFFF00"/>
                </a:solidFill>
              </a:rPr>
              <a:t>= </a:t>
            </a:r>
            <a:r>
              <a:rPr lang="en-US" sz="3200" dirty="0" smtClean="0">
                <a:solidFill>
                  <a:srgbClr val="FFFF00"/>
                </a:solidFill>
              </a:rPr>
              <a:t>A in square feet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0999" y="3412379"/>
            <a:ext cx="27206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50.24 ÷ 144 = ?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9897" y="4800600"/>
            <a:ext cx="35830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 0.3488888888888…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8243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4" grpId="0"/>
      <p:bldP spid="14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Converting 6 inches of Mercury into Inches of Water</a:t>
            </a:r>
            <a:endParaRPr lang="en-US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Inches of Mercury are multiplied by 13.6 to get inches of water</a:t>
            </a:r>
          </a:p>
          <a:p>
            <a:pPr marL="0" indent="0">
              <a:buNone/>
            </a:pPr>
            <a:endParaRPr lang="en-US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FF00"/>
                </a:solidFill>
              </a:rPr>
              <a:t>6” of Mercury = 13.6 x 6 = 81.6 inches of </a:t>
            </a:r>
            <a:r>
              <a:rPr lang="en-US" b="1" dirty="0" smtClean="0">
                <a:solidFill>
                  <a:srgbClr val="FFFF00"/>
                </a:solidFill>
              </a:rPr>
              <a:t>water</a:t>
            </a:r>
          </a:p>
          <a:p>
            <a:pPr marL="0" indent="0">
              <a:buNone/>
            </a:pPr>
            <a:endParaRPr lang="en-US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Note: 81.6” ÷ 12” = feet of water = 6.8’</a:t>
            </a:r>
          </a:p>
        </p:txBody>
      </p:sp>
      <p:pic>
        <p:nvPicPr>
          <p:cNvPr id="1026" name="Picture 2" descr="C:\Users\Don\Pictures\balancing tools\Dwyer tube manometer1211ROLLED_pic.jp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53897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804666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Convert 82 Inches of Water to Inches of Mercury</a:t>
            </a:r>
          </a:p>
          <a:p>
            <a:pPr marL="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Inches of water are multiplied by 0.0735 to get Inches of Mercury</a:t>
            </a:r>
          </a:p>
          <a:p>
            <a:pPr marL="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82” x 0.0735 = 6.027” of Mercury</a:t>
            </a:r>
          </a:p>
          <a:p>
            <a:pPr marL="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7" name="Picture 2" descr="C:\Users\Don\Pictures\balancing tools\Dwyer tube manometer1211ROLLED_pic.jp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35959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8266878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LPS x 0.472 = CFM		CFM x 2.12 = LPS </a:t>
            </a:r>
            <a:endParaRPr lang="en-US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HP x 0.746 = Kilowatts	1Watt = 3.412 Btu/h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Ft of H</a:t>
            </a:r>
            <a:r>
              <a:rPr lang="en-US" b="1" baseline="-25000" dirty="0" smtClean="0">
                <a:solidFill>
                  <a:srgbClr val="FFFF00"/>
                </a:solidFill>
              </a:rPr>
              <a:t>2</a:t>
            </a:r>
            <a:r>
              <a:rPr lang="en-US" b="1" dirty="0" smtClean="0">
                <a:solidFill>
                  <a:srgbClr val="FFFF00"/>
                </a:solidFill>
              </a:rPr>
              <a:t>O x 0.433 = psi	psi x 2.31 = </a:t>
            </a:r>
            <a:r>
              <a:rPr lang="en-US" b="1" dirty="0">
                <a:solidFill>
                  <a:srgbClr val="FFFF00"/>
                </a:solidFill>
              </a:rPr>
              <a:t>Ft of H</a:t>
            </a:r>
            <a:r>
              <a:rPr lang="en-US" b="1" baseline="-25000" dirty="0">
                <a:solidFill>
                  <a:srgbClr val="FFFF00"/>
                </a:solidFill>
              </a:rPr>
              <a:t>2</a:t>
            </a:r>
            <a:r>
              <a:rPr lang="en-US" b="1" dirty="0">
                <a:solidFill>
                  <a:srgbClr val="FFFF00"/>
                </a:solidFill>
              </a:rPr>
              <a:t>O 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[F</a:t>
            </a:r>
            <a:r>
              <a:rPr lang="en-US" b="1" baseline="30000" dirty="0" smtClean="0">
                <a:solidFill>
                  <a:srgbClr val="FFFF00"/>
                </a:solidFill>
              </a:rPr>
              <a:t>0</a:t>
            </a:r>
            <a:r>
              <a:rPr lang="en-US" b="1" dirty="0" smtClean="0">
                <a:solidFill>
                  <a:srgbClr val="FFFF00"/>
                </a:solidFill>
              </a:rPr>
              <a:t> – 32] x  5/9 = C</a:t>
            </a:r>
            <a:r>
              <a:rPr lang="en-US" b="1" baseline="30000" dirty="0" smtClean="0">
                <a:solidFill>
                  <a:srgbClr val="FFFF00"/>
                </a:solidFill>
              </a:rPr>
              <a:t>0		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[C</a:t>
            </a:r>
            <a:r>
              <a:rPr lang="en-US" b="1" baseline="30000" dirty="0" smtClean="0">
                <a:solidFill>
                  <a:srgbClr val="FFFF00"/>
                </a:solidFill>
              </a:rPr>
              <a:t>0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</a:rPr>
              <a:t>x  </a:t>
            </a:r>
            <a:r>
              <a:rPr lang="en-US" b="1" dirty="0" smtClean="0">
                <a:solidFill>
                  <a:srgbClr val="FFFF00"/>
                </a:solidFill>
              </a:rPr>
              <a:t>9/5] + 32 </a:t>
            </a:r>
            <a:r>
              <a:rPr lang="en-US" b="1" dirty="0">
                <a:solidFill>
                  <a:srgbClr val="FFFF00"/>
                </a:solidFill>
              </a:rPr>
              <a:t>= </a:t>
            </a:r>
            <a:r>
              <a:rPr lang="en-US" b="1" dirty="0" smtClean="0">
                <a:solidFill>
                  <a:srgbClr val="FFFF00"/>
                </a:solidFill>
              </a:rPr>
              <a:t>F</a:t>
            </a:r>
            <a:r>
              <a:rPr lang="en-US" b="1" baseline="30000" dirty="0" smtClean="0">
                <a:solidFill>
                  <a:srgbClr val="FFFF00"/>
                </a:solidFill>
              </a:rPr>
              <a:t>0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FFFF00"/>
                </a:solidFill>
              </a:rPr>
              <a:t>h =  </a:t>
            </a:r>
            <a:r>
              <a:rPr lang="en-US" b="1" i="1" dirty="0" err="1">
                <a:solidFill>
                  <a:srgbClr val="FFFF00"/>
                </a:solidFill>
              </a:rPr>
              <a:t>P</a:t>
            </a:r>
            <a:r>
              <a:rPr lang="en-US" b="1" baseline="-25000" dirty="0" err="1">
                <a:solidFill>
                  <a:srgbClr val="FFFF00"/>
                </a:solidFill>
              </a:rPr>
              <a:t>psia</a:t>
            </a:r>
            <a:r>
              <a:rPr lang="en-US" b="1" baseline="-25000" dirty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</a:rPr>
              <a:t>÷ </a:t>
            </a:r>
            <a:r>
              <a:rPr lang="en-US" b="1" dirty="0" smtClean="0">
                <a:solidFill>
                  <a:srgbClr val="FFFF00"/>
                </a:solidFill>
              </a:rPr>
              <a:t>0.433			</a:t>
            </a:r>
            <a:r>
              <a:rPr lang="en-US" b="1" i="1" dirty="0" err="1" smtClean="0">
                <a:solidFill>
                  <a:srgbClr val="FFFF00"/>
                </a:solidFill>
              </a:rPr>
              <a:t>P</a:t>
            </a:r>
            <a:r>
              <a:rPr lang="en-US" b="1" baseline="-25000" dirty="0" err="1" smtClean="0">
                <a:solidFill>
                  <a:srgbClr val="FFFF00"/>
                </a:solidFill>
              </a:rPr>
              <a:t>psia</a:t>
            </a:r>
            <a:r>
              <a:rPr lang="en-US" b="1" baseline="-25000" dirty="0" smtClean="0">
                <a:solidFill>
                  <a:srgbClr val="FFFF00"/>
                </a:solidFill>
              </a:rPr>
              <a:t> </a:t>
            </a:r>
            <a:r>
              <a:rPr lang="en-US" b="1" i="1" dirty="0">
                <a:solidFill>
                  <a:srgbClr val="FFFF00"/>
                </a:solidFill>
              </a:rPr>
              <a:t>= psi + </a:t>
            </a:r>
            <a:r>
              <a:rPr lang="en-US" b="1" i="1" dirty="0" smtClean="0">
                <a:solidFill>
                  <a:srgbClr val="FFFF00"/>
                </a:solidFill>
              </a:rPr>
              <a:t>14.7</a:t>
            </a:r>
            <a:endParaRPr lang="en-US" b="1" baseline="300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Tons of Refrigeration = HP x 4.716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FF00"/>
                </a:solidFill>
              </a:rPr>
              <a:t>Tons of Refrigeration = </a:t>
            </a:r>
            <a:r>
              <a:rPr lang="en-US" b="1" dirty="0" smtClean="0">
                <a:solidFill>
                  <a:srgbClr val="FFFF00"/>
                </a:solidFill>
              </a:rPr>
              <a:t>BTU/minute x 200</a:t>
            </a:r>
          </a:p>
          <a:p>
            <a:pPr marL="0" indent="0">
              <a:buNone/>
            </a:pPr>
            <a:endParaRPr lang="en-US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Note: HP x 4.716 = Btu/minute x 200</a:t>
            </a:r>
            <a:endParaRPr lang="en-US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6088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678955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Square inches are divided by 144 to get square feet</a:t>
            </a:r>
            <a:endParaRPr lang="en-US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72 in</a:t>
            </a:r>
            <a:r>
              <a:rPr lang="en-US" b="1" baseline="30000" dirty="0" smtClean="0">
                <a:solidFill>
                  <a:srgbClr val="FFFF00"/>
                </a:solidFill>
              </a:rPr>
              <a:t>2  </a:t>
            </a:r>
            <a:r>
              <a:rPr lang="en-US" b="1" dirty="0" smtClean="0">
                <a:solidFill>
                  <a:srgbClr val="FFFF00"/>
                </a:solidFill>
              </a:rPr>
              <a:t>= ? Ft</a:t>
            </a:r>
            <a:r>
              <a:rPr lang="en-US" b="1" baseline="30000" dirty="0" smtClean="0">
                <a:solidFill>
                  <a:srgbClr val="FFFF00"/>
                </a:solidFill>
              </a:rPr>
              <a:t>2</a:t>
            </a:r>
          </a:p>
          <a:p>
            <a:pPr marL="0" indent="0">
              <a:buNone/>
            </a:pPr>
            <a:endParaRPr lang="en-US" b="1" baseline="300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72 ÷ 144 = 0.5 Ft</a:t>
            </a:r>
            <a:r>
              <a:rPr lang="en-US" b="1" baseline="30000" dirty="0" smtClean="0">
                <a:solidFill>
                  <a:srgbClr val="FFFF00"/>
                </a:solidFill>
              </a:rPr>
              <a:t>2</a:t>
            </a:r>
          </a:p>
          <a:p>
            <a:pPr marL="0" indent="0">
              <a:buNone/>
            </a:pPr>
            <a:endParaRPr lang="en-US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Note: Ft</a:t>
            </a:r>
            <a:r>
              <a:rPr lang="en-US" b="1" baseline="30000" dirty="0" smtClean="0">
                <a:solidFill>
                  <a:srgbClr val="FFFF00"/>
                </a:solidFill>
              </a:rPr>
              <a:t>2 </a:t>
            </a:r>
            <a:r>
              <a:rPr lang="en-US" b="1" dirty="0" smtClean="0">
                <a:solidFill>
                  <a:srgbClr val="FFFF00"/>
                </a:solidFill>
              </a:rPr>
              <a:t>x 144 = </a:t>
            </a:r>
            <a:r>
              <a:rPr lang="en-US" b="1" dirty="0">
                <a:solidFill>
                  <a:srgbClr val="FFFF00"/>
                </a:solidFill>
              </a:rPr>
              <a:t>in</a:t>
            </a:r>
            <a:r>
              <a:rPr lang="en-US" b="1" baseline="30000" dirty="0">
                <a:solidFill>
                  <a:srgbClr val="FFFF00"/>
                </a:solidFill>
              </a:rPr>
              <a:t>2</a:t>
            </a:r>
            <a:endParaRPr lang="en-US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4339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/>
              <a:t>Using Equations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066800" y="3023541"/>
            <a:ext cx="1219200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377029" y="3001540"/>
            <a:ext cx="1219200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79872" y="227124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3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79872" y="3190566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2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81710" y="2271250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600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4356" y="3190565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4</a:t>
            </a:r>
            <a:r>
              <a:rPr lang="en-US" sz="3200" b="1" dirty="0" smtClean="0">
                <a:solidFill>
                  <a:srgbClr val="FFFF00"/>
                </a:solidFill>
              </a:rPr>
              <a:t>00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44312" y="2644913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=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43356" y="4876800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600</a:t>
            </a:r>
            <a:endParaRPr lang="en-US" sz="3200" b="1" dirty="0">
              <a:solidFill>
                <a:srgbClr val="FFFF0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811093" y="4724400"/>
            <a:ext cx="1219200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418384" y="4724400"/>
            <a:ext cx="1219200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929080" y="4038600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4</a:t>
            </a:r>
            <a:r>
              <a:rPr lang="en-US" sz="3200" b="1" dirty="0" smtClean="0">
                <a:solidFill>
                  <a:srgbClr val="FFFF00"/>
                </a:solidFill>
              </a:rPr>
              <a:t>00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06645" y="4370457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=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87328" y="40386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2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52681" y="48768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3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52837" y="2647597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=</a:t>
            </a:r>
            <a:endParaRPr lang="en-US" sz="4000" b="1" dirty="0">
              <a:solidFill>
                <a:srgbClr val="FFFF00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5753193" y="3006578"/>
            <a:ext cx="1219200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637209" y="2271250"/>
            <a:ext cx="13933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3 x 200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637209" y="3190563"/>
            <a:ext cx="13933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2 x 200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2480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19" grpId="0"/>
      <p:bldP spid="20" grpId="0"/>
      <p:bldP spid="21" grpId="0"/>
      <p:bldP spid="22" grpId="0"/>
      <p:bldP spid="24" grpId="0"/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Equations Fan Law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1841212"/>
            <a:ext cx="14384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CFM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06491" y="2679288"/>
            <a:ext cx="13131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CFM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old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62994" y="2679289"/>
            <a:ext cx="13548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RPM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old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32787" y="1841211"/>
            <a:ext cx="14801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RPM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106490" y="2590800"/>
            <a:ext cx="117010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326320" y="2590800"/>
            <a:ext cx="117010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630678" y="2175301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=</a:t>
            </a:r>
            <a:endParaRPr lang="en-US" sz="4800" b="1" baseline="-25000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72903" y="4876800"/>
            <a:ext cx="14384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CFM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63065" y="4191000"/>
            <a:ext cx="13131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CFM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old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363065" y="4876800"/>
            <a:ext cx="117010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889368" y="4461301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=</a:t>
            </a:r>
            <a:endParaRPr lang="en-US" sz="4800" b="1" baseline="-25000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96429" y="4876800"/>
            <a:ext cx="14801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RPM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5477087" y="4876800"/>
            <a:ext cx="117010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384713" y="4168913"/>
            <a:ext cx="13548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RPM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old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9855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8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80 ÷ 5 = 16 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Also written as: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	    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	5   80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828800" y="3962400"/>
            <a:ext cx="0" cy="422031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94803" y="3985846"/>
            <a:ext cx="914400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858947" y="337762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1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58947" y="4384431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5</a:t>
            </a:r>
            <a:endParaRPr lang="en-US" sz="3200" dirty="0">
              <a:solidFill>
                <a:srgbClr val="FFFF0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858947" y="4969206"/>
            <a:ext cx="914400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858947" y="5121606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3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19619" y="5104021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0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55475" y="3377624"/>
            <a:ext cx="3431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6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00187" y="5562599"/>
            <a:ext cx="653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30</a:t>
            </a:r>
            <a:endParaRPr lang="en-US" sz="3200" dirty="0">
              <a:solidFill>
                <a:srgbClr val="FFFF00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931296" y="6147374"/>
            <a:ext cx="914400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149346" y="6147373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0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21" name="Flowchart: Summing Junction 20"/>
          <p:cNvSpPr/>
          <p:nvPr/>
        </p:nvSpPr>
        <p:spPr>
          <a:xfrm>
            <a:off x="4114800" y="1630679"/>
            <a:ext cx="3931920" cy="3931920"/>
          </a:xfrm>
          <a:prstGeom prst="flowChartSummingJunction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endCxn id="21" idx="0"/>
          </p:cNvCxnSpPr>
          <p:nvPr/>
        </p:nvCxnSpPr>
        <p:spPr>
          <a:xfrm flipV="1">
            <a:off x="6080760" y="1630679"/>
            <a:ext cx="0" cy="196596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21" idx="6"/>
          </p:cNvCxnSpPr>
          <p:nvPr/>
        </p:nvCxnSpPr>
        <p:spPr>
          <a:xfrm flipH="1">
            <a:off x="6080760" y="3596639"/>
            <a:ext cx="1965960" cy="1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1" idx="4"/>
          </p:cNvCxnSpPr>
          <p:nvPr/>
        </p:nvCxnSpPr>
        <p:spPr>
          <a:xfrm flipV="1">
            <a:off x="6080760" y="3596641"/>
            <a:ext cx="0" cy="196595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4114800" y="3596641"/>
            <a:ext cx="1965960" cy="1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06466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  <p:bldP spid="16" grpId="0"/>
      <p:bldP spid="17" grpId="0"/>
      <p:bldP spid="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/>
              <a:t>Using Equations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418384" y="1956375"/>
            <a:ext cx="738756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241714" y="1975564"/>
            <a:ext cx="1219200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47540" y="131004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3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91234" y="208054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2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46396" y="1371600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600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46396" y="2133600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4</a:t>
            </a:r>
            <a:r>
              <a:rPr lang="en-US" sz="3200" b="1" dirty="0" smtClean="0">
                <a:solidFill>
                  <a:srgbClr val="FFFF00"/>
                </a:solidFill>
              </a:rPr>
              <a:t>00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17812" y="1602432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=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55033" y="2886817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600</a:t>
            </a:r>
            <a:endParaRPr lang="en-US" sz="3200" b="1" dirty="0">
              <a:solidFill>
                <a:srgbClr val="FFFF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2455677" y="3390258"/>
            <a:ext cx="664169" cy="13917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52736" y="3119926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4</a:t>
            </a:r>
            <a:r>
              <a:rPr lang="en-US" sz="3200" b="1" dirty="0" smtClean="0">
                <a:solidFill>
                  <a:srgbClr val="FFFF00"/>
                </a:solidFill>
              </a:rPr>
              <a:t>00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60914" y="3111787"/>
            <a:ext cx="4203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FF00"/>
                </a:solidFill>
              </a:rPr>
              <a:t>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49476" y="346308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2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42660" y="28194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3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434991" y="3050232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=</a:t>
            </a:r>
            <a:endParaRPr lang="en-US" sz="4000" b="1" dirty="0">
              <a:solidFill>
                <a:srgbClr val="FFFF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4241714" y="3446616"/>
            <a:ext cx="1014519" cy="13918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307432" y="3527285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4</a:t>
            </a:r>
            <a:r>
              <a:rPr lang="en-US" sz="3200" b="1" dirty="0" smtClean="0">
                <a:solidFill>
                  <a:srgbClr val="FFFF00"/>
                </a:solidFill>
              </a:rPr>
              <a:t>00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78429" y="3058370"/>
            <a:ext cx="4203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FF00"/>
                </a:solidFill>
              </a:rPr>
              <a:t>x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019800" y="3158397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4</a:t>
            </a:r>
            <a:r>
              <a:rPr lang="en-US" sz="3200" b="1" dirty="0" smtClean="0">
                <a:solidFill>
                  <a:srgbClr val="FFFF00"/>
                </a:solidFill>
              </a:rPr>
              <a:t>00</a:t>
            </a:r>
            <a:endParaRPr lang="en-US" sz="3200" b="1" dirty="0">
              <a:solidFill>
                <a:srgbClr val="FFFF00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4356196" y="3698565"/>
            <a:ext cx="785553" cy="3048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6019800" y="3301175"/>
            <a:ext cx="785553" cy="3048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337375" y="5029200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4</a:t>
            </a:r>
            <a:r>
              <a:rPr lang="en-US" sz="3200" b="1" dirty="0" smtClean="0">
                <a:solidFill>
                  <a:srgbClr val="FFFF00"/>
                </a:solidFill>
              </a:rPr>
              <a:t>00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27232" y="4967644"/>
            <a:ext cx="4203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FF00"/>
                </a:solidFill>
              </a:rPr>
              <a:t>x</a:t>
            </a:r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2703631" y="5321587"/>
            <a:ext cx="664169" cy="13917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806642" y="4675256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3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46004" y="54864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2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637584" y="4974602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=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20563" y="5029106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600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6278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19" grpId="0"/>
      <p:bldP spid="20" grpId="0"/>
      <p:bldP spid="21" grpId="0"/>
      <p:bldP spid="26" grpId="0"/>
      <p:bldP spid="23" grpId="0"/>
      <p:bldP spid="25" grpId="0"/>
      <p:bldP spid="27" grpId="0"/>
      <p:bldP spid="32" grpId="0"/>
      <p:bldP spid="33" grpId="0"/>
      <p:bldP spid="35" grpId="0"/>
      <p:bldP spid="36" grpId="0"/>
      <p:bldP spid="37" grpId="0"/>
      <p:bldP spid="3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Equations Fan Law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1841212"/>
            <a:ext cx="14384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CFM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06491" y="2679288"/>
            <a:ext cx="13131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CFM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old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62994" y="2679289"/>
            <a:ext cx="13548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RPM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old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32787" y="1841211"/>
            <a:ext cx="14801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RPM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106490" y="2590800"/>
            <a:ext cx="117010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326320" y="2590800"/>
            <a:ext cx="117010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630678" y="2175301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=</a:t>
            </a:r>
            <a:endParaRPr lang="en-US" sz="4800" b="1" baseline="-25000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34915" y="4168913"/>
            <a:ext cx="14384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CFM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92631" y="4977665"/>
            <a:ext cx="13284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CFM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old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434915" y="4876800"/>
            <a:ext cx="117010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889368" y="4461301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=</a:t>
            </a:r>
            <a:endParaRPr lang="en-US" sz="4800" b="1" baseline="-25000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96429" y="4553404"/>
            <a:ext cx="14801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RPM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new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43000" y="4553405"/>
            <a:ext cx="13548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RPM</a:t>
            </a:r>
            <a:r>
              <a:rPr lang="en-US" sz="3200" b="1" baseline="-25000" dirty="0" err="1" smtClean="0">
                <a:solidFill>
                  <a:srgbClr val="FFFF00"/>
                </a:solidFill>
              </a:rPr>
              <a:t>old</a:t>
            </a:r>
            <a:endParaRPr lang="en-US" sz="3200" b="1" baseline="-25000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33540" y="4461073"/>
            <a:ext cx="4443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</a:rPr>
              <a:t>x</a:t>
            </a:r>
            <a:endParaRPr lang="en-US" sz="4400" b="1" baseline="-25000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9203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8" grpId="0"/>
      <p:bldP spid="21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 and Division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0" y="1524000"/>
            <a:ext cx="255390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6 x 5 x 4 = 120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39794" y="2133600"/>
            <a:ext cx="255390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4 x 6 </a:t>
            </a:r>
            <a:r>
              <a:rPr lang="en-US" sz="3200" dirty="0">
                <a:solidFill>
                  <a:srgbClr val="FFFF00"/>
                </a:solidFill>
              </a:rPr>
              <a:t>x </a:t>
            </a:r>
            <a:r>
              <a:rPr lang="en-US" sz="3200" dirty="0" smtClean="0">
                <a:solidFill>
                  <a:srgbClr val="FFFF00"/>
                </a:solidFill>
              </a:rPr>
              <a:t>5 </a:t>
            </a:r>
            <a:r>
              <a:rPr lang="en-US" sz="3200" dirty="0">
                <a:solidFill>
                  <a:srgbClr val="FFFF00"/>
                </a:solidFill>
              </a:rPr>
              <a:t>= 120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0" y="2995374"/>
            <a:ext cx="2355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10 ÷ </a:t>
            </a:r>
            <a:r>
              <a:rPr lang="en-US" sz="3200" dirty="0">
                <a:solidFill>
                  <a:srgbClr val="FFFF00"/>
                </a:solidFill>
              </a:rPr>
              <a:t>5 x 4 </a:t>
            </a:r>
            <a:r>
              <a:rPr lang="en-US" sz="3200" dirty="0" smtClean="0">
                <a:solidFill>
                  <a:srgbClr val="FFFF00"/>
                </a:solidFill>
              </a:rPr>
              <a:t>= 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29991" y="3682425"/>
            <a:ext cx="29899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10 ÷ (5 x 4) = 1/2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26241" y="4432012"/>
            <a:ext cx="26228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(10 ÷ 5) x 4 = 8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26241" y="5194012"/>
            <a:ext cx="27158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(10 </a:t>
            </a:r>
            <a:r>
              <a:rPr lang="en-US" sz="3200" dirty="0">
                <a:solidFill>
                  <a:srgbClr val="FFFF00"/>
                </a:solidFill>
              </a:rPr>
              <a:t>x </a:t>
            </a:r>
            <a:r>
              <a:rPr lang="en-US" sz="3200" dirty="0" smtClean="0">
                <a:solidFill>
                  <a:srgbClr val="FFFF00"/>
                </a:solidFill>
              </a:rPr>
              <a:t>4) ÷ 5 = 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0667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 and Division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0" y="1524000"/>
            <a:ext cx="25891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0.56 x 0.35 = 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39794" y="2133600"/>
            <a:ext cx="312777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0.56 x 0.35 = .196</a:t>
            </a:r>
            <a:endParaRPr lang="en-US" sz="3200" dirty="0">
              <a:solidFill>
                <a:srgbClr val="FFFF00"/>
              </a:solidFill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0" y="2995374"/>
            <a:ext cx="25234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0.56 ÷ 0.35= 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29991" y="3682425"/>
            <a:ext cx="29466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0.56 ÷ 0.35 = 1.6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26241" y="4432012"/>
            <a:ext cx="38459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0.56 x  0.007 = .00392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26241" y="5194012"/>
            <a:ext cx="30508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0.56 ÷ 0.007 = 80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13582" y="5943600"/>
            <a:ext cx="3780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0.007 ÷ 0.56 = 0.0125</a:t>
            </a:r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5925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 and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229600" cy="2819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What is 6 feet 3 inches in feet?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8400" y="2608778"/>
            <a:ext cx="341734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1 foot  = 12 inches 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32782" y="3508587"/>
            <a:ext cx="482901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3 </a:t>
            </a:r>
            <a:r>
              <a:rPr lang="en-US" sz="3200" dirty="0">
                <a:solidFill>
                  <a:srgbClr val="FFFF00"/>
                </a:solidFill>
              </a:rPr>
              <a:t>inches = </a:t>
            </a:r>
            <a:r>
              <a:rPr lang="en-US" sz="3200" dirty="0" smtClean="0">
                <a:solidFill>
                  <a:srgbClr val="FFFF00"/>
                </a:solidFill>
              </a:rPr>
              <a:t>3 </a:t>
            </a:r>
            <a:r>
              <a:rPr lang="en-US" sz="3200" dirty="0">
                <a:solidFill>
                  <a:srgbClr val="FFFF00"/>
                </a:solidFill>
              </a:rPr>
              <a:t>÷ 12 </a:t>
            </a:r>
            <a:r>
              <a:rPr lang="en-US" sz="3200" dirty="0" smtClean="0">
                <a:solidFill>
                  <a:srgbClr val="FFFF00"/>
                </a:solidFill>
              </a:rPr>
              <a:t>= 0.25 feet</a:t>
            </a:r>
            <a:endParaRPr lang="en-US" sz="3200" dirty="0">
              <a:solidFill>
                <a:srgbClr val="FFFF00"/>
              </a:solidFill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33601" y="4522761"/>
            <a:ext cx="338470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6 + 0.25 = 6.25 feet</a:t>
            </a:r>
            <a:endParaRPr lang="en-US" sz="3200" dirty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5028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For Squares and rectangles the area (A)  is equal to length (L) x width (W) or A = L x W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3505200"/>
            <a:ext cx="2743200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29200" y="3505200"/>
            <a:ext cx="38862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474953" y="4164568"/>
            <a:ext cx="13197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Length</a:t>
            </a:r>
            <a:endParaRPr lang="en-US" sz="3200" dirty="0">
              <a:solidFill>
                <a:srgbClr val="FFFF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123028" y="3505200"/>
            <a:ext cx="0" cy="274320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029200" y="3505200"/>
            <a:ext cx="0" cy="205740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352800" y="2667000"/>
            <a:ext cx="12153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Width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410308" y="3479409"/>
            <a:ext cx="2742028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994031" y="3507545"/>
            <a:ext cx="38862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190825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A = L x W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Square L = W = 3 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3505200"/>
            <a:ext cx="2743200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06442" y="4208150"/>
            <a:ext cx="21052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  Length = 3</a:t>
            </a:r>
            <a:endParaRPr lang="en-US" sz="3200" dirty="0">
              <a:solidFill>
                <a:srgbClr val="FFFF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123028" y="3505200"/>
            <a:ext cx="0" cy="274320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352800" y="3479409"/>
            <a:ext cx="18149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Width = 3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410308" y="3479409"/>
            <a:ext cx="2742028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91076" y="2057400"/>
            <a:ext cx="47985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3 x 3 = 9 Square Something 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1164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For Squares and rectangles the area (A)  is equal to length (L) x width (W) or A = L x W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29200" y="3505200"/>
            <a:ext cx="38862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62205" y="3949125"/>
            <a:ext cx="26699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Length = 3 feet</a:t>
            </a:r>
            <a:endParaRPr lang="en-US" sz="3200" dirty="0">
              <a:solidFill>
                <a:srgbClr val="FFFF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029200" y="3505200"/>
            <a:ext cx="0" cy="205740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14400" y="2892290"/>
            <a:ext cx="40243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Width = 6 feet 3 inches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4994031" y="3507545"/>
            <a:ext cx="38862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610784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For Squares and rectangles the area (A)  is equal to length (L) x width (W) or A = L x W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29200" y="3505200"/>
            <a:ext cx="38862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62205" y="3949125"/>
            <a:ext cx="26699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Length = 3 feet</a:t>
            </a:r>
            <a:endParaRPr lang="en-US" sz="3200" dirty="0">
              <a:solidFill>
                <a:srgbClr val="FFFF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029200" y="3505200"/>
            <a:ext cx="0" cy="205740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14400" y="2892290"/>
            <a:ext cx="43224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Width = 6 feet 3 inches =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4994031" y="3507545"/>
            <a:ext cx="38862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12447" y="5738129"/>
            <a:ext cx="68945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A = L x W = 3 x 6.25 = 18.75 square feet </a:t>
            </a:r>
            <a:endParaRPr lang="en-US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069885" y="2892289"/>
            <a:ext cx="40146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6 + (3 ÷ 12) = 6.25 feet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7245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1"/>
  <p:tag name="ARTICULATE_PRESENTER_VERSION" val="6"/>
  <p:tag name="LMS_COMPLETION_TITLE" val="1.1 Static Pressure Measurement"/>
  <p:tag name="LMS_COMPLETION_ID" val="1.1_Static_Pressure_Measurement"/>
  <p:tag name="LMS_COMPLETION_VERSION" val="1.0"/>
  <p:tag name="LMS_COMPLETION_DURATION" val="1:00:00"/>
  <p:tag name="LMS_COMPLETION_SCO_TITLE" val="1.1 Static Pressure Measurement"/>
  <p:tag name="LMS_COMPLETION_SCO_ID" val="1.1_Static_Pressure_Measurement"/>
  <p:tag name="LMS_COMPLETION_EDITION" val="0"/>
  <p:tag name="LMS_COMPLETION_THRESHOLD" val="14"/>
  <p:tag name="LMS_COMPLETION_METHOD" val="VIEW"/>
  <p:tag name="PUBLISH_TITLE" val="1.1 Static Pressure Measurement"/>
  <p:tag name="ARTICULATE_PUBLISH_PATH" val="C:\Users\Craig\Documents\My Articulate Projects"/>
  <p:tag name="ARTICULATE_LOGO" val="ComfortU_Logo.jpg"/>
  <p:tag name="ARTICULATE_PRESENTER" val="Donald Prather"/>
  <p:tag name="ARTICULATE_PRESENTER_GUID" val="0067420A16B5"/>
  <p:tag name="ARTICULATE_LMS" val="0"/>
  <p:tag name="ARTICULATE_TEMPLATE" val="Corporate Communications"/>
  <p:tag name="ARTICULATE_TEMPLATE_GUID" val="1a000000-6000-0000-b000-000000000001"/>
  <p:tag name="LMS_PUBLISH" val="Yes"/>
  <p:tag name="PRESENTER_PREVIEW_MODE" val="0"/>
  <p:tag name="PRESENTER_PREVIEW_START" val="1"/>
  <p:tag name="LMS_PROTOCOL_METHOD" val="SCORM"/>
  <p:tag name="LMS_PROTOCOL_VERSION" val="1.2"/>
  <p:tag name="PLAYERLOGOHEIGHT" val="162"/>
  <p:tag name="PLAYERLOGOWIDTH" val="351"/>
  <p:tag name="LAUNCHINNEWWINDOW" val="0"/>
  <p:tag name="LASTPUBLISHED" val="C:\Users\Craig\Documents\My Articulate Projects\1.1 Static Pressure Measurement\player.htm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4.3|1"/>
  <p:tag name="ARTICULATE_SLIDE_NAV" val="8"/>
  <p:tag name="ARTICULATE_SLIDE_GUID" val="5ed4d9b3-fc95-43ee-bc9d-c93b275b939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|11.5"/>
  <p:tag name="ARTICULATE_SLIDE_NAV" val="9"/>
  <p:tag name="ARTICULATE_SLIDE_GUID" val="64e1ed45-92f4-4f4a-8e74-aba1eaa3cf6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10.1"/>
  <p:tag name="ARTICULATE_SLIDE_NAV" val="10"/>
  <p:tag name="ARTICULATE_SLIDE_GUID" val="fa6fff97-507f-421a-b85b-b8efd2030f4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|12.9|3.6|3.5"/>
  <p:tag name="ARTICULATE_SLIDE_NAV" val="11"/>
  <p:tag name="ARTICULATE_SLIDE_GUID" val="306fed3a-f71a-46ff-bd23-e9cd8707e1e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|12.9|3.6|3.5"/>
  <p:tag name="ARTICULATE_SLIDE_NAV" val="12"/>
  <p:tag name="ARTICULATE_SLIDE_GUID" val="46d9938e-6353-493b-86c2-0103d491833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1|3.1|12.7|5.6"/>
  <p:tag name="ARTICULATE_SLIDE_NAV" val="13"/>
  <p:tag name="ARTICULATE_SLIDE_GUID" val="37018ee6-6b93-4de8-9ce0-ce8088129b2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7|6.1|7"/>
  <p:tag name="ARTICULATE_SLIDE_NAV" val="2"/>
  <p:tag name="ARTICULATE_SLIDE_GUID" val="e7e4691c-f0b4-499f-8efa-f2e9e28f785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Craig\AppData\Local\Temp\articulate\presenter\imgtemp\ofsFsl0z_files\slide0001_image001.jp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6|5.6"/>
  <p:tag name="ARTICULATE_SLIDE_NAV" val="3"/>
  <p:tag name="ARTICULATE_SLIDE_GUID" val="2c42c916-7d5a-4ba2-aae5-7f98e7107b5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Craig\AppData\Local\Temp\articulate\presenter\imgtemp\7NNWMuCu_files\slide0001_image001.jp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fd00b96a-4332-4155-8630-f18edca090c2"/>
  <p:tag name="ARTICULATE_SLIDE_NAV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2|9.6|7.4|8.7|13.6|11.7|5.2|4.1"/>
  <p:tag name="ARTICULATE_SLIDE_NAV" val="4"/>
  <p:tag name="ARTICULATE_SLIDE_GUID" val="cba178cb-fb2f-42c5-a30d-88bd33438c6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5|4.3|6.5"/>
  <p:tag name="ARTICULATE_SLIDE_NAV" val="5"/>
  <p:tag name="ARTICULATE_SLIDE_GUID" val="82b84087-dc8d-4149-8695-c77a33104e4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7|19.3|10.7"/>
  <p:tag name="ARTICULATE_SLIDE_NAV" val="6"/>
  <p:tag name="ARTICULATE_SLIDE_GUID" val="c3ad6a8e-e8ec-442a-9e9f-5a98400352d9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6|6.4"/>
  <p:tag name="ARTICULATE_SLIDE_NAV" val="7"/>
  <p:tag name="ARTICULATE_SLIDE_GUID" val="3af3df8c-4327-4007-8d5c-0402d0aa06ec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1|2|7.6|8.5"/>
  <p:tag name="ARTICULATE_SLIDE_NAV" val="8"/>
  <p:tag name="ARTICULATE_SLIDE_GUID" val="e6df5045-833d-4231-a436-1952e6e8468b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6"/>
  <p:tag name="ARTICULATE_SLIDE_NAV" val="9"/>
  <p:tag name="ARTICULATE_SLIDE_GUID" val="fde7d3ec-455a-4334-9c0b-dcce5e013be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Craig\AppData\Local\Temp\articulate\presenter\imgtemp\c9FHs3lH_files\slide0001_image001.pn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6|2.7|1.4|0.6|2.6|4.5|1.8|0.5|0.6"/>
  <p:tag name="ARTICULATE_SLIDE_NAV" val="2"/>
  <p:tag name="ARTICULATE_SLIDE_GUID" val="61c11562-4d66-46bb-87ae-aa72669b58c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3|4.3|6.1|6.9|7.4|13.2"/>
  <p:tag name="ARTICULATE_SLIDE_NAV" val="3"/>
  <p:tag name="ARTICULATE_SLIDE_GUID" val="608200e0-553f-4c5d-861e-b792d7f9469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12.9|2.9|7.8|3.5|7|6.2"/>
  <p:tag name="ARTICULATE_SLIDE_NAV" val="4"/>
  <p:tag name="ARTICULATE_SLIDE_GUID" val="bfa8d333-9250-442b-866a-b61c01e704b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9|2|6.7"/>
  <p:tag name="ARTICULATE_SLIDE_NAV" val="5"/>
  <p:tag name="ARTICULATE_SLIDE_GUID" val="4d137dc5-6622-4945-97aa-b59d973dad4f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8|2.1|0.7"/>
  <p:tag name="ARTICULATE_SLIDE_NAV" val="6"/>
  <p:tag name="ARTICULATE_SLIDE_GUID" val="72f242c4-054d-4232-827e-8f129322a4d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|1.3|0.9|1.4"/>
  <p:tag name="ARTICULATE_SLIDE_NAV" val="7"/>
  <p:tag name="ARTICULATE_SLIDE_GUID" val="955abd4b-3e98-42d0-8825-592f13932f3b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2283</TotalTime>
  <Words>629</Words>
  <Application>Microsoft Office PowerPoint</Application>
  <PresentationFormat>On-screen Show (4:3)</PresentationFormat>
  <Paragraphs>194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 14.0 Math Review 14.2 Inches to Feet &amp; Areas  </vt:lpstr>
      <vt:lpstr>Division</vt:lpstr>
      <vt:lpstr>Multiplication and Division</vt:lpstr>
      <vt:lpstr>Multiplication and Division</vt:lpstr>
      <vt:lpstr>Multiplication and Division</vt:lpstr>
      <vt:lpstr>Area Calculations</vt:lpstr>
      <vt:lpstr>Area Calculations</vt:lpstr>
      <vt:lpstr>Area Calculations</vt:lpstr>
      <vt:lpstr>Area Calculations</vt:lpstr>
      <vt:lpstr>Area of a Circle</vt:lpstr>
      <vt:lpstr>Area of a Circle</vt:lpstr>
      <vt:lpstr>Area of a Circle</vt:lpstr>
      <vt:lpstr>Area of a Circle</vt:lpstr>
      <vt:lpstr>Converting Units</vt:lpstr>
      <vt:lpstr>Converting Units</vt:lpstr>
      <vt:lpstr>Converting Units</vt:lpstr>
      <vt:lpstr>Converting Units</vt:lpstr>
      <vt:lpstr>Using Equations</vt:lpstr>
      <vt:lpstr>Using Equations Fan Law</vt:lpstr>
      <vt:lpstr>Using Equations</vt:lpstr>
      <vt:lpstr>Using Equations Fan Law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</dc:creator>
  <cp:lastModifiedBy>Donald Prather</cp:lastModifiedBy>
  <cp:revision>228</cp:revision>
  <cp:lastPrinted>2013-06-17T20:42:26Z</cp:lastPrinted>
  <dcterms:created xsi:type="dcterms:W3CDTF">2013-05-23T13:04:32Z</dcterms:created>
  <dcterms:modified xsi:type="dcterms:W3CDTF">2015-08-18T18:27:02Z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GUID">
    <vt:lpwstr>27EE461C-6EAF-465D-8150-A466D9A99956</vt:lpwstr>
  </property>
  <property fmtid="{D5CDD505-2E9C-101B-9397-08002B2CF9AE}" pid="4" name="ArticulatePath">
    <vt:lpwstr>1.1 Static Pressure Measurement</vt:lpwstr>
  </property>
  <property fmtid="{D5CDD505-2E9C-101B-9397-08002B2CF9AE}" pid="5" name="ArticulateProjectFull">
    <vt:lpwstr>T:\1.0-ACTIVITIES &amp; PROJECTS\ACCA Guides\Tech Guide 5 QI\QI Training\QI Training\1 Airflow Basics\1.1 Static Pressure Measurement.ppta</vt:lpwstr>
  </property>
</Properties>
</file>