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4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3F3F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1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1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1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wav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14.0 Math Review</a:t>
            </a:r>
            <a:br>
              <a:rPr lang="en-US" dirty="0" smtClean="0"/>
            </a:br>
            <a:r>
              <a:rPr lang="en-US" dirty="0" smtClean="0"/>
              <a:t>14.1 Using </a:t>
            </a:r>
            <a:r>
              <a:rPr lang="en-US" dirty="0"/>
              <a:t>a</a:t>
            </a:r>
            <a:r>
              <a:rPr lang="en-US" dirty="0" smtClean="0"/>
              <a:t> Calculator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6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Squaring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Square Roots</a:t>
            </a:r>
            <a:endParaRPr lang="en-US" dirty="0"/>
          </a:p>
        </p:txBody>
      </p:sp>
      <p:pic>
        <p:nvPicPr>
          <p:cNvPr id="1026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3581400" y="0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10000" y="38100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72200" y="3803176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635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= 2 x 2 = </a:t>
            </a:r>
            <a:r>
              <a:rPr lang="en-US" b="1" dirty="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24929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</a:t>
            </a:r>
            <a:r>
              <a:rPr lang="en-US" sz="3200" b="1" baseline="30000" dirty="0">
                <a:solidFill>
                  <a:srgbClr val="FFFF00"/>
                </a:solidFill>
              </a:rPr>
              <a:t>2 </a:t>
            </a:r>
            <a:r>
              <a:rPr lang="en-US" sz="3200" b="1" dirty="0">
                <a:solidFill>
                  <a:srgbClr val="FFFF00"/>
                </a:solidFill>
              </a:rPr>
              <a:t>= 4 x 4 = 16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4804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3.0625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480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>
                <a:solidFill>
                  <a:srgbClr val="FFFF00"/>
                </a:solidFill>
              </a:rPr>
              <a:t>2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= 0.0144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522" y="4937760"/>
            <a:ext cx="7707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Any Number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= Any Number x Any Number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59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4 </a:t>
            </a:r>
            <a:r>
              <a:rPr lang="en-US" b="1" baseline="30000" dirty="0" smtClean="0">
                <a:solidFill>
                  <a:srgbClr val="FFFF00"/>
                </a:solidFill>
              </a:rPr>
              <a:t>1/2</a:t>
            </a:r>
            <a:r>
              <a:rPr lang="en-US" b="1" dirty="0" smtClean="0">
                <a:solidFill>
                  <a:srgbClr val="FFFF00"/>
                </a:solidFill>
              </a:rPr>
              <a:t> =       4     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3153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 </a:t>
            </a:r>
            <a:r>
              <a:rPr lang="en-US" sz="3200" b="1" baseline="30000" dirty="0">
                <a:solidFill>
                  <a:srgbClr val="FFFF00"/>
                </a:solidFill>
              </a:rPr>
              <a:t>1/2</a:t>
            </a:r>
            <a:r>
              <a:rPr lang="en-US" sz="3200" b="1" dirty="0">
                <a:solidFill>
                  <a:srgbClr val="FFFF00"/>
                </a:solidFill>
              </a:rPr>
              <a:t> = </a:t>
            </a:r>
            <a:r>
              <a:rPr lang="en-US" sz="3200" b="1" dirty="0" smtClean="0">
                <a:solidFill>
                  <a:srgbClr val="FFFF00"/>
                </a:solidFill>
              </a:rPr>
              <a:t>      2 x 2  = </a:t>
            </a:r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3857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 1/2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      ? X ?   = ?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1.1 x 1.1 = 1.21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87" y="4379948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1.4 x 1.4 = 1.96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13867" y="228600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7282" y="2286000"/>
            <a:ext cx="9179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10371" y="2541889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52800" y="288726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31501" y="3150002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2897942"/>
            <a:ext cx="9179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2027" y="5257800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 x 1.3 = 1.69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88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1.75</a:t>
            </a:r>
            <a:r>
              <a:rPr lang="en-US" b="1" baseline="30000" dirty="0">
                <a:solidFill>
                  <a:srgbClr val="FFFF00"/>
                </a:solidFill>
              </a:rPr>
              <a:t> 1/2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? X ?   = </a:t>
            </a:r>
            <a:r>
              <a:rPr lang="en-US" b="1" dirty="0" smtClean="0">
                <a:solidFill>
                  <a:srgbClr val="FFFF00"/>
                </a:solidFill>
              </a:rPr>
              <a:t>? ……. 1.3 </a:t>
            </a:r>
            <a:r>
              <a:rPr lang="en-US" b="1" dirty="0">
                <a:solidFill>
                  <a:srgbClr val="FFFF00"/>
                </a:solidFill>
              </a:rPr>
              <a:t>x 1.3 = 1.69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12469"/>
            <a:ext cx="35702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1.33 x 1.33 = 1.7689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1.325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x 1.325 = 1.755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1.324 x 1.324 = 1.752976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87" y="4379948"/>
            <a:ext cx="419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1.3235 x 1.3235 = 1.751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2027" y="5257800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1.322875656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16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1.75</a:t>
            </a:r>
            <a:r>
              <a:rPr lang="en-US" b="1" baseline="30000" dirty="0">
                <a:solidFill>
                  <a:srgbClr val="FFFF00"/>
                </a:solidFill>
              </a:rPr>
              <a:t> 1/2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? X ?   = </a:t>
            </a:r>
            <a:r>
              <a:rPr lang="en-US" b="1" dirty="0" smtClean="0">
                <a:solidFill>
                  <a:srgbClr val="FFFF00"/>
                </a:solidFill>
              </a:rPr>
              <a:t>? ……. 1.3 </a:t>
            </a:r>
            <a:r>
              <a:rPr lang="en-US" b="1" dirty="0">
                <a:solidFill>
                  <a:srgbClr val="FFFF00"/>
                </a:solidFill>
              </a:rPr>
              <a:t>x 1.3 = 1.69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12469"/>
            <a:ext cx="23775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1.322875656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1.322875656  x 1.322875656 = 1.75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61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657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Cubing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Cube Roots</a:t>
            </a:r>
            <a:endParaRPr lang="en-US" dirty="0"/>
          </a:p>
        </p:txBody>
      </p:sp>
      <p:pic>
        <p:nvPicPr>
          <p:cNvPr id="1026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3581400" y="0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629400" y="32766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741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= 2 x </a:t>
            </a:r>
            <a:r>
              <a:rPr lang="en-US" b="1" dirty="0" smtClean="0">
                <a:solidFill>
                  <a:srgbClr val="FFFF00"/>
                </a:solidFill>
              </a:rPr>
              <a:t>2 x 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076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4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4 x </a:t>
            </a:r>
            <a:r>
              <a:rPr lang="en-US" sz="3200" b="1" dirty="0" smtClean="0">
                <a:solidFill>
                  <a:srgbClr val="FFFF00"/>
                </a:solidFill>
              </a:rPr>
              <a:t>4 x 4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64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6330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3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1.75 x 1.75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5.359375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x 0.12 = 0.001728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5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= 2 x </a:t>
            </a:r>
            <a:r>
              <a:rPr lang="en-US" b="1" dirty="0" smtClean="0">
                <a:solidFill>
                  <a:srgbClr val="FFFF00"/>
                </a:solidFill>
              </a:rPr>
              <a:t>2 x 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076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4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4 x </a:t>
            </a:r>
            <a:r>
              <a:rPr lang="en-US" sz="3200" b="1" dirty="0" smtClean="0">
                <a:solidFill>
                  <a:srgbClr val="FFFF00"/>
                </a:solidFill>
              </a:rPr>
              <a:t>4 x 4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64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6330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3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1.75 x 1.75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5.359375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x 0.12 = 0.001728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91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 rot="1584466">
            <a:off x="-412240" y="3576212"/>
            <a:ext cx="1039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Any Number 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= Any Number x Any Number x Any Number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26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Cubes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75260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x 0.12 = 0.001728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047999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0.001728 ÷ 0.12 = 0.0144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702" y="4343400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0.0144 </a:t>
            </a:r>
            <a:r>
              <a:rPr lang="en-US" sz="3200" b="1" dirty="0" smtClean="0">
                <a:solidFill>
                  <a:srgbClr val="FFFF00"/>
                </a:solidFill>
              </a:rPr>
              <a:t>÷ 0.12 = 0.12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37217" y="4308713"/>
            <a:ext cx="357562" cy="5960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5583" y="4673427"/>
            <a:ext cx="218661" cy="2041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907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91000" y="14478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22098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4600" y="28194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36253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145477"/>
            <a:ext cx="2514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3.141592654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6015" y="36253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7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7"/>
    </mc:Choice>
    <mc:Fallback xmlns="">
      <p:transition spd="slow" advTm="4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8 </a:t>
            </a:r>
            <a:r>
              <a:rPr lang="en-US" b="1" baseline="30000" dirty="0" smtClean="0">
                <a:solidFill>
                  <a:srgbClr val="FFFF00"/>
                </a:solidFill>
              </a:rPr>
              <a:t>1/3</a:t>
            </a:r>
            <a:r>
              <a:rPr lang="en-US" b="1" dirty="0" smtClean="0">
                <a:solidFill>
                  <a:srgbClr val="FFFF00"/>
                </a:solidFill>
              </a:rPr>
              <a:t> =       8     =  8</a:t>
            </a:r>
            <a:r>
              <a:rPr lang="en-US" b="1" baseline="30000" dirty="0" smtClean="0">
                <a:solidFill>
                  <a:srgbClr val="FFFF00"/>
                </a:solidFill>
              </a:rPr>
              <a:t>0.33333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8988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8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1/3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      2 x 2 x 2  = </a:t>
            </a:r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3857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1/3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      ? X ?   = ?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1.1 x 1.1 x 1.1 = 1.331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87" y="4379948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 x 1.2 x 1.2 = 1.728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13867" y="228600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7282" y="2286000"/>
            <a:ext cx="152306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10371" y="2541889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52800" y="288726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31501" y="3150002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2897942"/>
            <a:ext cx="9179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0350" y="6008077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6448" y="5257800"/>
            <a:ext cx="509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1.21 x 1.21 x 1.21 = 1.771561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356" y="14300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2164" y="21174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1292" y="26934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9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2" grpId="0"/>
      <p:bldP spid="21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 dirty="0" smtClean="0"/>
              <a:t>Cube Root</a:t>
            </a:r>
            <a:endParaRPr lang="en-US" dirty="0"/>
          </a:p>
        </p:txBody>
      </p:sp>
      <p:pic>
        <p:nvPicPr>
          <p:cNvPr id="1026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4851083" y="0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902569" y="22098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1.75 </a:t>
            </a:r>
            <a:r>
              <a:rPr lang="en-US" b="1" baseline="30000" dirty="0" smtClean="0">
                <a:solidFill>
                  <a:srgbClr val="FFFF00"/>
                </a:solidFill>
              </a:rPr>
              <a:t>1/3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= 	 1.75 = 1.75</a:t>
            </a:r>
            <a:r>
              <a:rPr lang="en-US" b="1" baseline="30000" dirty="0" smtClean="0">
                <a:solidFill>
                  <a:srgbClr val="FFFF00"/>
                </a:solidFill>
              </a:rPr>
              <a:t>0.33333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8721" y="15061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443" y="2798505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9200" y="47244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3655" y="3326041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3565" y="3590018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.333333333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9370" y="4761914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1.205071132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08895" y="60960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666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 dirty="0" smtClean="0"/>
              <a:t>Cube Root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1.75 </a:t>
            </a:r>
            <a:r>
              <a:rPr lang="en-US" b="1" baseline="30000" dirty="0" smtClean="0">
                <a:solidFill>
                  <a:srgbClr val="FFFF00"/>
                </a:solidFill>
              </a:rPr>
              <a:t>1/3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= 	 1.75 = 1.75</a:t>
            </a:r>
            <a:r>
              <a:rPr lang="en-US" b="1" baseline="30000" dirty="0" smtClean="0">
                <a:solidFill>
                  <a:srgbClr val="FFFF00"/>
                </a:solidFill>
              </a:rPr>
              <a:t>0.33333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8721" y="15061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53" y="2844225"/>
            <a:ext cx="769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1.205071132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1.205071132 x 1.205071132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9290" y="367001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=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601" y="4755530"/>
            <a:ext cx="771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1.452196433  x 1.205071132 = 1.749999999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78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2171" r="6342" b="4329"/>
          <a:stretch/>
        </p:blipFill>
        <p:spPr bwMode="auto">
          <a:xfrm>
            <a:off x="2209800" y="1492069"/>
            <a:ext cx="577944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552042" y="3707821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399" y="4876800"/>
            <a:ext cx="165644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3434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33528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70348" y="28956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02437" y="24384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516857" y="19812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74270" y="1492069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24399" y="57150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55159" y="52578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6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21" grpId="0" animBg="1"/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2171" r="6342" b="4329"/>
          <a:stretch/>
        </p:blipFill>
        <p:spPr bwMode="auto">
          <a:xfrm>
            <a:off x="2209800" y="1492069"/>
            <a:ext cx="577944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19400" y="5909416"/>
            <a:ext cx="165644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0423" y="54102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4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2171" r="6342" b="4329"/>
          <a:stretch/>
        </p:blipFill>
        <p:spPr bwMode="auto">
          <a:xfrm>
            <a:off x="2209800" y="1492069"/>
            <a:ext cx="577944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09600" y="1921329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676400"/>
            <a:ext cx="8382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67957" y="2209800"/>
            <a:ext cx="1429657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654629"/>
            <a:ext cx="8382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1654629"/>
            <a:ext cx="8382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84694" y="2362200"/>
            <a:ext cx="1429657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398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00800" y="32766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23422" y="30919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41705" y="1120788"/>
            <a:ext cx="93079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256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05" y="547116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818" y="1623853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369646"/>
            <a:ext cx="555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 x 2 x 2 x 2 x 2 x 2 x 2 x 2 = 256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4505" y="455166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8077" y="4038600"/>
            <a:ext cx="287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.67</a:t>
            </a:r>
            <a:r>
              <a:rPr lang="en-US" sz="3200" b="1" dirty="0" smtClean="0">
                <a:solidFill>
                  <a:srgbClr val="FFFF00"/>
                </a:solidFill>
              </a:rPr>
              <a:t> or 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1.5</a:t>
            </a:r>
            <a:r>
              <a:rPr lang="en-US" sz="3200" b="1" dirty="0" smtClean="0">
                <a:solidFill>
                  <a:srgbClr val="FFFF00"/>
                </a:solidFill>
              </a:rPr>
              <a:t> 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4345" y="59113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06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5" grpId="0"/>
      <p:bldP spid="13" grpId="0"/>
      <p:bldP spid="17" grpId="0" animBg="1"/>
      <p:bldP spid="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3899" y="3078369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120788"/>
            <a:ext cx="247649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1.591072968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05" y="54864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98573" y="5970508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057399"/>
            <a:ext cx="173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.67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8173" y="50292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44958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5855732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3899" y="3078369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120788"/>
            <a:ext cx="247649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2.828427125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05" y="54864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5518108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057400"/>
            <a:ext cx="150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1.5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1646" y="597168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4541" y="50362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5855732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9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14.0 Math Review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14.3 </a:t>
            </a:r>
            <a:r>
              <a:rPr lang="en-US" dirty="0" smtClean="0"/>
              <a:t>Squaring </a:t>
            </a:r>
            <a:r>
              <a:rPr lang="en-US" smtClean="0"/>
              <a:t>&amp; Square &amp; Cube </a:t>
            </a:r>
            <a:r>
              <a:rPr lang="en-US" dirty="0" smtClean="0"/>
              <a:t>Roots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1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PRESENTER_VERSION" val="6"/>
  <p:tag name="LMS_COMPLETION_TITLE" val="1.1 Static Pressure Measurement"/>
  <p:tag name="LMS_COMPLETION_ID" val="1.1_Static_Pressure_Measurement"/>
  <p:tag name="LMS_COMPLETION_VERSION" val="1.0"/>
  <p:tag name="LMS_COMPLETION_DURATION" val="1:00:00"/>
  <p:tag name="LMS_COMPLETION_SCO_TITLE" val="1.1 Static Pressure Measurement"/>
  <p:tag name="LMS_COMPLETION_SCO_ID" val="1.1_Static_Pressure_Measurement"/>
  <p:tag name="LMS_COMPLETION_EDITION" val="0"/>
  <p:tag name="LMS_COMPLETION_THRESHOLD" val="14"/>
  <p:tag name="LMS_COMPLETION_METHOD" val="VIEW"/>
  <p:tag name="PUBLISH_TITLE" val="1.1 Static Pressure Measurement"/>
  <p:tag name="ARTICULATE_PUBLISH_PATH" val="C:\Users\Craig\Documents\My Articulate Projects"/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162"/>
  <p:tag name="PLAYERLOGOWIDTH" val="351"/>
  <p:tag name="LAUNCHINNEWWINDOW" val="0"/>
  <p:tag name="LASTPUBLISHED" val="C:\Users\Craig\Documents\My Articulate Projects\1.1 Static Pressure Measurement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1.5"/>
  <p:tag name="ARTICULATE_SLIDE_GUID" val="2b56e6f3-9f8f-4ff8-9054-c24a206d436d"/>
  <p:tag name="ARTICULATE_SLIDE_NAV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3|8.3|2.6|3.2|1.9|17.5"/>
  <p:tag name="ARTICULATE_SLIDE_GUID" val="8cfb439f-58bc-44aa-9052-cfa3ce8d3e50"/>
  <p:tag name="ARTICULATE_SLIDE_NAV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3|1.9|1.4|1.7|1.7"/>
  <p:tag name="ARTICULATE_SLIDE_GUID" val="fc840df6-25d1-45cf-8275-a39a256a4ccb"/>
  <p:tag name="ARTICULATE_SLIDE_NAV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|2|1.5|1.5|1.3"/>
  <p:tag name="ARTICULATE_SLIDE_GUID" val="db2abd06-450e-4b97-83e5-ab3d538a5f9f"/>
  <p:tag name="ARTICULATE_SLIDE_NAV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8"/>
  <p:tag name="ARTICULATE_SLIDE_NAV" val="2"/>
  <p:tag name="ARTICULATE_SLIDE_GUID" val="87d62e59-427f-4026-bd25-cc2ba9fc2ab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9|11.2|7.9"/>
  <p:tag name="ARTICULATE_SLIDE_NAV" val="3"/>
  <p:tag name="ARTICULATE_SLIDE_GUID" val="52bd4ad4-85e7-416f-b62e-0f42fc5901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8.8|15.2|6.9|5.4"/>
  <p:tag name="ARTICULATE_SLIDE_NAV" val="4"/>
  <p:tag name="ARTICULATE_SLIDE_GUID" val="cf1fd33e-1dc4-4cf3-8186-312134f5f4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6|4.8|4.9|14.5"/>
  <p:tag name="ARTICULATE_SLIDE_NAV" val="5"/>
  <p:tag name="ARTICULATE_SLIDE_GUID" val="2cce10e5-4658-4fa5-985e-aa06ae95c1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  <p:tag name="ARTICULATE_SLIDE_NAV" val="6"/>
  <p:tag name="ARTICULATE_SLIDE_GUID" val="c31d1901-484c-4baa-820f-e50acf331e5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  <p:tag name="ARTICULATE_SLIDE_NAV" val="2"/>
  <p:tag name="ARTICULATE_SLIDE_GUID" val="a0409c8c-0ea0-4129-9b5d-5c1ea06d797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4|13.6"/>
  <p:tag name="ARTICULATE_SLIDE_NAV" val="3"/>
  <p:tag name="ARTICULATE_SLIDE_GUID" val="8305fe26-556d-45b6-bc08-2069fce326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4|13.6"/>
  <p:tag name="ARTICULATE_SLIDE_NAV" val="3"/>
  <p:tag name="ARTICULATE_SLIDE_GUID" val="8305fe26-556d-45b6-bc08-2069fce326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"/>
  <p:tag name="ARTICULATE_SLIDE_GUID" val="3c5edbd4-850e-41d8-a842-7ed8b91dc5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1.6|5.2|10.6"/>
  <p:tag name="ARTICULATE_SLIDE_NAV" val="5"/>
  <p:tag name="ARTICULATE_SLIDE_GUID" val="d13d8476-e7ee-4941-b514-aa20c6718e0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6|9.6|4.9|4.6|8.5"/>
  <p:tag name="ARTICULATE_SLIDE_NAV" val="6"/>
  <p:tag name="ARTICULATE_SLIDE_GUID" val="53963832-2c48-42f3-bad1-e8a3fffc1b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2.6|5.3|3.5|6.6"/>
  <p:tag name="ARTICULATE_SLIDE_NAV" val="7"/>
  <p:tag name="ARTICULATE_SLIDE_GUID" val="25e89abe-0511-4d29-982f-0d87c5d3629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5|1.1"/>
  <p:tag name="ARTICULATE_SLIDE_NAV" val="8"/>
  <p:tag name="ARTICULATE_SLIDE_GUID" val="07f58e45-9067-4ebc-8572-8a85713203d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.3|1.4|12.6|1.8"/>
  <p:tag name="ARTICULATE_SLIDE_GUID" val="9aa816d0-e4d4-4323-9feb-e170fd1a6724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3|1.4|1.3|7.5"/>
  <p:tag name="ARTICULATE_SLIDE_GUID" val="fbdb423c-a40f-4cf1-aa0c-aff85f33dcf1"/>
  <p:tag name="ARTICULATE_SLIDE_NAV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  <p:tag name="ARTICULATE_SLIDE_GUID" val="be995f0d-0bd3-4bb4-8c6b-7722b2ec468e"/>
  <p:tag name="ARTICULATE_SLIDE_NAV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</TotalTime>
  <Words>383</Words>
  <Application>Microsoft Office PowerPoint</Application>
  <PresentationFormat>On-screen Show (4:3)</PresentationFormat>
  <Paragraphs>105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14.0 Math Review 14.1 Using a Calculator   </vt:lpstr>
      <vt:lpstr>Calculator</vt:lpstr>
      <vt:lpstr>Calculator</vt:lpstr>
      <vt:lpstr>Calculator</vt:lpstr>
      <vt:lpstr>Calculator</vt:lpstr>
      <vt:lpstr>Calculator</vt:lpstr>
      <vt:lpstr>Calculator</vt:lpstr>
      <vt:lpstr>Calculator</vt:lpstr>
      <vt:lpstr> 14.0 Math Review 14.3 Squaring &amp; Square &amp; Cube Roots  </vt:lpstr>
      <vt:lpstr>Squaring &amp; Square Roots</vt:lpstr>
      <vt:lpstr>Square</vt:lpstr>
      <vt:lpstr>Square Root</vt:lpstr>
      <vt:lpstr>Square Root</vt:lpstr>
      <vt:lpstr>Square Root</vt:lpstr>
      <vt:lpstr>Cubing &amp;  Cube Roots</vt:lpstr>
      <vt:lpstr>Cubed</vt:lpstr>
      <vt:lpstr>Cubed</vt:lpstr>
      <vt:lpstr>Cubed</vt:lpstr>
      <vt:lpstr>Checking Cubes</vt:lpstr>
      <vt:lpstr>Cube Root</vt:lpstr>
      <vt:lpstr>Cube Root</vt:lpstr>
      <vt:lpstr>Cube Root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226</cp:revision>
  <cp:lastPrinted>2013-06-17T20:42:26Z</cp:lastPrinted>
  <dcterms:created xsi:type="dcterms:W3CDTF">2013-05-23T13:04:32Z</dcterms:created>
  <dcterms:modified xsi:type="dcterms:W3CDTF">2015-08-18T17:43:47Z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27EE461C-6EAF-465D-8150-A466D9A99956</vt:lpwstr>
  </property>
  <property fmtid="{D5CDD505-2E9C-101B-9397-08002B2CF9AE}" pid="4" name="ArticulatePath">
    <vt:lpwstr>1.1 Static Pressure Measurement</vt:lpwstr>
  </property>
  <property fmtid="{D5CDD505-2E9C-101B-9397-08002B2CF9AE}" pid="5" name="ArticulateProjectFull">
    <vt:lpwstr>T:\1.0-ACTIVITIES &amp; PROJECTS\ACCA Guides\Tech Guide 5 QI\QI Training\QI Training\1 Airflow Basics\1.1 Static Pressure Measurement.ppta</vt:lpwstr>
  </property>
</Properties>
</file>